
<file path=[Content_Types].xml><?xml version="1.0" encoding="utf-8"?>
<Types xmlns="http://schemas.openxmlformats.org/package/2006/content-types">
  <Override PartName="/ppt/theme/theme5.xml" ContentType="application/vnd.openxmlformats-officedocument.theme+xml"/>
  <Override PartName="/ppt/slideLayouts/slideLayout307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s/slide25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269.xml" ContentType="application/vnd.openxmlformats-officedocument.presentationml.slideLayout+xml"/>
  <Default Extension="xml" ContentType="application/xml"/>
  <Override PartName="/ppt/slideLayouts/slideLayout24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310.xml" ContentType="application/vnd.openxmlformats-officedocument.presentationml.slideLayout+xml"/>
  <Override PartName="/ppt/theme/theme29.xml" ContentType="application/vnd.openxmlformats-officedocument.theme+xml"/>
  <Override PartName="/ppt/slideLayouts/slideLayout102.xml" ContentType="application/vnd.openxmlformats-officedocument.presentationml.slideLayout+xml"/>
  <Override PartName="/ppt/slideMasters/slideMaster8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Layouts/slideLayout225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50.xml" ContentType="application/vnd.openxmlformats-officedocument.presentationml.slideLayout+xml"/>
  <Override PartName="/ppt/theme/theme32.xml" ContentType="application/vnd.openxmlformats-officedocument.theme+xml"/>
  <Override PartName="/ppt/diagrams/data2.xml" ContentType="application/vnd.openxmlformats-officedocument.drawingml.diagramData+xml"/>
  <Override PartName="/ppt/slideLayouts/slideLayout87.xml" ContentType="application/vnd.openxmlformats-officedocument.presentationml.slideLayout+xml"/>
  <Override PartName="/ppt/theme/theme10.xml" ContentType="application/vnd.openxmlformats-officedocument.theme+xml"/>
  <Override PartName="/ppt/slideLayouts/slideLayout187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s/slide19.xml" ContentType="application/vnd.openxmlformats-officedocument.presentationml.slide+xml"/>
  <Default Extension="png" ContentType="image/png"/>
  <Override PartName="/ppt/slideLayouts/slideLayout118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65.xml" ContentType="application/vnd.openxmlformats-officedocument.presentationml.slideLayout+xml"/>
  <Override PartName="/ppt/slideLayouts/slideLayout304.xml" ContentType="application/vnd.openxmlformats-officedocument.presentationml.slideLayout+xml"/>
  <Override PartName="/ppt/diagrams/quickStyle3.xml" ContentType="application/vnd.openxmlformats-officedocument.drawingml.diagramStyle+xml"/>
  <Override PartName="/ppt/slideMasters/slideMaster27.xml" ContentType="application/vnd.openxmlformats-officedocument.presentationml.slideMaster+xml"/>
  <Override PartName="/ppt/slideLayouts/slideLayout43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s/slide22.xml" ContentType="application/vnd.openxmlformats-officedocument.presentationml.slide+xml"/>
  <Override PartName="/ppt/slideLayouts/slideLayout219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21.xml" ContentType="application/vnd.openxmlformats-officedocument.presentationml.slideLayout+xml"/>
  <Override PartName="/ppt/theme/theme26.xml" ContentType="application/vnd.openxmlformats-officedocument.theme+xml"/>
  <Override PartName="/ppt/slideMasters/slideMaster30.xml" ContentType="application/vnd.openxmlformats-officedocument.presentationml.slideMaster+xml"/>
  <Override PartName="/ppt/slideLayouts/slideLayout244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Masters/slideMaster5.xml" ContentType="application/vnd.openxmlformats-officedocument.presentationml.slideMaster+xml"/>
  <Override PartName="/ppt/slideLayouts/slideLayout59.xml" ContentType="application/vnd.openxmlformats-officedocument.presentationml.slideLayout+xml"/>
  <Override PartName="/ppt/theme/theme7.xml" ContentType="application/vnd.openxmlformats-officedocument.theme+xml"/>
  <Override PartName="/ppt/slideLayouts/slideLayout159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334.xml" ContentType="application/vnd.openxmlformats-officedocument.presentationml.slideLayout+xml"/>
  <Override PartName="/ppt/diagrams/colors1.xml" ContentType="application/vnd.openxmlformats-officedocument.drawingml.diagramColors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12.xml" ContentType="application/vnd.openxmlformats-officedocument.presentationml.slideLayout+xml"/>
  <Default Extension="wmf" ContentType="image/x-wmf"/>
  <Override PartName="/ppt/slideLayouts/slideLayout51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Masters/slideMaster24.xml" ContentType="application/vnd.openxmlformats-officedocument.presentationml.slideMaster+xml"/>
  <Override PartName="/ppt/slides/slide30.xml" ContentType="application/vnd.openxmlformats-officedocument.presentationml.slide+xml"/>
  <Override PartName="/ppt/slideLayouts/slideLayout40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Masters/slideMaster13.xml" ContentType="application/vnd.openxmlformats-officedocument.presentationml.slideMaster+xml"/>
  <Override PartName="/ppt/slideLayouts/slideLayout20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52.xml" ContentType="application/vnd.openxmlformats-officedocument.presentationml.slideLayout+xml"/>
  <Override PartName="/ppt/theme/theme23.xml" ContentType="application/vnd.openxmlformats-officedocument.theme+xml"/>
  <Override PartName="/ppt/slideLayouts/slideLayout263.xml" ContentType="application/vnd.openxmlformats-officedocument.presentationml.slideLayout+xml"/>
  <Override PartName="/ppt/diagrams/layout3.xml" ContentType="application/vnd.openxmlformats-officedocument.drawingml.diagramLayout+xml"/>
  <Override PartName="/ppt/slideLayouts/slideLayout89.xml" ContentType="application/vnd.openxmlformats-officedocument.presentationml.slideLayout+xml"/>
  <Override PartName="/ppt/theme/theme12.xml" ContentType="application/vnd.openxmlformats-officedocument.theme+xml"/>
  <Override PartName="/ppt/slideLayouts/slideLayout189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s/slide7.xml" ContentType="application/vnd.openxmlformats-officedocument.presentationml.slide+xml"/>
  <Override PartName="/ppt/slideLayouts/slideLayout9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Masters/slideMaster2.xml" ContentType="application/vnd.openxmlformats-officedocument.presentationml.slideMaster+xml"/>
  <Override PartName="/ppt/theme/theme4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Masters/slideMaster29.xml" ContentType="application/vnd.openxmlformats-officedocument.presentationml.slideMaster+xml"/>
  <Override PartName="/ppt/slideLayouts/slideLayout4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Masters/slideMaster18.xml" ContentType="application/vnd.openxmlformats-officedocument.presentationml.slideMaster+xml"/>
  <Override PartName="/ppt/slides/slide24.xml" ContentType="application/vnd.openxmlformats-officedocument.presentationml.slide+xml"/>
  <Override PartName="/ppt/slideLayouts/slideLayout34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s/slide1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257.xml" ContentType="application/vnd.openxmlformats-officedocument.presentationml.slideLayout+xml"/>
  <Override PartName="/ppt/theme/theme28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01.xml" ContentType="application/vnd.openxmlformats-officedocument.presentationml.slideLayout+xml"/>
  <Override PartName="/ppt/theme/theme17.xml" ContentType="application/vnd.openxmlformats-officedocument.theme+xml"/>
  <Override PartName="/ppt/slideLayouts/slideLayout23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Masters/slideMaster21.xml" ContentType="application/vnd.openxmlformats-officedocument.presentationml.slideMaster+xml"/>
  <Override PartName="/ppt/slideLayouts/slideLayout224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Masters/slideMaster7.xml" ContentType="application/vnd.openxmlformats-officedocument.presentationml.slideMaster+xml"/>
  <Override PartName="/ppt/slideMasters/slideMaster10.xml" ContentType="application/vnd.openxmlformats-officedocument.presentationml.slideMaster+xml"/>
  <Override PartName="/ppt/theme/theme9.xml" ContentType="application/vnd.openxmlformats-officedocument.theme+xml"/>
  <Override PartName="/ppt/slideLayouts/slideLayout213.xml" ContentType="application/vnd.openxmlformats-officedocument.presentationml.slideLayout+xml"/>
  <Override PartName="/ppt/slideLayouts/slideLayout260.xml" ContentType="application/vnd.openxmlformats-officedocument.presentationml.slideLayout+xml"/>
  <Override PartName="/ppt/theme/theme31.xml" ContentType="application/vnd.openxmlformats-officedocument.theme+xml"/>
  <Override PartName="/ppt/slideLayouts/slideLayout97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202.xml" ContentType="application/vnd.openxmlformats-officedocument.presentationml.slideLayout+xml"/>
  <Override PartName="/ppt/theme/theme20.xml" ContentType="application/vnd.openxmlformats-officedocument.theme+xml"/>
  <Override PartName="/ppt/slideLayouts/slideLayout336.xml" ContentType="application/vnd.openxmlformats-officedocument.presentationml.slideLayout+xml"/>
  <Override PartName="/ppt/diagrams/data1.xml" ContentType="application/vnd.openxmlformats-officedocument.drawingml.diagramData+xml"/>
  <Override PartName="/ppt/diagrams/colors3.xml" ContentType="application/vnd.openxmlformats-officedocument.drawingml.diagramColors+xml"/>
  <Override PartName="/ppt/slides/slide29.xml" ContentType="application/vnd.openxmlformats-officedocument.presentationml.slide+xml"/>
  <Override PartName="/ppt/slideLayouts/slideLayout39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325.xml" ContentType="application/vnd.openxmlformats-officedocument.presentationml.slideLayout+xml"/>
  <Override PartName="/ppt/diagrams/drawing2.xml" ContentType="application/vnd.ms-office.drawingml.diagramDrawing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diagrams/quickStyle2.xml" ContentType="application/vnd.openxmlformats-officedocument.drawingml.diagramStyle+xml"/>
  <Override PartName="/ppt/theme/theme1.xml" ContentType="application/vnd.openxmlformats-officedocument.theme+xml"/>
  <Override PartName="/ppt/slideLayouts/slideLayout53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Masters/slideMaster26.xml" ContentType="application/vnd.openxmlformats-officedocument.presentationml.slideMaster+xml"/>
  <Override PartName="/ppt/slideLayouts/slideLayout42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Masters/slideMaster15.xml" ContentType="application/vnd.openxmlformats-officedocument.presentationml.slideMaster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slideLayouts/slideLayout2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65.xml" ContentType="application/vnd.openxmlformats-officedocument.presentationml.slideLayout+xml"/>
  <Override PartName="/docProps/custom.xml" ContentType="application/vnd.openxmlformats-officedocument.custom-properties+xml"/>
  <Override PartName="/ppt/theme/theme14.xml" ContentType="application/vnd.openxmlformats-officedocument.theme+xml"/>
  <Override PartName="/ppt/slideLayouts/slideLayout243.xml" ContentType="application/vnd.openxmlformats-officedocument.presentationml.slideLayout+xml"/>
  <Override PartName="/ppt/theme/theme25.xml" ContentType="application/vnd.openxmlformats-officedocument.theme+xml"/>
  <Override PartName="/ppt/slideLayouts/slideLayout290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Masters/slideMaster4.xml" ContentType="application/vnd.openxmlformats-officedocument.presentationml.slideMaster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theme/theme6.xml" ContentType="application/vnd.openxmlformats-officedocument.theme+xml"/>
  <Override PartName="/ppt/slideLayouts/slideLayout69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94.xml" ContentType="application/vnd.openxmlformats-officedocument.presentationml.slideLayout+xml"/>
  <Default Extension="bin" ContentType="application/vnd.openxmlformats-officedocument.oleObject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3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50.xml" ContentType="application/vnd.openxmlformats-officedocument.presentationml.slideLayout+xml"/>
  <Override PartName="/ppt/theme/theme19.xml" ContentType="application/vnd.openxmlformats-officedocument.theme+xml"/>
  <Override PartName="/ppt/slideLayouts/slideLayout248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Masters/slideMaster23.xml" ContentType="application/vnd.openxmlformats-officedocument.presentationml.slideMaster+xml"/>
  <Override PartName="/ppt/slideLayouts/slideLayout50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Masters/slideMaster9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Layouts/slideLayout215.xml" ContentType="application/vnd.openxmlformats-officedocument.presentationml.slideLayout+xml"/>
  <Override PartName="/ppt/slideLayouts/slideLayout262.xml" ContentType="application/vnd.openxmlformats-officedocument.presentationml.slideLayout+xml"/>
  <Override PartName="/ppt/theme/theme33.xml" ContentType="application/vnd.openxmlformats-officedocument.theme+xml"/>
  <Override PartName="/ppt/diagrams/layout2.xml" ContentType="application/vnd.openxmlformats-officedocument.drawingml.diagramLayout+xml"/>
  <Default Extension="vml" ContentType="application/vnd.openxmlformats-officedocument.vmlDrawing"/>
  <Override PartName="/ppt/slideLayouts/slideLayout99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4.xml" ContentType="application/vnd.openxmlformats-officedocument.presentationml.slideLayout+xml"/>
  <Override PartName="/ppt/theme/theme22.xml" ContentType="application/vnd.openxmlformats-officedocument.theme+xml"/>
  <Override PartName="/ppt/slideLayouts/slideLayout251.xml" ContentType="application/vnd.openxmlformats-officedocument.presentationml.slideLayout+xml"/>
  <Override PartName="/ppt/slideLayouts/slideLayout338.xml" ContentType="application/vnd.openxmlformats-officedocument.presentationml.slideLayout+xml"/>
  <Override PartName="/ppt/diagrams/data3.xml" ContentType="application/vnd.openxmlformats-officedocument.drawingml.diagramData+xml"/>
  <Override PartName="/ppt/handoutMasters/handoutMaster1.xml" ContentType="application/vnd.openxmlformats-officedocument.presentationml.handoutMaster+xml"/>
  <Override PartName="/ppt/slideLayouts/slideLayout88.xml" ContentType="application/vnd.openxmlformats-officedocument.presentationml.slideLayout+xml"/>
  <Override PartName="/ppt/theme/theme11.xml" ContentType="application/vnd.openxmlformats-officedocument.theme+xml"/>
  <Override PartName="/ppt/slideLayouts/slideLayout177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327.xml" ContentType="application/vnd.openxmlformats-officedocument.presentationml.slideLayout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3.xml" ContentType="application/vnd.openxmlformats-officedocument.theme+xml"/>
  <Override PartName="/ppt/slideLayouts/slideLayout55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Masters/slideMaster28.xml" ContentType="application/vnd.openxmlformats-officedocument.presentationml.slideMaster+xml"/>
  <Override PartName="/ppt/slideLayouts/slideLayout44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330.xml" ContentType="application/vnd.openxmlformats-officedocument.presentationml.slideLayout+xml"/>
  <Default Extension="rels" ContentType="application/vnd.openxmlformats-package.relationships+xml"/>
  <Override PartName="/ppt/slideMasters/slideMaster17.xml" ContentType="application/vnd.openxmlformats-officedocument.presentationml.slideMaster+xml"/>
  <Override PartName="/ppt/slides/slide23.xml" ContentType="application/vnd.openxmlformats-officedocument.presentationml.slide+xml"/>
  <Override PartName="/ppt/slideLayouts/slideLayout2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s/slide12.xml" ContentType="application/vnd.openxmlformats-officedocument.presentationml.slide+xml"/>
  <Override PartName="/ppt/slideLayouts/slideLayout11.xml" ContentType="application/vnd.openxmlformats-officedocument.presentationml.slideLayout+xml"/>
  <Override PartName="/ppt/slideLayouts/slideLayout111.xml" ContentType="application/vnd.openxmlformats-officedocument.presentationml.slideLayout+xml"/>
  <Override PartName="/ppt/theme/theme16.xml" ContentType="application/vnd.openxmlformats-officedocument.theme+xml"/>
  <Override PartName="/ppt/slideLayouts/slideLayout245.xml" ContentType="application/vnd.openxmlformats-officedocument.presentationml.slideLayout+xml"/>
  <Override PartName="/ppt/slideLayouts/slideLayout292.xml" ContentType="application/vnd.openxmlformats-officedocument.presentationml.slideLayout+xml"/>
  <Override PartName="/ppt/theme/theme27.xml" ContentType="application/vnd.openxmlformats-officedocument.theme+xml"/>
  <Override PartName="/ppt/slideMasters/slideMaster31.xml" ContentType="application/vnd.openxmlformats-officedocument.presentationml.slideMaster+xml"/>
  <Override PartName="/ppt/slideLayouts/slideLayout100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Masters/slideMaster6.xml" ContentType="application/vnd.openxmlformats-officedocument.presentationml.slideMaster+xml"/>
  <Override PartName="/ppt/slideMasters/slideMaster20.xml" ContentType="application/vnd.openxmlformats-officedocument.presentationml.slideMaster+xml"/>
  <Override PartName="/ppt/theme/theme8.xml" ContentType="application/vnd.openxmlformats-officedocument.theme+xml"/>
  <Override PartName="/ppt/slideLayouts/slideLayout223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theme/theme30.xml" ContentType="application/vnd.openxmlformats-officedocument.theme+xml"/>
  <Override PartName="/ppt/slides/slide28.xml" ContentType="application/vnd.openxmlformats-officedocument.presentationml.slide+xml"/>
  <Override PartName="/ppt/slideLayouts/slideLayout3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diagrams/colors2.xml" ContentType="application/vnd.openxmlformats-officedocument.drawingml.diagramColors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Layouts/slideLayout5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313.xml" ContentType="application/vnd.openxmlformats-officedocument.presentationml.slideLayout+xml"/>
  <Override PartName="/ppt/diagrams/drawing1.xml" ContentType="application/vnd.ms-office.drawingml.diagramDrawing+xml"/>
  <Default Extension="jpeg" ContentType="image/jpeg"/>
  <Override PartName="/ppt/slideLayouts/slideLayout16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302.xml" ContentType="application/vnd.openxmlformats-officedocument.presentationml.slideLayout+xml"/>
  <Override PartName="/ppt/diagrams/quickStyle1.xml" ContentType="application/vnd.openxmlformats-officedocument.drawingml.diagramStyle+xml"/>
  <Override PartName="/ppt/slideMasters/slideMaster25.xml" ContentType="application/vnd.openxmlformats-officedocument.presentationml.slideMaster+xml"/>
  <Override PartName="/ppt/slideLayouts/slideLayout4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Masters/slideMaster14.xml" ContentType="application/vnd.openxmlformats-officedocument.presentationml.slideMaster+xml"/>
  <Override PartName="/ppt/slides/slide20.xml" ContentType="application/vnd.openxmlformats-officedocument.presentationml.slide+xml"/>
  <Override PartName="/ppt/slideLayouts/slideLayout30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53.xml" ContentType="application/vnd.openxmlformats-officedocument.presentationml.slideLayout+xml"/>
  <Override PartName="/ppt/theme/theme24.xml" ContentType="application/vnd.openxmlformats-officedocument.theme+xml"/>
  <Override PartName="/ppt/theme/theme13.xml" ContentType="application/vnd.openxmlformats-officedocument.theme+xml"/>
  <Override PartName="/ppt/slideLayouts/slideLayout179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s/slide8.xml" ContentType="application/vnd.openxmlformats-officedocument.presentationml.slide+xml"/>
  <Override PartName="/ppt/slideLayouts/slideLayout6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Masters/slideMaster3.xml" ContentType="application/vnd.openxmlformats-officedocument.presentationml.slideMaster+xml"/>
  <Override PartName="/ppt/slideLayouts/slideLayout57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Masters/slideMaster19.xml" ContentType="application/vnd.openxmlformats-officedocument.presentationml.slideMaster+xml"/>
  <Override PartName="/ppt/slideLayouts/slideLayout35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60.xml" ContentType="application/vnd.openxmlformats-officedocument.presentationml.slideLayout+xml"/>
  <Override PartName="/ppt/theme/theme18.xml" ContentType="application/vnd.openxmlformats-officedocument.theme+xml"/>
  <Override PartName="/ppt/tableStyles.xml" ContentType="application/vnd.openxmlformats-officedocument.presentationml.tableStyles+xml"/>
  <Override PartName="/ppt/slideLayouts/slideLayout236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Masters/slideMaster22.xml" ContentType="application/vnd.openxmlformats-officedocument.presentationml.slideMaster+xml"/>
  <Override PartName="/ppt/slideLayouts/slideLayout198.xml" ContentType="application/vnd.openxmlformats-officedocument.presentationml.slideLayout+xml"/>
  <Override PartName="/ppt/slideLayouts/slideLayout214.xml" ContentType="application/vnd.openxmlformats-officedocument.presentationml.slideLayout+xml"/>
  <Override PartName="/ppt/theme/theme21.xml" ContentType="application/vnd.openxmlformats-officedocument.theme+xml"/>
  <Override PartName="/ppt/slideLayouts/slideLayout261.xml" ContentType="application/vnd.openxmlformats-officedocument.presentationml.slideLayout+xml"/>
  <Override PartName="/ppt/diagrams/layout1.xml" ContentType="application/vnd.openxmlformats-officedocument.drawingml.diagramLayout+xml"/>
  <Override PartName="/ppt/slideLayouts/slideLayout98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315.xml" ContentType="application/vnd.openxmlformats-officedocument.presentationml.slideLayout+xml"/>
  <Override PartName="/ppt/diagrams/drawing3.xml" ContentType="application/vnd.ms-office.drawingml.diagramDrawing+xml"/>
  <Override PartName="/ppt/slideLayouts/slideLayout107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340.xml" ContentType="application/vnd.openxmlformats-officedocument.presentationml.slideLayout+xml"/>
  <Override PartName="/ppt/presentation.xml" ContentType="application/vnd.openxmlformats-officedocument.presentationml.presentation.main+xml"/>
  <Override PartName="/ppt/slideMasters/slideMaster16.xml" ContentType="application/vnd.openxmlformats-officedocument.presentationml.slideMaster+xml"/>
  <Override PartName="/ppt/slideLayouts/slideLayout32.xml" ContentType="application/vnd.openxmlformats-officedocument.presentationml.slideLayout+xml"/>
  <Override PartName="/ppt/slideLayouts/slideLayout132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Layouts/slideLayout110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15.xml" ContentType="application/vnd.openxmlformats-officedocument.theme+xml"/>
  <Override PartName="/ppt/slideLayouts/slideLayout233.xml" ContentType="application/vnd.openxmlformats-officedocument.presentationml.slideLayout+xml"/>
  <Override PartName="/ppt/slideLayouts/slideLayout280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7" r:id="rId1"/>
    <p:sldMasterId id="2147483649" r:id="rId2"/>
    <p:sldMasterId id="2147483650" r:id="rId3"/>
    <p:sldMasterId id="2147483666" r:id="rId4"/>
    <p:sldMasterId id="2147483668" r:id="rId5"/>
    <p:sldMasterId id="2147483670" r:id="rId6"/>
    <p:sldMasterId id="2147483726" r:id="rId7"/>
    <p:sldMasterId id="2147483700" r:id="rId8"/>
    <p:sldMasterId id="2147483701" r:id="rId9"/>
    <p:sldMasterId id="2147483702" r:id="rId10"/>
    <p:sldMasterId id="2147483704" r:id="rId11"/>
    <p:sldMasterId id="2147483705" r:id="rId12"/>
    <p:sldMasterId id="2147483706" r:id="rId13"/>
    <p:sldMasterId id="2147486920" r:id="rId14"/>
    <p:sldMasterId id="2147483708" r:id="rId15"/>
    <p:sldMasterId id="2147483709" r:id="rId16"/>
    <p:sldMasterId id="2147483712" r:id="rId17"/>
    <p:sldMasterId id="2147483710" r:id="rId18"/>
    <p:sldMasterId id="2147483711" r:id="rId19"/>
    <p:sldMasterId id="2147483713" r:id="rId20"/>
    <p:sldMasterId id="2147483714" r:id="rId21"/>
    <p:sldMasterId id="2147483715" r:id="rId22"/>
    <p:sldMasterId id="2147483716" r:id="rId23"/>
    <p:sldMasterId id="2147483717" r:id="rId24"/>
    <p:sldMasterId id="2147483718" r:id="rId25"/>
    <p:sldMasterId id="2147483719" r:id="rId26"/>
    <p:sldMasterId id="2147483720" r:id="rId27"/>
    <p:sldMasterId id="2147483721" r:id="rId28"/>
    <p:sldMasterId id="2147483722" r:id="rId29"/>
    <p:sldMasterId id="2147486545" r:id="rId30"/>
    <p:sldMasterId id="2147483698" r:id="rId31"/>
  </p:sldMasterIdLst>
  <p:notesMasterIdLst>
    <p:notesMasterId r:id="rId62"/>
  </p:notesMasterIdLst>
  <p:handoutMasterIdLst>
    <p:handoutMasterId r:id="rId63"/>
  </p:handoutMasterIdLst>
  <p:sldIdLst>
    <p:sldId id="258" r:id="rId32"/>
    <p:sldId id="281" r:id="rId33"/>
    <p:sldId id="322" r:id="rId34"/>
    <p:sldId id="361" r:id="rId35"/>
    <p:sldId id="363" r:id="rId36"/>
    <p:sldId id="304" r:id="rId37"/>
    <p:sldId id="338" r:id="rId38"/>
    <p:sldId id="358" r:id="rId39"/>
    <p:sldId id="300" r:id="rId40"/>
    <p:sldId id="293" r:id="rId41"/>
    <p:sldId id="305" r:id="rId42"/>
    <p:sldId id="311" r:id="rId43"/>
    <p:sldId id="315" r:id="rId44"/>
    <p:sldId id="312" r:id="rId45"/>
    <p:sldId id="301" r:id="rId46"/>
    <p:sldId id="313" r:id="rId47"/>
    <p:sldId id="348" r:id="rId48"/>
    <p:sldId id="349" r:id="rId49"/>
    <p:sldId id="341" r:id="rId50"/>
    <p:sldId id="343" r:id="rId51"/>
    <p:sldId id="342" r:id="rId52"/>
    <p:sldId id="344" r:id="rId53"/>
    <p:sldId id="346" r:id="rId54"/>
    <p:sldId id="303" r:id="rId55"/>
    <p:sldId id="298" r:id="rId56"/>
    <p:sldId id="316" r:id="rId57"/>
    <p:sldId id="319" r:id="rId58"/>
    <p:sldId id="318" r:id="rId59"/>
    <p:sldId id="317" r:id="rId60"/>
    <p:sldId id="371" r:id="rId61"/>
  </p:sldIdLst>
  <p:sldSz cx="9144000" cy="6858000" type="screen4x3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1766D"/>
    <a:srgbClr val="E0D6BE"/>
    <a:srgbClr val="F0ECF4"/>
    <a:srgbClr val="FBEADA"/>
    <a:srgbClr val="F4F3F4"/>
    <a:srgbClr val="E5E3E3"/>
    <a:srgbClr val="E7E4D5"/>
    <a:srgbClr val="F2EFF5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FD0F851-EC5A-4D38-B0AD-8093EC10F338}" styleName="浅色样式 1 - 强调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8D230F3-CF80-4859-8CE7-A43EE81993B5}" styleName="浅色样式 1 - 强调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8A107856-5554-42FB-B03E-39F5DBC370BA}" styleName="中度样式 4 - 强调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69CF1AB2-1976-4502-BF36-3FF5EA218861}" styleName="中度样式 4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AF606853-7671-496A-8E4F-DF71F8EC918B}" styleName="深色样式 1 - 强调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C4B1156A-380E-4F78-BDF5-A606A8083BF9}" styleName="中度样式 4 - 强调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882" autoAdjust="0"/>
    <p:restoredTop sz="86496" autoAdjust="0"/>
  </p:normalViewPr>
  <p:slideViewPr>
    <p:cSldViewPr>
      <p:cViewPr>
        <p:scale>
          <a:sx n="80" d="100"/>
          <a:sy n="80" d="100"/>
        </p:scale>
        <p:origin x="-240" y="-22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811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61" d="100"/>
          <a:sy n="61" d="100"/>
        </p:scale>
        <p:origin x="-2046" y="-96"/>
      </p:cViewPr>
      <p:guideLst>
        <p:guide orient="horz" pos="2880"/>
        <p:guide pos="2160"/>
      </p:guideLst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3.xml"/><Relationship Id="rId18" Type="http://schemas.openxmlformats.org/officeDocument/2006/relationships/slideMaster" Target="slideMasters/slideMaster18.xml"/><Relationship Id="rId26" Type="http://schemas.openxmlformats.org/officeDocument/2006/relationships/slideMaster" Target="slideMasters/slideMaster26.xml"/><Relationship Id="rId39" Type="http://schemas.openxmlformats.org/officeDocument/2006/relationships/slide" Target="slides/slide8.xml"/><Relationship Id="rId21" Type="http://schemas.openxmlformats.org/officeDocument/2006/relationships/slideMaster" Target="slideMasters/slideMaster21.xml"/><Relationship Id="rId34" Type="http://schemas.openxmlformats.org/officeDocument/2006/relationships/slide" Target="slides/slide3.xml"/><Relationship Id="rId42" Type="http://schemas.openxmlformats.org/officeDocument/2006/relationships/slide" Target="slides/slide11.xml"/><Relationship Id="rId47" Type="http://schemas.openxmlformats.org/officeDocument/2006/relationships/slide" Target="slides/slide16.xml"/><Relationship Id="rId50" Type="http://schemas.openxmlformats.org/officeDocument/2006/relationships/slide" Target="slides/slide19.xml"/><Relationship Id="rId55" Type="http://schemas.openxmlformats.org/officeDocument/2006/relationships/slide" Target="slides/slide24.xml"/><Relationship Id="rId63" Type="http://schemas.openxmlformats.org/officeDocument/2006/relationships/handoutMaster" Target="handoutMasters/handoutMaster1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Master" Target="slideMasters/slideMaster16.xml"/><Relationship Id="rId29" Type="http://schemas.openxmlformats.org/officeDocument/2006/relationships/slideMaster" Target="slideMasters/slideMaster29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Master" Target="slideMasters/slideMaster24.xml"/><Relationship Id="rId32" Type="http://schemas.openxmlformats.org/officeDocument/2006/relationships/slide" Target="slides/slide1.xml"/><Relationship Id="rId37" Type="http://schemas.openxmlformats.org/officeDocument/2006/relationships/slide" Target="slides/slide6.xml"/><Relationship Id="rId40" Type="http://schemas.openxmlformats.org/officeDocument/2006/relationships/slide" Target="slides/slide9.xml"/><Relationship Id="rId45" Type="http://schemas.openxmlformats.org/officeDocument/2006/relationships/slide" Target="slides/slide14.xml"/><Relationship Id="rId53" Type="http://schemas.openxmlformats.org/officeDocument/2006/relationships/slide" Target="slides/slide22.xml"/><Relationship Id="rId58" Type="http://schemas.openxmlformats.org/officeDocument/2006/relationships/slide" Target="slides/slide27.xml"/><Relationship Id="rId66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Master" Target="slideMasters/slideMaster15.xml"/><Relationship Id="rId23" Type="http://schemas.openxmlformats.org/officeDocument/2006/relationships/slideMaster" Target="slideMasters/slideMaster23.xml"/><Relationship Id="rId28" Type="http://schemas.openxmlformats.org/officeDocument/2006/relationships/slideMaster" Target="slideMasters/slideMaster28.xml"/><Relationship Id="rId36" Type="http://schemas.openxmlformats.org/officeDocument/2006/relationships/slide" Target="slides/slide5.xml"/><Relationship Id="rId49" Type="http://schemas.openxmlformats.org/officeDocument/2006/relationships/slide" Target="slides/slide18.xml"/><Relationship Id="rId57" Type="http://schemas.openxmlformats.org/officeDocument/2006/relationships/slide" Target="slides/slide26.xml"/><Relationship Id="rId61" Type="http://schemas.openxmlformats.org/officeDocument/2006/relationships/slide" Target="slides/slide30.xml"/><Relationship Id="rId10" Type="http://schemas.openxmlformats.org/officeDocument/2006/relationships/slideMaster" Target="slideMasters/slideMaster10.xml"/><Relationship Id="rId19" Type="http://schemas.openxmlformats.org/officeDocument/2006/relationships/slideMaster" Target="slideMasters/slideMaster19.xml"/><Relationship Id="rId31" Type="http://schemas.openxmlformats.org/officeDocument/2006/relationships/slideMaster" Target="slideMasters/slideMaster31.xml"/><Relationship Id="rId44" Type="http://schemas.openxmlformats.org/officeDocument/2006/relationships/slide" Target="slides/slide13.xml"/><Relationship Id="rId52" Type="http://schemas.openxmlformats.org/officeDocument/2006/relationships/slide" Target="slides/slide21.xml"/><Relationship Id="rId60" Type="http://schemas.openxmlformats.org/officeDocument/2006/relationships/slide" Target="slides/slide29.xml"/><Relationship Id="rId65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Master" Target="slideMasters/slideMaster14.xml"/><Relationship Id="rId22" Type="http://schemas.openxmlformats.org/officeDocument/2006/relationships/slideMaster" Target="slideMasters/slideMaster22.xml"/><Relationship Id="rId27" Type="http://schemas.openxmlformats.org/officeDocument/2006/relationships/slideMaster" Target="slideMasters/slideMaster27.xml"/><Relationship Id="rId30" Type="http://schemas.openxmlformats.org/officeDocument/2006/relationships/slideMaster" Target="slideMasters/slideMaster30.xml"/><Relationship Id="rId35" Type="http://schemas.openxmlformats.org/officeDocument/2006/relationships/slide" Target="slides/slide4.xml"/><Relationship Id="rId43" Type="http://schemas.openxmlformats.org/officeDocument/2006/relationships/slide" Target="slides/slide12.xml"/><Relationship Id="rId48" Type="http://schemas.openxmlformats.org/officeDocument/2006/relationships/slide" Target="slides/slide17.xml"/><Relationship Id="rId56" Type="http://schemas.openxmlformats.org/officeDocument/2006/relationships/slide" Target="slides/slide25.xml"/><Relationship Id="rId64" Type="http://schemas.openxmlformats.org/officeDocument/2006/relationships/presProps" Target="presProps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20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25" Type="http://schemas.openxmlformats.org/officeDocument/2006/relationships/slideMaster" Target="slideMasters/slideMaster25.xml"/><Relationship Id="rId33" Type="http://schemas.openxmlformats.org/officeDocument/2006/relationships/slide" Target="slides/slide2.xml"/><Relationship Id="rId38" Type="http://schemas.openxmlformats.org/officeDocument/2006/relationships/slide" Target="slides/slide7.xml"/><Relationship Id="rId46" Type="http://schemas.openxmlformats.org/officeDocument/2006/relationships/slide" Target="slides/slide15.xml"/><Relationship Id="rId59" Type="http://schemas.openxmlformats.org/officeDocument/2006/relationships/slide" Target="slides/slide28.xml"/><Relationship Id="rId67" Type="http://schemas.openxmlformats.org/officeDocument/2006/relationships/tableStyles" Target="tableStyles.xml"/><Relationship Id="rId20" Type="http://schemas.openxmlformats.org/officeDocument/2006/relationships/slideMaster" Target="slideMasters/slideMaster20.xml"/><Relationship Id="rId41" Type="http://schemas.openxmlformats.org/officeDocument/2006/relationships/slide" Target="slides/slide10.xml"/><Relationship Id="rId54" Type="http://schemas.openxmlformats.org/officeDocument/2006/relationships/slide" Target="slides/slide23.xml"/><Relationship Id="rId62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93D0BDB-3024-41F6-8446-10DA7C73C0CF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4040181D-E750-4F63-B8BB-C62001CCFFB3}">
      <dgm:prSet phldrT="[文本]" custT="1"/>
      <dgm:spPr/>
      <dgm:t>
        <a:bodyPr/>
        <a:lstStyle/>
        <a:p>
          <a:r>
            <a:rPr lang="zh-CN" altLang="en-US" sz="2000" b="1" dirty="0" smtClean="0"/>
            <a:t>数据范围</a:t>
          </a:r>
          <a:endParaRPr lang="zh-CN" altLang="en-US" sz="2000" b="1" dirty="0"/>
        </a:p>
      </dgm:t>
    </dgm:pt>
    <dgm:pt modelId="{CF467FDF-125A-48B7-A2F8-4DB66B356C83}" type="parTrans" cxnId="{21A11FFD-EA2A-4F6F-88BD-A077288A51E1}">
      <dgm:prSet/>
      <dgm:spPr/>
      <dgm:t>
        <a:bodyPr/>
        <a:lstStyle/>
        <a:p>
          <a:endParaRPr lang="zh-CN" altLang="en-US"/>
        </a:p>
      </dgm:t>
    </dgm:pt>
    <dgm:pt modelId="{93592B93-BA28-4DD6-BCB5-3B372F98B1CD}" type="sibTrans" cxnId="{21A11FFD-EA2A-4F6F-88BD-A077288A51E1}">
      <dgm:prSet/>
      <dgm:spPr>
        <a:solidFill>
          <a:schemeClr val="accent2">
            <a:lumMod val="40000"/>
            <a:lumOff val="60000"/>
          </a:schemeClr>
        </a:solidFill>
      </dgm:spPr>
      <dgm:t>
        <a:bodyPr/>
        <a:lstStyle/>
        <a:p>
          <a:endParaRPr lang="zh-CN" altLang="en-US">
            <a:solidFill>
              <a:schemeClr val="accent1">
                <a:lumMod val="50000"/>
              </a:schemeClr>
            </a:solidFill>
          </a:endParaRPr>
        </a:p>
      </dgm:t>
    </dgm:pt>
    <dgm:pt modelId="{CE5D2F9C-A14F-445A-9690-0FA290748E61}">
      <dgm:prSet phldrT="[文本]" custT="1"/>
      <dgm:spPr/>
      <dgm:t>
        <a:bodyPr/>
        <a:lstStyle/>
        <a:p>
          <a:r>
            <a:rPr lang="zh-CN" altLang="en-US" sz="2000" b="1" dirty="0" smtClean="0"/>
            <a:t>数据标准</a:t>
          </a:r>
        </a:p>
      </dgm:t>
    </dgm:pt>
    <dgm:pt modelId="{16FF19D0-4584-43CD-B3F5-9FFB4A4FC541}" type="parTrans" cxnId="{3CF0D895-515B-4958-BF4F-F06DB6C978C7}">
      <dgm:prSet/>
      <dgm:spPr/>
      <dgm:t>
        <a:bodyPr/>
        <a:lstStyle/>
        <a:p>
          <a:endParaRPr lang="zh-CN" altLang="en-US"/>
        </a:p>
      </dgm:t>
    </dgm:pt>
    <dgm:pt modelId="{3621F559-DF14-4A05-BE01-FC39347C8566}" type="sibTrans" cxnId="{3CF0D895-515B-4958-BF4F-F06DB6C978C7}">
      <dgm:prSet/>
      <dgm:spPr>
        <a:solidFill>
          <a:schemeClr val="accent2">
            <a:lumMod val="40000"/>
            <a:lumOff val="60000"/>
          </a:schemeClr>
        </a:solidFill>
      </dgm:spPr>
      <dgm:t>
        <a:bodyPr/>
        <a:lstStyle/>
        <a:p>
          <a:endParaRPr lang="zh-CN" altLang="en-US"/>
        </a:p>
      </dgm:t>
    </dgm:pt>
    <dgm:pt modelId="{2D47D851-785B-4DD6-9E81-362B8317473D}">
      <dgm:prSet phldrT="[文本]" custT="1"/>
      <dgm:spPr/>
      <dgm:t>
        <a:bodyPr/>
        <a:lstStyle/>
        <a:p>
          <a:r>
            <a:rPr lang="zh-CN" altLang="en-US" sz="2000" b="1" dirty="0" smtClean="0"/>
            <a:t>采集模式</a:t>
          </a:r>
        </a:p>
      </dgm:t>
    </dgm:pt>
    <dgm:pt modelId="{C5245A5A-E86B-4293-9403-420244833F62}" type="parTrans" cxnId="{1EA7D3A0-F2F0-44E7-ACF7-753922B67AFB}">
      <dgm:prSet/>
      <dgm:spPr/>
      <dgm:t>
        <a:bodyPr/>
        <a:lstStyle/>
        <a:p>
          <a:endParaRPr lang="zh-CN" altLang="en-US"/>
        </a:p>
      </dgm:t>
    </dgm:pt>
    <dgm:pt modelId="{097FFF65-BEAC-44BD-816B-1F2D45368A33}" type="sibTrans" cxnId="{1EA7D3A0-F2F0-44E7-ACF7-753922B67AFB}">
      <dgm:prSet/>
      <dgm:spPr>
        <a:solidFill>
          <a:schemeClr val="accent2">
            <a:lumMod val="40000"/>
            <a:lumOff val="60000"/>
          </a:schemeClr>
        </a:solidFill>
      </dgm:spPr>
      <dgm:t>
        <a:bodyPr/>
        <a:lstStyle/>
        <a:p>
          <a:endParaRPr lang="zh-CN" altLang="en-US"/>
        </a:p>
      </dgm:t>
    </dgm:pt>
    <dgm:pt modelId="{E1AFF1A7-6517-472F-B742-E8D9B41F6C81}">
      <dgm:prSet phldrT="[文本]" custT="1"/>
      <dgm:spPr/>
      <dgm:t>
        <a:bodyPr/>
        <a:lstStyle/>
        <a:p>
          <a:r>
            <a:rPr lang="zh-CN" altLang="en-US" sz="2000" b="1" dirty="0" smtClean="0"/>
            <a:t>采集流程</a:t>
          </a:r>
        </a:p>
      </dgm:t>
    </dgm:pt>
    <dgm:pt modelId="{5DEB78B1-D699-4852-855D-B629C6ECF541}" type="parTrans" cxnId="{E866AAD1-1CCB-4254-8031-CC510FA94794}">
      <dgm:prSet/>
      <dgm:spPr/>
      <dgm:t>
        <a:bodyPr/>
        <a:lstStyle/>
        <a:p>
          <a:endParaRPr lang="zh-CN" altLang="en-US"/>
        </a:p>
      </dgm:t>
    </dgm:pt>
    <dgm:pt modelId="{5A6B2794-4B6D-40EB-BC0B-E435DE888333}" type="sibTrans" cxnId="{E866AAD1-1CCB-4254-8031-CC510FA94794}">
      <dgm:prSet/>
      <dgm:spPr/>
      <dgm:t>
        <a:bodyPr/>
        <a:lstStyle/>
        <a:p>
          <a:endParaRPr lang="zh-CN" altLang="en-US"/>
        </a:p>
      </dgm:t>
    </dgm:pt>
    <dgm:pt modelId="{DD434110-A0CD-411A-8507-D5541EECC328}" type="pres">
      <dgm:prSet presAssocID="{493D0BDB-3024-41F6-8446-10DA7C73C0CF}" presName="Name0" presStyleCnt="0">
        <dgm:presLayoutVars>
          <dgm:dir/>
          <dgm:resizeHandles val="exact"/>
        </dgm:presLayoutVars>
      </dgm:prSet>
      <dgm:spPr/>
    </dgm:pt>
    <dgm:pt modelId="{986BE83E-B310-4119-AA50-D32816FF1526}" type="pres">
      <dgm:prSet presAssocID="{4040181D-E750-4F63-B8BB-C62001CCFFB3}" presName="node" presStyleLbl="node1" presStyleIdx="0" presStyleCnt="4" custLinFactNeighborX="-1208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74CFF09-BBCE-4CB2-A5D7-A96092AF7F18}" type="pres">
      <dgm:prSet presAssocID="{93592B93-BA28-4DD6-BCB5-3B372F98B1CD}" presName="sibTrans" presStyleLbl="sibTrans2D1" presStyleIdx="0" presStyleCnt="3"/>
      <dgm:spPr/>
      <dgm:t>
        <a:bodyPr/>
        <a:lstStyle/>
        <a:p>
          <a:endParaRPr lang="zh-CN" altLang="en-US"/>
        </a:p>
      </dgm:t>
    </dgm:pt>
    <dgm:pt modelId="{3212E47B-A198-4D43-BDCF-B5B5B75179A9}" type="pres">
      <dgm:prSet presAssocID="{93592B93-BA28-4DD6-BCB5-3B372F98B1CD}" presName="connectorText" presStyleLbl="sibTrans2D1" presStyleIdx="0" presStyleCnt="3"/>
      <dgm:spPr/>
      <dgm:t>
        <a:bodyPr/>
        <a:lstStyle/>
        <a:p>
          <a:endParaRPr lang="zh-CN" altLang="en-US"/>
        </a:p>
      </dgm:t>
    </dgm:pt>
    <dgm:pt modelId="{F3D54745-337E-41B0-B070-BC60850DD618}" type="pres">
      <dgm:prSet presAssocID="{CE5D2F9C-A14F-445A-9690-0FA290748E61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818255E-1ED7-43C5-A3CD-2BB908832D1D}" type="pres">
      <dgm:prSet presAssocID="{3621F559-DF14-4A05-BE01-FC39347C8566}" presName="sibTrans" presStyleLbl="sibTrans2D1" presStyleIdx="1" presStyleCnt="3"/>
      <dgm:spPr/>
      <dgm:t>
        <a:bodyPr/>
        <a:lstStyle/>
        <a:p>
          <a:endParaRPr lang="zh-CN" altLang="en-US"/>
        </a:p>
      </dgm:t>
    </dgm:pt>
    <dgm:pt modelId="{9F0B2C24-6989-4CD6-A208-BCB3FFFCB1A8}" type="pres">
      <dgm:prSet presAssocID="{3621F559-DF14-4A05-BE01-FC39347C8566}" presName="connectorText" presStyleLbl="sibTrans2D1" presStyleIdx="1" presStyleCnt="3"/>
      <dgm:spPr/>
      <dgm:t>
        <a:bodyPr/>
        <a:lstStyle/>
        <a:p>
          <a:endParaRPr lang="zh-CN" altLang="en-US"/>
        </a:p>
      </dgm:t>
    </dgm:pt>
    <dgm:pt modelId="{0B929BA9-099B-4D7F-8F75-B2EA27E94D4E}" type="pres">
      <dgm:prSet presAssocID="{2D47D851-785B-4DD6-9E81-362B8317473D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BE48CAF-84CD-4989-BDC3-F26232087902}" type="pres">
      <dgm:prSet presAssocID="{097FFF65-BEAC-44BD-816B-1F2D45368A33}" presName="sibTrans" presStyleLbl="sibTrans2D1" presStyleIdx="2" presStyleCnt="3"/>
      <dgm:spPr/>
      <dgm:t>
        <a:bodyPr/>
        <a:lstStyle/>
        <a:p>
          <a:endParaRPr lang="zh-CN" altLang="en-US"/>
        </a:p>
      </dgm:t>
    </dgm:pt>
    <dgm:pt modelId="{2DDB7D5F-BEBC-4D5B-AAFC-5B4A97708DDA}" type="pres">
      <dgm:prSet presAssocID="{097FFF65-BEAC-44BD-816B-1F2D45368A33}" presName="connectorText" presStyleLbl="sibTrans2D1" presStyleIdx="2" presStyleCnt="3"/>
      <dgm:spPr/>
      <dgm:t>
        <a:bodyPr/>
        <a:lstStyle/>
        <a:p>
          <a:endParaRPr lang="zh-CN" altLang="en-US"/>
        </a:p>
      </dgm:t>
    </dgm:pt>
    <dgm:pt modelId="{E6352B59-E874-4268-9D66-50591529A344}" type="pres">
      <dgm:prSet presAssocID="{E1AFF1A7-6517-472F-B742-E8D9B41F6C81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3CF0D895-515B-4958-BF4F-F06DB6C978C7}" srcId="{493D0BDB-3024-41F6-8446-10DA7C73C0CF}" destId="{CE5D2F9C-A14F-445A-9690-0FA290748E61}" srcOrd="1" destOrd="0" parTransId="{16FF19D0-4584-43CD-B3F5-9FFB4A4FC541}" sibTransId="{3621F559-DF14-4A05-BE01-FC39347C8566}"/>
    <dgm:cxn modelId="{1EA7D3A0-F2F0-44E7-ACF7-753922B67AFB}" srcId="{493D0BDB-3024-41F6-8446-10DA7C73C0CF}" destId="{2D47D851-785B-4DD6-9E81-362B8317473D}" srcOrd="2" destOrd="0" parTransId="{C5245A5A-E86B-4293-9403-420244833F62}" sibTransId="{097FFF65-BEAC-44BD-816B-1F2D45368A33}"/>
    <dgm:cxn modelId="{367523A9-4695-4402-AFD1-161D8C1B3CE5}" type="presOf" srcId="{E1AFF1A7-6517-472F-B742-E8D9B41F6C81}" destId="{E6352B59-E874-4268-9D66-50591529A344}" srcOrd="0" destOrd="0" presId="urn:microsoft.com/office/officeart/2005/8/layout/process1"/>
    <dgm:cxn modelId="{6391E78F-B477-4D22-866E-27BCE428C51E}" type="presOf" srcId="{097FFF65-BEAC-44BD-816B-1F2D45368A33}" destId="{2DDB7D5F-BEBC-4D5B-AAFC-5B4A97708DDA}" srcOrd="1" destOrd="0" presId="urn:microsoft.com/office/officeart/2005/8/layout/process1"/>
    <dgm:cxn modelId="{D13ACA9F-2D12-4458-AF19-219C7A4968FF}" type="presOf" srcId="{93592B93-BA28-4DD6-BCB5-3B372F98B1CD}" destId="{3212E47B-A198-4D43-BDCF-B5B5B75179A9}" srcOrd="1" destOrd="0" presId="urn:microsoft.com/office/officeart/2005/8/layout/process1"/>
    <dgm:cxn modelId="{C00D70D5-6A73-418A-A87B-BC3ABDE210DA}" type="presOf" srcId="{93592B93-BA28-4DD6-BCB5-3B372F98B1CD}" destId="{974CFF09-BBCE-4CB2-A5D7-A96092AF7F18}" srcOrd="0" destOrd="0" presId="urn:microsoft.com/office/officeart/2005/8/layout/process1"/>
    <dgm:cxn modelId="{20608880-F1F3-49E7-B485-2063B314CAB5}" type="presOf" srcId="{2D47D851-785B-4DD6-9E81-362B8317473D}" destId="{0B929BA9-099B-4D7F-8F75-B2EA27E94D4E}" srcOrd="0" destOrd="0" presId="urn:microsoft.com/office/officeart/2005/8/layout/process1"/>
    <dgm:cxn modelId="{E866AAD1-1CCB-4254-8031-CC510FA94794}" srcId="{493D0BDB-3024-41F6-8446-10DA7C73C0CF}" destId="{E1AFF1A7-6517-472F-B742-E8D9B41F6C81}" srcOrd="3" destOrd="0" parTransId="{5DEB78B1-D699-4852-855D-B629C6ECF541}" sibTransId="{5A6B2794-4B6D-40EB-BC0B-E435DE888333}"/>
    <dgm:cxn modelId="{064D5D4C-575E-4061-9C8B-9F2474C508C5}" type="presOf" srcId="{097FFF65-BEAC-44BD-816B-1F2D45368A33}" destId="{FBE48CAF-84CD-4989-BDC3-F26232087902}" srcOrd="0" destOrd="0" presId="urn:microsoft.com/office/officeart/2005/8/layout/process1"/>
    <dgm:cxn modelId="{9A7A419A-126F-40BF-A7FD-22CA43049698}" type="presOf" srcId="{493D0BDB-3024-41F6-8446-10DA7C73C0CF}" destId="{DD434110-A0CD-411A-8507-D5541EECC328}" srcOrd="0" destOrd="0" presId="urn:microsoft.com/office/officeart/2005/8/layout/process1"/>
    <dgm:cxn modelId="{1335A338-9741-40FC-A8CF-AB356566116B}" type="presOf" srcId="{3621F559-DF14-4A05-BE01-FC39347C8566}" destId="{E818255E-1ED7-43C5-A3CD-2BB908832D1D}" srcOrd="0" destOrd="0" presId="urn:microsoft.com/office/officeart/2005/8/layout/process1"/>
    <dgm:cxn modelId="{7DE5596F-718C-464F-919B-C2BFA28C2380}" type="presOf" srcId="{4040181D-E750-4F63-B8BB-C62001CCFFB3}" destId="{986BE83E-B310-4119-AA50-D32816FF1526}" srcOrd="0" destOrd="0" presId="urn:microsoft.com/office/officeart/2005/8/layout/process1"/>
    <dgm:cxn modelId="{21A11FFD-EA2A-4F6F-88BD-A077288A51E1}" srcId="{493D0BDB-3024-41F6-8446-10DA7C73C0CF}" destId="{4040181D-E750-4F63-B8BB-C62001CCFFB3}" srcOrd="0" destOrd="0" parTransId="{CF467FDF-125A-48B7-A2F8-4DB66B356C83}" sibTransId="{93592B93-BA28-4DD6-BCB5-3B372F98B1CD}"/>
    <dgm:cxn modelId="{4C91C269-9D3A-473B-AA40-A63DA7A4234C}" type="presOf" srcId="{3621F559-DF14-4A05-BE01-FC39347C8566}" destId="{9F0B2C24-6989-4CD6-A208-BCB3FFFCB1A8}" srcOrd="1" destOrd="0" presId="urn:microsoft.com/office/officeart/2005/8/layout/process1"/>
    <dgm:cxn modelId="{BD985734-6573-46F2-89B4-36D89E29AB10}" type="presOf" srcId="{CE5D2F9C-A14F-445A-9690-0FA290748E61}" destId="{F3D54745-337E-41B0-B070-BC60850DD618}" srcOrd="0" destOrd="0" presId="urn:microsoft.com/office/officeart/2005/8/layout/process1"/>
    <dgm:cxn modelId="{D35992A0-1532-4A31-96DD-1A962CBEBF66}" type="presParOf" srcId="{DD434110-A0CD-411A-8507-D5541EECC328}" destId="{986BE83E-B310-4119-AA50-D32816FF1526}" srcOrd="0" destOrd="0" presId="urn:microsoft.com/office/officeart/2005/8/layout/process1"/>
    <dgm:cxn modelId="{FAF07E2F-29AC-454C-9CEA-5CA4D90FC7FF}" type="presParOf" srcId="{DD434110-A0CD-411A-8507-D5541EECC328}" destId="{974CFF09-BBCE-4CB2-A5D7-A96092AF7F18}" srcOrd="1" destOrd="0" presId="urn:microsoft.com/office/officeart/2005/8/layout/process1"/>
    <dgm:cxn modelId="{50898C36-72DC-4FAA-92D3-D42B9CBE3FDD}" type="presParOf" srcId="{974CFF09-BBCE-4CB2-A5D7-A96092AF7F18}" destId="{3212E47B-A198-4D43-BDCF-B5B5B75179A9}" srcOrd="0" destOrd="0" presId="urn:microsoft.com/office/officeart/2005/8/layout/process1"/>
    <dgm:cxn modelId="{7DCFE74A-8BBF-4FB9-BE87-3DC14B940976}" type="presParOf" srcId="{DD434110-A0CD-411A-8507-D5541EECC328}" destId="{F3D54745-337E-41B0-B070-BC60850DD618}" srcOrd="2" destOrd="0" presId="urn:microsoft.com/office/officeart/2005/8/layout/process1"/>
    <dgm:cxn modelId="{4E22DA55-4F2F-47C9-8338-4F5144341CD0}" type="presParOf" srcId="{DD434110-A0CD-411A-8507-D5541EECC328}" destId="{E818255E-1ED7-43C5-A3CD-2BB908832D1D}" srcOrd="3" destOrd="0" presId="urn:microsoft.com/office/officeart/2005/8/layout/process1"/>
    <dgm:cxn modelId="{91EBB9F9-501B-45EA-8C6F-1651CD345727}" type="presParOf" srcId="{E818255E-1ED7-43C5-A3CD-2BB908832D1D}" destId="{9F0B2C24-6989-4CD6-A208-BCB3FFFCB1A8}" srcOrd="0" destOrd="0" presId="urn:microsoft.com/office/officeart/2005/8/layout/process1"/>
    <dgm:cxn modelId="{3C79DC9A-74E7-48B2-84CF-A96BEB08DB48}" type="presParOf" srcId="{DD434110-A0CD-411A-8507-D5541EECC328}" destId="{0B929BA9-099B-4D7F-8F75-B2EA27E94D4E}" srcOrd="4" destOrd="0" presId="urn:microsoft.com/office/officeart/2005/8/layout/process1"/>
    <dgm:cxn modelId="{236DF2CD-DF0F-47DE-B543-5759AC6436BA}" type="presParOf" srcId="{DD434110-A0CD-411A-8507-D5541EECC328}" destId="{FBE48CAF-84CD-4989-BDC3-F26232087902}" srcOrd="5" destOrd="0" presId="urn:microsoft.com/office/officeart/2005/8/layout/process1"/>
    <dgm:cxn modelId="{813A0176-5B62-44BF-8E92-83515CD21381}" type="presParOf" srcId="{FBE48CAF-84CD-4989-BDC3-F26232087902}" destId="{2DDB7D5F-BEBC-4D5B-AAFC-5B4A97708DDA}" srcOrd="0" destOrd="0" presId="urn:microsoft.com/office/officeart/2005/8/layout/process1"/>
    <dgm:cxn modelId="{A6713F3E-3C4A-457A-A2BC-F8CD35884E45}" type="presParOf" srcId="{DD434110-A0CD-411A-8507-D5541EECC328}" destId="{E6352B59-E874-4268-9D66-50591529A344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8932E6B-4B19-421F-A62B-42594125DA3A}" type="doc">
      <dgm:prSet loTypeId="urn:microsoft.com/office/officeart/2005/8/layout/hierarchy3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1B69E07-A83E-4F4F-9ECD-44896620F9BE}">
      <dgm:prSet phldrT="[文本]" custT="1"/>
      <dgm:spPr/>
      <dgm:t>
        <a:bodyPr/>
        <a:lstStyle/>
        <a:p>
          <a:r>
            <a:rPr lang="zh-CN" altLang="en-US" sz="1600" b="1" dirty="0" smtClean="0"/>
            <a:t>资金监管</a:t>
          </a:r>
          <a:endParaRPr lang="zh-CN" altLang="en-US" sz="1600" b="1" dirty="0"/>
        </a:p>
      </dgm:t>
    </dgm:pt>
    <dgm:pt modelId="{84F3FC87-DA3B-442A-A756-49963FB77CD1}" type="parTrans" cxnId="{F653BAA7-E55F-4D8C-A224-3663ABDC35E6}">
      <dgm:prSet/>
      <dgm:spPr/>
      <dgm:t>
        <a:bodyPr/>
        <a:lstStyle/>
        <a:p>
          <a:endParaRPr lang="zh-CN" altLang="en-US"/>
        </a:p>
      </dgm:t>
    </dgm:pt>
    <dgm:pt modelId="{E671F31B-BEA5-4720-ACCC-F1C2C1B4A48A}" type="sibTrans" cxnId="{F653BAA7-E55F-4D8C-A224-3663ABDC35E6}">
      <dgm:prSet/>
      <dgm:spPr/>
      <dgm:t>
        <a:bodyPr/>
        <a:lstStyle/>
        <a:p>
          <a:endParaRPr lang="zh-CN" altLang="en-US"/>
        </a:p>
      </dgm:t>
    </dgm:pt>
    <dgm:pt modelId="{876E8073-57C0-4E55-BBFB-13F13FEC3F42}">
      <dgm:prSet phldrT="[文本]" custT="1"/>
      <dgm:spPr/>
      <dgm:t>
        <a:bodyPr/>
        <a:lstStyle/>
        <a:p>
          <a:r>
            <a:rPr lang="zh-CN" altLang="en-US" sz="1400" dirty="0" smtClean="0"/>
            <a:t>资金存量分析</a:t>
          </a:r>
          <a:endParaRPr lang="zh-CN" altLang="en-US" sz="1400" dirty="0"/>
        </a:p>
      </dgm:t>
    </dgm:pt>
    <dgm:pt modelId="{593B23B3-8DAB-412C-B0EF-71F7C0854C09}" type="parTrans" cxnId="{16BB0425-80A5-40D9-90BF-388F6CF6C537}">
      <dgm:prSet/>
      <dgm:spPr/>
      <dgm:t>
        <a:bodyPr/>
        <a:lstStyle/>
        <a:p>
          <a:endParaRPr lang="zh-CN" altLang="en-US"/>
        </a:p>
      </dgm:t>
    </dgm:pt>
    <dgm:pt modelId="{428D8617-1C29-47C2-BA8F-5C2788173F2D}" type="sibTrans" cxnId="{16BB0425-80A5-40D9-90BF-388F6CF6C537}">
      <dgm:prSet/>
      <dgm:spPr/>
      <dgm:t>
        <a:bodyPr/>
        <a:lstStyle/>
        <a:p>
          <a:endParaRPr lang="zh-CN" altLang="en-US"/>
        </a:p>
      </dgm:t>
    </dgm:pt>
    <dgm:pt modelId="{CD4ED650-67CD-4A95-AF69-718BA76E6008}">
      <dgm:prSet phldrT="[文本]" custT="1"/>
      <dgm:spPr/>
      <dgm:t>
        <a:bodyPr/>
        <a:lstStyle/>
        <a:p>
          <a:r>
            <a:rPr lang="zh-CN" altLang="en-US" sz="1400" dirty="0" smtClean="0"/>
            <a:t>银行借款分析</a:t>
          </a:r>
          <a:endParaRPr lang="zh-CN" altLang="en-US" sz="1400" dirty="0"/>
        </a:p>
      </dgm:t>
    </dgm:pt>
    <dgm:pt modelId="{EDBE2303-2764-47EA-9DF8-38EB9C26967C}" type="parTrans" cxnId="{E0FDF828-07C9-4BDC-A762-942FD0195B8E}">
      <dgm:prSet/>
      <dgm:spPr/>
      <dgm:t>
        <a:bodyPr/>
        <a:lstStyle/>
        <a:p>
          <a:endParaRPr lang="zh-CN" altLang="en-US"/>
        </a:p>
      </dgm:t>
    </dgm:pt>
    <dgm:pt modelId="{E9351D9F-375A-416E-B770-A9B81D5E6364}" type="sibTrans" cxnId="{E0FDF828-07C9-4BDC-A762-942FD0195B8E}">
      <dgm:prSet/>
      <dgm:spPr/>
      <dgm:t>
        <a:bodyPr/>
        <a:lstStyle/>
        <a:p>
          <a:endParaRPr lang="zh-CN" altLang="en-US"/>
        </a:p>
      </dgm:t>
    </dgm:pt>
    <dgm:pt modelId="{4439E44C-25A3-46E6-B132-F26F97A14092}">
      <dgm:prSet phldrT="[文本]" custT="1"/>
      <dgm:spPr/>
      <dgm:t>
        <a:bodyPr/>
        <a:lstStyle/>
        <a:p>
          <a:r>
            <a:rPr lang="zh-CN" altLang="en-US" sz="1600" b="1" dirty="0" smtClean="0"/>
            <a:t>经济运行</a:t>
          </a:r>
          <a:endParaRPr lang="zh-CN" altLang="en-US" sz="1600" b="1" dirty="0"/>
        </a:p>
      </dgm:t>
    </dgm:pt>
    <dgm:pt modelId="{0BFEB369-095D-46D0-AA6B-0FB8C367822F}" type="parTrans" cxnId="{A54CD2EB-9638-4DA7-A70B-8AB6075C9B44}">
      <dgm:prSet/>
      <dgm:spPr/>
      <dgm:t>
        <a:bodyPr/>
        <a:lstStyle/>
        <a:p>
          <a:endParaRPr lang="zh-CN" altLang="en-US"/>
        </a:p>
      </dgm:t>
    </dgm:pt>
    <dgm:pt modelId="{BEABC960-5911-47B0-B831-090DC86D5695}" type="sibTrans" cxnId="{A54CD2EB-9638-4DA7-A70B-8AB6075C9B44}">
      <dgm:prSet/>
      <dgm:spPr/>
      <dgm:t>
        <a:bodyPr/>
        <a:lstStyle/>
        <a:p>
          <a:endParaRPr lang="zh-CN" altLang="en-US"/>
        </a:p>
      </dgm:t>
    </dgm:pt>
    <dgm:pt modelId="{B5EDD2D0-B48C-44CE-8E69-CDEF566E6D0A}">
      <dgm:prSet phldrT="[文本]" custT="1"/>
      <dgm:spPr/>
      <dgm:t>
        <a:bodyPr/>
        <a:lstStyle/>
        <a:p>
          <a:r>
            <a:rPr lang="zh-CN" altLang="en-US" sz="1400" dirty="0" smtClean="0"/>
            <a:t>主要财务指标</a:t>
          </a:r>
          <a:endParaRPr lang="zh-CN" altLang="en-US" sz="1400" dirty="0"/>
        </a:p>
      </dgm:t>
    </dgm:pt>
    <dgm:pt modelId="{256140DD-A18C-41F4-A852-97CCB2E643D1}" type="parTrans" cxnId="{016DE184-FD3B-4777-8452-40F7949F2942}">
      <dgm:prSet/>
      <dgm:spPr/>
      <dgm:t>
        <a:bodyPr/>
        <a:lstStyle/>
        <a:p>
          <a:endParaRPr lang="zh-CN" altLang="en-US"/>
        </a:p>
      </dgm:t>
    </dgm:pt>
    <dgm:pt modelId="{ACB0F5AE-438C-480C-887A-BC794C9B4D1A}" type="sibTrans" cxnId="{016DE184-FD3B-4777-8452-40F7949F2942}">
      <dgm:prSet/>
      <dgm:spPr/>
      <dgm:t>
        <a:bodyPr/>
        <a:lstStyle/>
        <a:p>
          <a:endParaRPr lang="zh-CN" altLang="en-US"/>
        </a:p>
      </dgm:t>
    </dgm:pt>
    <dgm:pt modelId="{BF5C19A0-B04D-44E2-BA89-939FE5158F58}">
      <dgm:prSet phldrT="[文本]" custT="1"/>
      <dgm:spPr/>
      <dgm:t>
        <a:bodyPr/>
        <a:lstStyle/>
        <a:p>
          <a:r>
            <a:rPr lang="zh-CN" altLang="en-US" sz="1400" dirty="0" smtClean="0"/>
            <a:t>重点行业指标</a:t>
          </a:r>
          <a:endParaRPr lang="zh-CN" altLang="en-US" sz="1400" dirty="0"/>
        </a:p>
      </dgm:t>
    </dgm:pt>
    <dgm:pt modelId="{E85F45FE-7042-4B79-8AA5-49248594487F}" type="parTrans" cxnId="{A4BBBA50-5645-4E66-8321-642D7DAF2D6B}">
      <dgm:prSet/>
      <dgm:spPr/>
      <dgm:t>
        <a:bodyPr/>
        <a:lstStyle/>
        <a:p>
          <a:endParaRPr lang="zh-CN" altLang="en-US"/>
        </a:p>
      </dgm:t>
    </dgm:pt>
    <dgm:pt modelId="{4C402DA7-692A-4FE0-8A70-78BCB3825436}" type="sibTrans" cxnId="{A4BBBA50-5645-4E66-8321-642D7DAF2D6B}">
      <dgm:prSet/>
      <dgm:spPr/>
      <dgm:t>
        <a:bodyPr/>
        <a:lstStyle/>
        <a:p>
          <a:endParaRPr lang="zh-CN" altLang="en-US"/>
        </a:p>
      </dgm:t>
    </dgm:pt>
    <dgm:pt modelId="{91E3CD3C-8C7D-41A2-BD8F-8242017F1BB8}">
      <dgm:prSet phldrT="[文本]" custT="1"/>
      <dgm:spPr/>
      <dgm:t>
        <a:bodyPr/>
        <a:lstStyle/>
        <a:p>
          <a:r>
            <a:rPr lang="zh-CN" altLang="en-US" sz="1600" b="1" dirty="0" smtClean="0"/>
            <a:t>项目投资</a:t>
          </a:r>
          <a:endParaRPr lang="zh-CN" altLang="en-US" sz="1600" b="1" dirty="0"/>
        </a:p>
      </dgm:t>
    </dgm:pt>
    <dgm:pt modelId="{5D3E23FA-1B74-4091-8073-5823A0FB1911}" type="parTrans" cxnId="{F3B8CB13-C315-4F43-B676-5E39F59704C1}">
      <dgm:prSet/>
      <dgm:spPr/>
      <dgm:t>
        <a:bodyPr/>
        <a:lstStyle/>
        <a:p>
          <a:endParaRPr lang="zh-CN" altLang="en-US"/>
        </a:p>
      </dgm:t>
    </dgm:pt>
    <dgm:pt modelId="{0EC8813A-7025-42F6-BC48-9CF98E1B9CDF}" type="sibTrans" cxnId="{F3B8CB13-C315-4F43-B676-5E39F59704C1}">
      <dgm:prSet/>
      <dgm:spPr/>
      <dgm:t>
        <a:bodyPr/>
        <a:lstStyle/>
        <a:p>
          <a:endParaRPr lang="zh-CN" altLang="en-US"/>
        </a:p>
      </dgm:t>
    </dgm:pt>
    <dgm:pt modelId="{2CEC478D-4EA9-4BC8-84B8-878A88B65995}">
      <dgm:prSet phldrT="[文本]" custT="1"/>
      <dgm:spPr/>
      <dgm:t>
        <a:bodyPr/>
        <a:lstStyle/>
        <a:p>
          <a:r>
            <a:rPr lang="zh-CN" altLang="en-US" sz="1600" b="1" dirty="0" smtClean="0"/>
            <a:t>业绩考核</a:t>
          </a:r>
          <a:endParaRPr lang="zh-CN" altLang="en-US" sz="1600" b="1" dirty="0"/>
        </a:p>
      </dgm:t>
    </dgm:pt>
    <dgm:pt modelId="{7D097FDF-2A3C-4622-BFEE-0B1CA67F0B57}" type="parTrans" cxnId="{7237FF7A-3F77-4CAE-B45F-F49FCCB0B471}">
      <dgm:prSet/>
      <dgm:spPr/>
      <dgm:t>
        <a:bodyPr/>
        <a:lstStyle/>
        <a:p>
          <a:endParaRPr lang="zh-CN" altLang="en-US"/>
        </a:p>
      </dgm:t>
    </dgm:pt>
    <dgm:pt modelId="{94ADC45A-8FE7-43C3-9538-4A0B85299DD9}" type="sibTrans" cxnId="{7237FF7A-3F77-4CAE-B45F-F49FCCB0B471}">
      <dgm:prSet/>
      <dgm:spPr/>
      <dgm:t>
        <a:bodyPr/>
        <a:lstStyle/>
        <a:p>
          <a:endParaRPr lang="zh-CN" altLang="en-US"/>
        </a:p>
      </dgm:t>
    </dgm:pt>
    <dgm:pt modelId="{BB216A39-2103-41D8-AFFE-AD1F6321BBF8}">
      <dgm:prSet phldrT="[文本]" custT="1"/>
      <dgm:spPr/>
      <dgm:t>
        <a:bodyPr/>
        <a:lstStyle/>
        <a:p>
          <a:r>
            <a:rPr lang="zh-CN" altLang="en-US" sz="1600" b="1" dirty="0" smtClean="0"/>
            <a:t>产权监督</a:t>
          </a:r>
          <a:endParaRPr lang="zh-CN" altLang="en-US" sz="1600" b="1" dirty="0"/>
        </a:p>
      </dgm:t>
    </dgm:pt>
    <dgm:pt modelId="{2FE713C9-61E7-409E-B384-3D12CAC1D9F5}" type="parTrans" cxnId="{957971F6-29F0-4D32-9E4F-01AAB07FB1EF}">
      <dgm:prSet/>
      <dgm:spPr/>
      <dgm:t>
        <a:bodyPr/>
        <a:lstStyle/>
        <a:p>
          <a:endParaRPr lang="zh-CN" altLang="en-US"/>
        </a:p>
      </dgm:t>
    </dgm:pt>
    <dgm:pt modelId="{C763FCD3-2083-44F0-AD18-52787F91C5FC}" type="sibTrans" cxnId="{957971F6-29F0-4D32-9E4F-01AAB07FB1EF}">
      <dgm:prSet/>
      <dgm:spPr/>
      <dgm:t>
        <a:bodyPr/>
        <a:lstStyle/>
        <a:p>
          <a:endParaRPr lang="zh-CN" altLang="en-US"/>
        </a:p>
      </dgm:t>
    </dgm:pt>
    <dgm:pt modelId="{4E9E186A-126D-4AA3-915A-8AC1023B97A2}">
      <dgm:prSet phldrT="[文本]" custT="1"/>
      <dgm:spPr/>
      <dgm:t>
        <a:bodyPr/>
        <a:lstStyle/>
        <a:p>
          <a:r>
            <a:rPr lang="zh-CN" altLang="en-US" sz="1600" b="1" dirty="0" smtClean="0"/>
            <a:t>绩效评价</a:t>
          </a:r>
          <a:endParaRPr lang="zh-CN" altLang="en-US" sz="1600" b="1" dirty="0"/>
        </a:p>
      </dgm:t>
    </dgm:pt>
    <dgm:pt modelId="{D6823BB7-717E-4907-915D-05A064D0A4DD}" type="parTrans" cxnId="{7EE850E8-52B3-4CB4-B2F3-F43736DADF11}">
      <dgm:prSet/>
      <dgm:spPr/>
      <dgm:t>
        <a:bodyPr/>
        <a:lstStyle/>
        <a:p>
          <a:endParaRPr lang="zh-CN" altLang="en-US"/>
        </a:p>
      </dgm:t>
    </dgm:pt>
    <dgm:pt modelId="{13E571A4-2EC6-4462-AE2D-50CBBB476AD9}" type="sibTrans" cxnId="{7EE850E8-52B3-4CB4-B2F3-F43736DADF11}">
      <dgm:prSet/>
      <dgm:spPr/>
      <dgm:t>
        <a:bodyPr/>
        <a:lstStyle/>
        <a:p>
          <a:endParaRPr lang="zh-CN" altLang="en-US"/>
        </a:p>
      </dgm:t>
    </dgm:pt>
    <dgm:pt modelId="{9BB7F5AB-6B85-4A25-A051-40949FBF3D51}">
      <dgm:prSet phldrT="[文本]" custT="1"/>
      <dgm:spPr/>
      <dgm:t>
        <a:bodyPr/>
        <a:lstStyle/>
        <a:p>
          <a:r>
            <a:rPr lang="zh-CN" altLang="en-US" sz="1400" dirty="0" smtClean="0"/>
            <a:t>盈利能力分析</a:t>
          </a:r>
          <a:endParaRPr lang="zh-CN" altLang="en-US" sz="1400" dirty="0"/>
        </a:p>
      </dgm:t>
    </dgm:pt>
    <dgm:pt modelId="{72C1AFD3-A2ED-4336-8C0F-9144F21B0E93}" type="parTrans" cxnId="{56597128-D30D-4563-8F70-7D86FFF0EA3C}">
      <dgm:prSet/>
      <dgm:spPr/>
      <dgm:t>
        <a:bodyPr/>
        <a:lstStyle/>
        <a:p>
          <a:endParaRPr lang="zh-CN" altLang="en-US"/>
        </a:p>
      </dgm:t>
    </dgm:pt>
    <dgm:pt modelId="{D9BEE13C-994F-43A4-871E-41480034C95F}" type="sibTrans" cxnId="{56597128-D30D-4563-8F70-7D86FFF0EA3C}">
      <dgm:prSet/>
      <dgm:spPr/>
      <dgm:t>
        <a:bodyPr/>
        <a:lstStyle/>
        <a:p>
          <a:endParaRPr lang="zh-CN" altLang="en-US"/>
        </a:p>
      </dgm:t>
    </dgm:pt>
    <dgm:pt modelId="{96EC5E62-F1CC-4970-A820-D9A63A4906EF}">
      <dgm:prSet phldrT="[文本]" custT="1"/>
      <dgm:spPr/>
      <dgm:t>
        <a:bodyPr/>
        <a:lstStyle/>
        <a:p>
          <a:r>
            <a:rPr lang="zh-CN" altLang="en-US" sz="1400" dirty="0" smtClean="0"/>
            <a:t>资金动态分析</a:t>
          </a:r>
          <a:endParaRPr lang="zh-CN" altLang="en-US" sz="1400" dirty="0"/>
        </a:p>
      </dgm:t>
    </dgm:pt>
    <dgm:pt modelId="{4A3EC171-D06D-427D-BE51-BDE1A2DFF1E9}" type="parTrans" cxnId="{AA61AF11-6B72-49E6-BA15-4BF8906C41A5}">
      <dgm:prSet/>
      <dgm:spPr/>
      <dgm:t>
        <a:bodyPr/>
        <a:lstStyle/>
        <a:p>
          <a:endParaRPr lang="zh-CN" altLang="en-US"/>
        </a:p>
      </dgm:t>
    </dgm:pt>
    <dgm:pt modelId="{0180BB8E-FFF4-4346-A937-FCD6FA30A877}" type="sibTrans" cxnId="{AA61AF11-6B72-49E6-BA15-4BF8906C41A5}">
      <dgm:prSet/>
      <dgm:spPr/>
      <dgm:t>
        <a:bodyPr/>
        <a:lstStyle/>
        <a:p>
          <a:endParaRPr lang="zh-CN" altLang="en-US"/>
        </a:p>
      </dgm:t>
    </dgm:pt>
    <dgm:pt modelId="{931B2721-6CF0-4C5E-B4F0-FD554FFE1257}">
      <dgm:prSet phldrT="[文本]" custT="1"/>
      <dgm:spPr/>
      <dgm:t>
        <a:bodyPr/>
        <a:lstStyle/>
        <a:p>
          <a:r>
            <a:rPr lang="zh-CN" altLang="en-US" sz="1400" dirty="0" smtClean="0"/>
            <a:t>大额支出分析</a:t>
          </a:r>
          <a:endParaRPr lang="zh-CN" altLang="en-US" sz="1400" dirty="0"/>
        </a:p>
      </dgm:t>
    </dgm:pt>
    <dgm:pt modelId="{33442A25-0E74-46B9-9427-91FC156C01C2}" type="parTrans" cxnId="{3A7085A2-7E86-43F4-89D9-E05A04CDF689}">
      <dgm:prSet/>
      <dgm:spPr/>
      <dgm:t>
        <a:bodyPr/>
        <a:lstStyle/>
        <a:p>
          <a:endParaRPr lang="zh-CN" altLang="en-US"/>
        </a:p>
      </dgm:t>
    </dgm:pt>
    <dgm:pt modelId="{523F8ADD-5634-43FD-9295-2B7EA83A5B82}" type="sibTrans" cxnId="{3A7085A2-7E86-43F4-89D9-E05A04CDF689}">
      <dgm:prSet/>
      <dgm:spPr/>
      <dgm:t>
        <a:bodyPr/>
        <a:lstStyle/>
        <a:p>
          <a:endParaRPr lang="zh-CN" altLang="en-US"/>
        </a:p>
      </dgm:t>
    </dgm:pt>
    <dgm:pt modelId="{7C4103B3-3C4D-4311-BC4C-E57A567FC863}">
      <dgm:prSet phldrT="[文本]" custT="1"/>
      <dgm:spPr/>
      <dgm:t>
        <a:bodyPr/>
        <a:lstStyle/>
        <a:p>
          <a:r>
            <a:rPr lang="zh-CN" altLang="en-US" sz="1400" dirty="0" smtClean="0"/>
            <a:t>资金预警分析</a:t>
          </a:r>
          <a:endParaRPr lang="zh-CN" altLang="en-US" sz="1400" dirty="0"/>
        </a:p>
      </dgm:t>
    </dgm:pt>
    <dgm:pt modelId="{E519BEEE-86CE-49F6-A123-340AD67CC5F5}" type="parTrans" cxnId="{64DADF54-7EF3-473C-A348-83CB51FBB836}">
      <dgm:prSet/>
      <dgm:spPr/>
      <dgm:t>
        <a:bodyPr/>
        <a:lstStyle/>
        <a:p>
          <a:endParaRPr lang="zh-CN" altLang="en-US"/>
        </a:p>
      </dgm:t>
    </dgm:pt>
    <dgm:pt modelId="{FD6F7E27-B308-48DB-A7D1-0072C29D9344}" type="sibTrans" cxnId="{64DADF54-7EF3-473C-A348-83CB51FBB836}">
      <dgm:prSet/>
      <dgm:spPr/>
      <dgm:t>
        <a:bodyPr/>
        <a:lstStyle/>
        <a:p>
          <a:endParaRPr lang="zh-CN" altLang="en-US"/>
        </a:p>
      </dgm:t>
    </dgm:pt>
    <dgm:pt modelId="{FA920F5C-A122-44EF-AF38-45E70A88BEA2}">
      <dgm:prSet phldrT="[文本]" custT="1"/>
      <dgm:spPr/>
      <dgm:t>
        <a:bodyPr/>
        <a:lstStyle/>
        <a:p>
          <a:r>
            <a:rPr lang="zh-CN" altLang="en-US" sz="1400" dirty="0" smtClean="0"/>
            <a:t>固定资产投资</a:t>
          </a:r>
          <a:endParaRPr lang="zh-CN" altLang="en-US" sz="1400" dirty="0"/>
        </a:p>
      </dgm:t>
    </dgm:pt>
    <dgm:pt modelId="{12AC1450-B5A7-4261-B16A-CD9DDBB83B92}" type="parTrans" cxnId="{874E08E9-9332-4A8E-B12F-14904F9D93C0}">
      <dgm:prSet/>
      <dgm:spPr/>
      <dgm:t>
        <a:bodyPr/>
        <a:lstStyle/>
        <a:p>
          <a:endParaRPr lang="zh-CN" altLang="en-US"/>
        </a:p>
      </dgm:t>
    </dgm:pt>
    <dgm:pt modelId="{F1F42715-5C3B-42C1-95F9-41FCFF117601}" type="sibTrans" cxnId="{874E08E9-9332-4A8E-B12F-14904F9D93C0}">
      <dgm:prSet/>
      <dgm:spPr/>
      <dgm:t>
        <a:bodyPr/>
        <a:lstStyle/>
        <a:p>
          <a:endParaRPr lang="zh-CN" altLang="en-US"/>
        </a:p>
      </dgm:t>
    </dgm:pt>
    <dgm:pt modelId="{144553D6-FFC0-4C30-A2E7-AB98B0749189}">
      <dgm:prSet phldrT="[文本]" custT="1"/>
      <dgm:spPr/>
      <dgm:t>
        <a:bodyPr/>
        <a:lstStyle/>
        <a:p>
          <a:r>
            <a:rPr lang="zh-CN" altLang="en-US" sz="1400" dirty="0" smtClean="0"/>
            <a:t>经营预警</a:t>
          </a:r>
          <a:endParaRPr lang="zh-CN" altLang="en-US" sz="1400" dirty="0"/>
        </a:p>
      </dgm:t>
    </dgm:pt>
    <dgm:pt modelId="{5F224E7E-E2FD-498F-8557-B6E4BB6EDF5B}" type="parTrans" cxnId="{DBFF1C08-B1DA-4D3C-9958-C074071EF14D}">
      <dgm:prSet/>
      <dgm:spPr/>
      <dgm:t>
        <a:bodyPr/>
        <a:lstStyle/>
        <a:p>
          <a:endParaRPr lang="zh-CN" altLang="en-US"/>
        </a:p>
      </dgm:t>
    </dgm:pt>
    <dgm:pt modelId="{4F4818CD-5F3E-420F-858A-96FF5437BFF5}" type="sibTrans" cxnId="{DBFF1C08-B1DA-4D3C-9958-C074071EF14D}">
      <dgm:prSet/>
      <dgm:spPr/>
      <dgm:t>
        <a:bodyPr/>
        <a:lstStyle/>
        <a:p>
          <a:endParaRPr lang="zh-CN" altLang="en-US"/>
        </a:p>
      </dgm:t>
    </dgm:pt>
    <dgm:pt modelId="{BC06AB0B-AA15-4318-844A-262F9A61329A}">
      <dgm:prSet phldrT="[文本]" custT="1"/>
      <dgm:spPr/>
      <dgm:t>
        <a:bodyPr/>
        <a:lstStyle/>
        <a:p>
          <a:r>
            <a:rPr lang="zh-CN" altLang="en-US" sz="1400" dirty="0" smtClean="0"/>
            <a:t>投资预警</a:t>
          </a:r>
          <a:endParaRPr lang="zh-CN" altLang="en-US" sz="1400" dirty="0"/>
        </a:p>
      </dgm:t>
    </dgm:pt>
    <dgm:pt modelId="{846A55A5-CDBD-4531-95A1-5BB67DA950E3}" type="parTrans" cxnId="{EEF633E3-8ACB-489D-B151-99EC2A93AF78}">
      <dgm:prSet/>
      <dgm:spPr/>
      <dgm:t>
        <a:bodyPr/>
        <a:lstStyle/>
        <a:p>
          <a:endParaRPr lang="zh-CN" altLang="en-US"/>
        </a:p>
      </dgm:t>
    </dgm:pt>
    <dgm:pt modelId="{A5344115-DC0F-461C-8CAB-C9F1A75C7761}" type="sibTrans" cxnId="{EEF633E3-8ACB-489D-B151-99EC2A93AF78}">
      <dgm:prSet/>
      <dgm:spPr/>
      <dgm:t>
        <a:bodyPr/>
        <a:lstStyle/>
        <a:p>
          <a:endParaRPr lang="zh-CN" altLang="en-US"/>
        </a:p>
      </dgm:t>
    </dgm:pt>
    <dgm:pt modelId="{C34251FE-ABA3-4470-874A-29482816ACF9}">
      <dgm:prSet phldrT="[文本]" custT="1"/>
      <dgm:spPr/>
      <dgm:t>
        <a:bodyPr/>
        <a:lstStyle/>
        <a:p>
          <a:r>
            <a:rPr lang="zh-CN" altLang="en-US" sz="1400" dirty="0" smtClean="0"/>
            <a:t>筹资预警</a:t>
          </a:r>
          <a:endParaRPr lang="zh-CN" altLang="en-US" sz="1400" dirty="0"/>
        </a:p>
      </dgm:t>
    </dgm:pt>
    <dgm:pt modelId="{CD0095E4-128E-4D9D-BAE7-FF576B89A00B}" type="parTrans" cxnId="{6EE85627-E3E7-48AC-9B46-A16BC44387E6}">
      <dgm:prSet/>
      <dgm:spPr/>
      <dgm:t>
        <a:bodyPr/>
        <a:lstStyle/>
        <a:p>
          <a:endParaRPr lang="zh-CN" altLang="en-US"/>
        </a:p>
      </dgm:t>
    </dgm:pt>
    <dgm:pt modelId="{321C33A3-BD40-48E4-8025-CFD8E14BA504}" type="sibTrans" cxnId="{6EE85627-E3E7-48AC-9B46-A16BC44387E6}">
      <dgm:prSet/>
      <dgm:spPr/>
      <dgm:t>
        <a:bodyPr/>
        <a:lstStyle/>
        <a:p>
          <a:endParaRPr lang="zh-CN" altLang="en-US"/>
        </a:p>
      </dgm:t>
    </dgm:pt>
    <dgm:pt modelId="{1C6E0150-A52D-4217-8284-B99EC0389031}">
      <dgm:prSet phldrT="[文本]" custT="1"/>
      <dgm:spPr/>
      <dgm:t>
        <a:bodyPr/>
        <a:lstStyle/>
        <a:p>
          <a:r>
            <a:rPr lang="zh-CN" altLang="en-US" sz="1400" dirty="0" smtClean="0"/>
            <a:t>财务危机</a:t>
          </a:r>
          <a:endParaRPr lang="zh-CN" altLang="en-US" sz="1400" dirty="0"/>
        </a:p>
      </dgm:t>
    </dgm:pt>
    <dgm:pt modelId="{5062BC34-DE84-43AF-A427-693299400F09}" type="parTrans" cxnId="{0AF29AB1-5DFA-4098-AE0B-19DAF7E78491}">
      <dgm:prSet/>
      <dgm:spPr/>
      <dgm:t>
        <a:bodyPr/>
        <a:lstStyle/>
        <a:p>
          <a:endParaRPr lang="zh-CN" altLang="en-US"/>
        </a:p>
      </dgm:t>
    </dgm:pt>
    <dgm:pt modelId="{C7E37DB7-BE8F-47BC-A990-1559788F39C9}" type="sibTrans" cxnId="{0AF29AB1-5DFA-4098-AE0B-19DAF7E78491}">
      <dgm:prSet/>
      <dgm:spPr/>
      <dgm:t>
        <a:bodyPr/>
        <a:lstStyle/>
        <a:p>
          <a:endParaRPr lang="zh-CN" altLang="en-US"/>
        </a:p>
      </dgm:t>
    </dgm:pt>
    <dgm:pt modelId="{4EAAFE41-3DEC-4357-BBE2-60A6C332E376}">
      <dgm:prSet phldrT="[文本]" custT="1"/>
      <dgm:spPr/>
      <dgm:t>
        <a:bodyPr/>
        <a:lstStyle/>
        <a:p>
          <a:r>
            <a:rPr lang="zh-CN" altLang="en-US" sz="1400" dirty="0" smtClean="0"/>
            <a:t>投资总体情况</a:t>
          </a:r>
          <a:endParaRPr lang="zh-CN" altLang="en-US" sz="1400" dirty="0"/>
        </a:p>
      </dgm:t>
    </dgm:pt>
    <dgm:pt modelId="{05068A14-F325-4839-9D58-FBCDBC9120CE}" type="parTrans" cxnId="{050D9A27-0D85-4F7E-AFC7-FF81A2F33442}">
      <dgm:prSet/>
      <dgm:spPr/>
      <dgm:t>
        <a:bodyPr/>
        <a:lstStyle/>
        <a:p>
          <a:endParaRPr lang="zh-CN" altLang="en-US"/>
        </a:p>
      </dgm:t>
    </dgm:pt>
    <dgm:pt modelId="{924C1259-CC2D-4038-86EF-A7429661CF78}" type="sibTrans" cxnId="{050D9A27-0D85-4F7E-AFC7-FF81A2F33442}">
      <dgm:prSet/>
      <dgm:spPr/>
      <dgm:t>
        <a:bodyPr/>
        <a:lstStyle/>
        <a:p>
          <a:endParaRPr lang="zh-CN" altLang="en-US"/>
        </a:p>
      </dgm:t>
    </dgm:pt>
    <dgm:pt modelId="{9792261E-A391-4AC1-BDAC-17A74897EC3E}">
      <dgm:prSet phldrT="[文本]" custT="1"/>
      <dgm:spPr/>
      <dgm:t>
        <a:bodyPr/>
        <a:lstStyle/>
        <a:p>
          <a:r>
            <a:rPr lang="zh-CN" altLang="en-US" sz="1400" dirty="0" smtClean="0"/>
            <a:t>投资规模分析</a:t>
          </a:r>
          <a:endParaRPr lang="zh-CN" altLang="en-US" sz="1400" dirty="0"/>
        </a:p>
      </dgm:t>
    </dgm:pt>
    <dgm:pt modelId="{B9E78E88-2730-4319-BEC3-9E28302BDE35}" type="parTrans" cxnId="{EDED5D85-0B10-472F-8E7F-6483D46E1860}">
      <dgm:prSet/>
      <dgm:spPr/>
      <dgm:t>
        <a:bodyPr/>
        <a:lstStyle/>
        <a:p>
          <a:endParaRPr lang="zh-CN" altLang="en-US"/>
        </a:p>
      </dgm:t>
    </dgm:pt>
    <dgm:pt modelId="{F6841A93-F4ED-4B3D-BA17-CC9DFBA3AA8E}" type="sibTrans" cxnId="{EDED5D85-0B10-472F-8E7F-6483D46E1860}">
      <dgm:prSet/>
      <dgm:spPr/>
      <dgm:t>
        <a:bodyPr/>
        <a:lstStyle/>
        <a:p>
          <a:endParaRPr lang="zh-CN" altLang="en-US"/>
        </a:p>
      </dgm:t>
    </dgm:pt>
    <dgm:pt modelId="{A0DB6B5B-545E-4D36-980B-8DC9973DD9A7}">
      <dgm:prSet phldrT="[文本]" custT="1"/>
      <dgm:spPr/>
      <dgm:t>
        <a:bodyPr/>
        <a:lstStyle/>
        <a:p>
          <a:r>
            <a:rPr lang="zh-CN" altLang="en-US" sz="1400" dirty="0" smtClean="0"/>
            <a:t>投资计划分析</a:t>
          </a:r>
          <a:endParaRPr lang="zh-CN" altLang="en-US" sz="1400" dirty="0"/>
        </a:p>
      </dgm:t>
    </dgm:pt>
    <dgm:pt modelId="{33E010CA-D219-436A-B962-851C2D725575}" type="parTrans" cxnId="{6173956B-0212-4233-8AD5-912E9D3A47F2}">
      <dgm:prSet/>
      <dgm:spPr/>
      <dgm:t>
        <a:bodyPr/>
        <a:lstStyle/>
        <a:p>
          <a:endParaRPr lang="zh-CN" altLang="en-US"/>
        </a:p>
      </dgm:t>
    </dgm:pt>
    <dgm:pt modelId="{132A33D2-4A70-4CEF-8148-DEB6BB7CFDEF}" type="sibTrans" cxnId="{6173956B-0212-4233-8AD5-912E9D3A47F2}">
      <dgm:prSet/>
      <dgm:spPr/>
      <dgm:t>
        <a:bodyPr/>
        <a:lstStyle/>
        <a:p>
          <a:endParaRPr lang="zh-CN" altLang="en-US"/>
        </a:p>
      </dgm:t>
    </dgm:pt>
    <dgm:pt modelId="{B951257B-68CC-4061-A4AE-DE695DFB1DC2}">
      <dgm:prSet phldrT="[文本]" custT="1"/>
      <dgm:spPr/>
      <dgm:t>
        <a:bodyPr/>
        <a:lstStyle/>
        <a:p>
          <a:r>
            <a:rPr lang="zh-CN" altLang="en-US" sz="1400" dirty="0" smtClean="0"/>
            <a:t>投资完成情况</a:t>
          </a:r>
          <a:endParaRPr lang="zh-CN" altLang="en-US" sz="1400" dirty="0"/>
        </a:p>
      </dgm:t>
    </dgm:pt>
    <dgm:pt modelId="{C2032465-2EFD-412E-9EEB-F28CA29FDE13}" type="parTrans" cxnId="{996D9254-2156-45EE-879B-1A5B3E6F5E96}">
      <dgm:prSet/>
      <dgm:spPr/>
      <dgm:t>
        <a:bodyPr/>
        <a:lstStyle/>
        <a:p>
          <a:endParaRPr lang="zh-CN" altLang="en-US"/>
        </a:p>
      </dgm:t>
    </dgm:pt>
    <dgm:pt modelId="{A3F7F63E-B773-46A6-BC0D-C37E858B2539}" type="sibTrans" cxnId="{996D9254-2156-45EE-879B-1A5B3E6F5E96}">
      <dgm:prSet/>
      <dgm:spPr/>
      <dgm:t>
        <a:bodyPr/>
        <a:lstStyle/>
        <a:p>
          <a:endParaRPr lang="zh-CN" altLang="en-US"/>
        </a:p>
      </dgm:t>
    </dgm:pt>
    <dgm:pt modelId="{0B244CDF-5594-42A5-9D16-8C850ACCC32D}">
      <dgm:prSet phldrT="[文本]" custT="1"/>
      <dgm:spPr/>
      <dgm:t>
        <a:bodyPr/>
        <a:lstStyle/>
        <a:p>
          <a:r>
            <a:rPr lang="zh-CN" altLang="en-US" sz="1400" dirty="0" smtClean="0"/>
            <a:t>考核结果分析</a:t>
          </a:r>
          <a:endParaRPr lang="zh-CN" altLang="en-US" sz="1400" dirty="0"/>
        </a:p>
      </dgm:t>
    </dgm:pt>
    <dgm:pt modelId="{B5F38EBC-7ACF-4FBE-930E-E7EABE7F09DB}" type="parTrans" cxnId="{5F936385-F41B-49C9-ACCD-7771D432A74F}">
      <dgm:prSet/>
      <dgm:spPr/>
      <dgm:t>
        <a:bodyPr/>
        <a:lstStyle/>
        <a:p>
          <a:endParaRPr lang="zh-CN" altLang="en-US"/>
        </a:p>
      </dgm:t>
    </dgm:pt>
    <dgm:pt modelId="{049FB50C-7071-4E08-AB89-D394FCE1A4E3}" type="sibTrans" cxnId="{5F936385-F41B-49C9-ACCD-7771D432A74F}">
      <dgm:prSet/>
      <dgm:spPr/>
      <dgm:t>
        <a:bodyPr/>
        <a:lstStyle/>
        <a:p>
          <a:endParaRPr lang="zh-CN" altLang="en-US"/>
        </a:p>
      </dgm:t>
    </dgm:pt>
    <dgm:pt modelId="{4A2CA98A-9D96-4AE8-B6C2-933115F1BD1F}">
      <dgm:prSet phldrT="[文本]" custT="1"/>
      <dgm:spPr/>
      <dgm:t>
        <a:bodyPr/>
        <a:lstStyle/>
        <a:p>
          <a:r>
            <a:rPr lang="zh-CN" altLang="en-US" sz="1400" dirty="0" smtClean="0"/>
            <a:t>考核目标分析</a:t>
          </a:r>
          <a:endParaRPr lang="zh-CN" altLang="en-US" sz="1400" dirty="0"/>
        </a:p>
      </dgm:t>
    </dgm:pt>
    <dgm:pt modelId="{78C47830-88CF-4277-A843-FE3A2FC97337}" type="parTrans" cxnId="{B570B1D3-99EA-4E01-B87F-41ABB9C0072D}">
      <dgm:prSet/>
      <dgm:spPr/>
      <dgm:t>
        <a:bodyPr/>
        <a:lstStyle/>
        <a:p>
          <a:endParaRPr lang="zh-CN" altLang="en-US"/>
        </a:p>
      </dgm:t>
    </dgm:pt>
    <dgm:pt modelId="{B095CB61-DE80-4C01-92DE-7D742C5C0AA0}" type="sibTrans" cxnId="{B570B1D3-99EA-4E01-B87F-41ABB9C0072D}">
      <dgm:prSet/>
      <dgm:spPr/>
      <dgm:t>
        <a:bodyPr/>
        <a:lstStyle/>
        <a:p>
          <a:endParaRPr lang="zh-CN" altLang="en-US"/>
        </a:p>
      </dgm:t>
    </dgm:pt>
    <dgm:pt modelId="{DEE36565-0DDD-4DDF-B615-E1B413E75850}">
      <dgm:prSet phldrT="[文本]" custT="1"/>
      <dgm:spPr/>
      <dgm:t>
        <a:bodyPr/>
        <a:lstStyle/>
        <a:p>
          <a:r>
            <a:rPr lang="zh-CN" altLang="en-US" sz="1400" dirty="0" smtClean="0"/>
            <a:t>工资总额分析</a:t>
          </a:r>
          <a:endParaRPr lang="zh-CN" altLang="en-US" sz="1400" dirty="0"/>
        </a:p>
      </dgm:t>
    </dgm:pt>
    <dgm:pt modelId="{486AD1EE-D872-4615-9065-C6A365862C35}" type="parTrans" cxnId="{1B761DC5-7808-47E9-AFF1-8ECF2EE0BDD3}">
      <dgm:prSet/>
      <dgm:spPr/>
      <dgm:t>
        <a:bodyPr/>
        <a:lstStyle/>
        <a:p>
          <a:endParaRPr lang="zh-CN" altLang="en-US"/>
        </a:p>
      </dgm:t>
    </dgm:pt>
    <dgm:pt modelId="{854309A5-72AF-475C-8579-FABB978D39E6}" type="sibTrans" cxnId="{1B761DC5-7808-47E9-AFF1-8ECF2EE0BDD3}">
      <dgm:prSet/>
      <dgm:spPr/>
      <dgm:t>
        <a:bodyPr/>
        <a:lstStyle/>
        <a:p>
          <a:endParaRPr lang="zh-CN" altLang="en-US"/>
        </a:p>
      </dgm:t>
    </dgm:pt>
    <dgm:pt modelId="{824E3302-7106-417D-A746-82D0EFA4000E}">
      <dgm:prSet phldrT="[文本]" custT="1"/>
      <dgm:spPr/>
      <dgm:t>
        <a:bodyPr/>
        <a:lstStyle/>
        <a:p>
          <a:r>
            <a:rPr lang="zh-CN" altLang="en-US" sz="1400" dirty="0" smtClean="0"/>
            <a:t>领导人薪酬分析</a:t>
          </a:r>
          <a:endParaRPr lang="zh-CN" altLang="en-US" sz="1400" dirty="0"/>
        </a:p>
      </dgm:t>
    </dgm:pt>
    <dgm:pt modelId="{8C411E61-11F5-4B58-88EF-5B17D7B3C1F0}" type="parTrans" cxnId="{F0343FB6-DF67-4FCE-BAE1-D604BF03B6C5}">
      <dgm:prSet/>
      <dgm:spPr/>
      <dgm:t>
        <a:bodyPr/>
        <a:lstStyle/>
        <a:p>
          <a:endParaRPr lang="zh-CN" altLang="en-US"/>
        </a:p>
      </dgm:t>
    </dgm:pt>
    <dgm:pt modelId="{F05A1ED8-7D68-4653-87CC-738FBC19FDB0}" type="sibTrans" cxnId="{F0343FB6-DF67-4FCE-BAE1-D604BF03B6C5}">
      <dgm:prSet/>
      <dgm:spPr/>
      <dgm:t>
        <a:bodyPr/>
        <a:lstStyle/>
        <a:p>
          <a:endParaRPr lang="zh-CN" altLang="en-US"/>
        </a:p>
      </dgm:t>
    </dgm:pt>
    <dgm:pt modelId="{371E89D2-C0F6-4F1B-A6EC-5D8062692A47}">
      <dgm:prSet phldrT="[文本]" custT="1"/>
      <dgm:spPr/>
      <dgm:t>
        <a:bodyPr/>
        <a:lstStyle/>
        <a:p>
          <a:r>
            <a:rPr lang="zh-CN" altLang="en-US" sz="1400" dirty="0" smtClean="0"/>
            <a:t>产权统计</a:t>
          </a:r>
          <a:endParaRPr lang="zh-CN" altLang="en-US" sz="1400" dirty="0"/>
        </a:p>
      </dgm:t>
    </dgm:pt>
    <dgm:pt modelId="{3081CAE9-96C6-49EB-98D9-53F5AD5602FA}" type="parTrans" cxnId="{8E6ADCB1-FCE4-4D1E-A4B9-BFFE2E4F2CA7}">
      <dgm:prSet/>
      <dgm:spPr/>
      <dgm:t>
        <a:bodyPr/>
        <a:lstStyle/>
        <a:p>
          <a:endParaRPr lang="zh-CN" altLang="en-US"/>
        </a:p>
      </dgm:t>
    </dgm:pt>
    <dgm:pt modelId="{FD55F62D-E5E1-4C64-8B7D-36D1F4E7AB3A}" type="sibTrans" cxnId="{8E6ADCB1-FCE4-4D1E-A4B9-BFFE2E4F2CA7}">
      <dgm:prSet/>
      <dgm:spPr/>
      <dgm:t>
        <a:bodyPr/>
        <a:lstStyle/>
        <a:p>
          <a:endParaRPr lang="zh-CN" altLang="en-US"/>
        </a:p>
      </dgm:t>
    </dgm:pt>
    <dgm:pt modelId="{761219D9-0EAC-40BA-B131-6BEE2BCD6CF5}">
      <dgm:prSet phldrT="[文本]" custT="1"/>
      <dgm:spPr/>
      <dgm:t>
        <a:bodyPr/>
        <a:lstStyle/>
        <a:p>
          <a:r>
            <a:rPr lang="zh-CN" altLang="en-US" sz="1400" dirty="0" smtClean="0"/>
            <a:t>资产质量分析</a:t>
          </a:r>
          <a:endParaRPr lang="zh-CN" altLang="en-US" sz="1400" dirty="0"/>
        </a:p>
      </dgm:t>
    </dgm:pt>
    <dgm:pt modelId="{3749D3F4-5702-4DC3-89A3-B6AEF1B3D264}" type="parTrans" cxnId="{58F83597-5E85-460B-978B-07DF82ED4BB6}">
      <dgm:prSet/>
      <dgm:spPr/>
      <dgm:t>
        <a:bodyPr/>
        <a:lstStyle/>
        <a:p>
          <a:endParaRPr lang="zh-CN" altLang="en-US"/>
        </a:p>
      </dgm:t>
    </dgm:pt>
    <dgm:pt modelId="{5B1983CA-F196-4765-93B5-64EC966AA3C5}" type="sibTrans" cxnId="{58F83597-5E85-460B-978B-07DF82ED4BB6}">
      <dgm:prSet/>
      <dgm:spPr/>
      <dgm:t>
        <a:bodyPr/>
        <a:lstStyle/>
        <a:p>
          <a:endParaRPr lang="zh-CN" altLang="en-US"/>
        </a:p>
      </dgm:t>
    </dgm:pt>
    <dgm:pt modelId="{EF6163E8-FB98-4324-A42A-2606386B3590}">
      <dgm:prSet phldrT="[文本]" custT="1"/>
      <dgm:spPr/>
      <dgm:t>
        <a:bodyPr/>
        <a:lstStyle/>
        <a:p>
          <a:r>
            <a:rPr lang="zh-CN" altLang="en-US" sz="1400" dirty="0" smtClean="0"/>
            <a:t>债务风险分析</a:t>
          </a:r>
          <a:endParaRPr lang="zh-CN" altLang="en-US" sz="1400" dirty="0"/>
        </a:p>
      </dgm:t>
    </dgm:pt>
    <dgm:pt modelId="{F61033EA-757D-4F98-95A1-9E7935E5C100}" type="parTrans" cxnId="{E5E94B3D-9987-433C-A061-B2FB84CC9853}">
      <dgm:prSet/>
      <dgm:spPr/>
      <dgm:t>
        <a:bodyPr/>
        <a:lstStyle/>
        <a:p>
          <a:endParaRPr lang="zh-CN" altLang="en-US"/>
        </a:p>
      </dgm:t>
    </dgm:pt>
    <dgm:pt modelId="{758813A9-2F2B-4D00-9A01-7780F481425D}" type="sibTrans" cxnId="{E5E94B3D-9987-433C-A061-B2FB84CC9853}">
      <dgm:prSet/>
      <dgm:spPr/>
      <dgm:t>
        <a:bodyPr/>
        <a:lstStyle/>
        <a:p>
          <a:endParaRPr lang="zh-CN" altLang="en-US"/>
        </a:p>
      </dgm:t>
    </dgm:pt>
    <dgm:pt modelId="{2CCB0836-504D-4ED2-9991-A3BC3C559280}">
      <dgm:prSet phldrT="[文本]" custT="1"/>
      <dgm:spPr/>
      <dgm:t>
        <a:bodyPr/>
        <a:lstStyle/>
        <a:p>
          <a:r>
            <a:rPr lang="zh-CN" altLang="en-US" sz="1400" dirty="0" smtClean="0"/>
            <a:t>经济增长分析</a:t>
          </a:r>
          <a:endParaRPr lang="zh-CN" altLang="en-US" sz="1400" dirty="0"/>
        </a:p>
      </dgm:t>
    </dgm:pt>
    <dgm:pt modelId="{5C1961AE-6D65-4706-83D0-7DA6E8880C26}" type="parTrans" cxnId="{7D1D7619-9942-402B-A494-73A4457815BF}">
      <dgm:prSet/>
      <dgm:spPr/>
      <dgm:t>
        <a:bodyPr/>
        <a:lstStyle/>
        <a:p>
          <a:endParaRPr lang="zh-CN" altLang="en-US"/>
        </a:p>
      </dgm:t>
    </dgm:pt>
    <dgm:pt modelId="{D075AA8B-40D0-4D42-9300-E62892EAA361}" type="sibTrans" cxnId="{7D1D7619-9942-402B-A494-73A4457815BF}">
      <dgm:prSet/>
      <dgm:spPr/>
      <dgm:t>
        <a:bodyPr/>
        <a:lstStyle/>
        <a:p>
          <a:endParaRPr lang="zh-CN" altLang="en-US"/>
        </a:p>
      </dgm:t>
    </dgm:pt>
    <dgm:pt modelId="{81342638-CFC4-4DF9-88AC-368E045852BB}">
      <dgm:prSet phldrT="[文本]" custT="1"/>
      <dgm:spPr/>
      <dgm:t>
        <a:bodyPr/>
        <a:lstStyle/>
        <a:p>
          <a:r>
            <a:rPr lang="zh-CN" altLang="en-US" sz="1400" dirty="0" smtClean="0"/>
            <a:t>现金流量分析</a:t>
          </a:r>
          <a:endParaRPr lang="zh-CN" altLang="en-US" sz="1400" dirty="0"/>
        </a:p>
      </dgm:t>
    </dgm:pt>
    <dgm:pt modelId="{D9A2BC34-9FDA-417C-8A23-4D3F4A6F9768}" type="parTrans" cxnId="{40AFEF1D-A248-43ED-AA04-DCD9B316B119}">
      <dgm:prSet/>
      <dgm:spPr/>
      <dgm:t>
        <a:bodyPr/>
        <a:lstStyle/>
        <a:p>
          <a:endParaRPr lang="zh-CN" altLang="en-US"/>
        </a:p>
      </dgm:t>
    </dgm:pt>
    <dgm:pt modelId="{C188D1A7-9E02-4F89-98D9-20807F169F17}" type="sibTrans" cxnId="{40AFEF1D-A248-43ED-AA04-DCD9B316B119}">
      <dgm:prSet/>
      <dgm:spPr/>
      <dgm:t>
        <a:bodyPr/>
        <a:lstStyle/>
        <a:p>
          <a:endParaRPr lang="zh-CN" altLang="en-US"/>
        </a:p>
      </dgm:t>
    </dgm:pt>
    <dgm:pt modelId="{7235F6D9-A03A-4E79-A604-666EC636FA0D}">
      <dgm:prSet phldrT="[文本]" custT="1"/>
      <dgm:spPr/>
      <dgm:t>
        <a:bodyPr/>
        <a:lstStyle/>
        <a:p>
          <a:r>
            <a:rPr lang="zh-CN" altLang="en-US" sz="1400" dirty="0" smtClean="0"/>
            <a:t>交易监测</a:t>
          </a:r>
          <a:endParaRPr lang="zh-CN" altLang="en-US" sz="1400" dirty="0"/>
        </a:p>
      </dgm:t>
    </dgm:pt>
    <dgm:pt modelId="{DEFFA30B-A711-4C6D-9D95-C25DF7CBF6D8}" type="parTrans" cxnId="{58640669-A065-4B35-8DEF-E520559BC185}">
      <dgm:prSet/>
      <dgm:spPr/>
      <dgm:t>
        <a:bodyPr/>
        <a:lstStyle/>
        <a:p>
          <a:endParaRPr lang="zh-CN" altLang="en-US"/>
        </a:p>
      </dgm:t>
    </dgm:pt>
    <dgm:pt modelId="{936F756F-49E8-41B6-A274-EE3915D77C99}" type="sibTrans" cxnId="{58640669-A065-4B35-8DEF-E520559BC185}">
      <dgm:prSet/>
      <dgm:spPr/>
      <dgm:t>
        <a:bodyPr/>
        <a:lstStyle/>
        <a:p>
          <a:endParaRPr lang="zh-CN" altLang="en-US"/>
        </a:p>
      </dgm:t>
    </dgm:pt>
    <dgm:pt modelId="{A1920495-2BF4-4F60-BAD2-66EE92A7C61F}">
      <dgm:prSet phldrT="[文本]" custT="1"/>
      <dgm:spPr/>
      <dgm:t>
        <a:bodyPr/>
        <a:lstStyle/>
        <a:p>
          <a:r>
            <a:rPr lang="zh-CN" altLang="en-US" sz="1400" dirty="0" smtClean="0"/>
            <a:t>资产评估</a:t>
          </a:r>
          <a:endParaRPr lang="zh-CN" altLang="en-US" sz="1400" dirty="0"/>
        </a:p>
      </dgm:t>
    </dgm:pt>
    <dgm:pt modelId="{74E2909D-003B-48F0-9D03-57171B9B13A9}" type="parTrans" cxnId="{7E57FA79-C1DF-4A6E-9CF1-9E4F70DB4562}">
      <dgm:prSet/>
      <dgm:spPr/>
      <dgm:t>
        <a:bodyPr/>
        <a:lstStyle/>
        <a:p>
          <a:endParaRPr lang="zh-CN" altLang="en-US"/>
        </a:p>
      </dgm:t>
    </dgm:pt>
    <dgm:pt modelId="{946818DD-D105-45A4-BE26-A959C86ADC63}" type="sibTrans" cxnId="{7E57FA79-C1DF-4A6E-9CF1-9E4F70DB4562}">
      <dgm:prSet/>
      <dgm:spPr/>
      <dgm:t>
        <a:bodyPr/>
        <a:lstStyle/>
        <a:p>
          <a:endParaRPr lang="zh-CN" altLang="en-US"/>
        </a:p>
      </dgm:t>
    </dgm:pt>
    <dgm:pt modelId="{55BCED80-0D9C-4A7D-82F0-E08539350C7C}">
      <dgm:prSet phldrT="[文本]" custT="1"/>
      <dgm:spPr/>
      <dgm:t>
        <a:bodyPr/>
        <a:lstStyle/>
        <a:p>
          <a:r>
            <a:rPr lang="zh-CN" altLang="en-US" sz="1600" b="1" dirty="0" smtClean="0"/>
            <a:t>重大事项</a:t>
          </a:r>
          <a:endParaRPr lang="zh-CN" altLang="en-US" sz="1600" b="1" dirty="0"/>
        </a:p>
      </dgm:t>
    </dgm:pt>
    <dgm:pt modelId="{039869B4-F34A-4CD7-AB58-D831FFCFF83C}" type="parTrans" cxnId="{9694C82C-F3CD-4AF9-ACD7-4983C88F8526}">
      <dgm:prSet/>
      <dgm:spPr/>
      <dgm:t>
        <a:bodyPr/>
        <a:lstStyle/>
        <a:p>
          <a:endParaRPr lang="zh-CN" altLang="en-US"/>
        </a:p>
      </dgm:t>
    </dgm:pt>
    <dgm:pt modelId="{4333A3DD-6DAA-4246-BAC6-3CD8F8CC99D8}" type="sibTrans" cxnId="{9694C82C-F3CD-4AF9-ACD7-4983C88F8526}">
      <dgm:prSet/>
      <dgm:spPr/>
      <dgm:t>
        <a:bodyPr/>
        <a:lstStyle/>
        <a:p>
          <a:endParaRPr lang="zh-CN" altLang="en-US"/>
        </a:p>
      </dgm:t>
    </dgm:pt>
    <dgm:pt modelId="{59348C90-9285-4358-BBB5-E466ED44C682}">
      <dgm:prSet phldrT="[文本]" custT="1"/>
      <dgm:spPr/>
      <dgm:t>
        <a:bodyPr/>
        <a:lstStyle/>
        <a:p>
          <a:r>
            <a:rPr lang="zh-CN" altLang="zh-CN" sz="1400" dirty="0" smtClean="0"/>
            <a:t>经济运行报告</a:t>
          </a:r>
          <a:endParaRPr lang="en-US" altLang="zh-CN" sz="1400" dirty="0" smtClean="0"/>
        </a:p>
      </dgm:t>
    </dgm:pt>
    <dgm:pt modelId="{4B1BB1EC-C6E9-472F-BA84-DED786CB3894}" type="parTrans" cxnId="{7B7D0EEE-8ED8-441F-BDC3-739018E4CCFD}">
      <dgm:prSet/>
      <dgm:spPr/>
      <dgm:t>
        <a:bodyPr/>
        <a:lstStyle/>
        <a:p>
          <a:endParaRPr lang="zh-CN" altLang="en-US"/>
        </a:p>
      </dgm:t>
    </dgm:pt>
    <dgm:pt modelId="{31DB8BC0-E99C-4FD4-9BEC-E9E2E6712970}" type="sibTrans" cxnId="{7B7D0EEE-8ED8-441F-BDC3-739018E4CCFD}">
      <dgm:prSet/>
      <dgm:spPr/>
      <dgm:t>
        <a:bodyPr/>
        <a:lstStyle/>
        <a:p>
          <a:endParaRPr lang="zh-CN" altLang="en-US"/>
        </a:p>
      </dgm:t>
    </dgm:pt>
    <dgm:pt modelId="{E50664E2-EC50-475F-BC0D-57C8A084A35A}">
      <dgm:prSet phldrT="[文本]" custT="1"/>
      <dgm:spPr/>
      <dgm:t>
        <a:bodyPr/>
        <a:lstStyle/>
        <a:p>
          <a:r>
            <a:rPr lang="zh-CN" altLang="en-US" sz="1600" b="1" dirty="0" smtClean="0"/>
            <a:t>财务风险</a:t>
          </a:r>
          <a:endParaRPr lang="en-US" altLang="zh-CN" sz="1600" b="1" dirty="0" smtClean="0"/>
        </a:p>
      </dgm:t>
    </dgm:pt>
    <dgm:pt modelId="{26A94A09-4BAD-406D-BC6A-2940C3FE5DBE}" type="parTrans" cxnId="{BF5D9CA8-B0DE-4317-8CD3-069533B42B6C}">
      <dgm:prSet/>
      <dgm:spPr/>
      <dgm:t>
        <a:bodyPr/>
        <a:lstStyle/>
        <a:p>
          <a:endParaRPr lang="zh-CN" altLang="en-US"/>
        </a:p>
      </dgm:t>
    </dgm:pt>
    <dgm:pt modelId="{D8BC451F-CC0D-4225-BA20-436AF1F86FD0}" type="sibTrans" cxnId="{BF5D9CA8-B0DE-4317-8CD3-069533B42B6C}">
      <dgm:prSet/>
      <dgm:spPr/>
      <dgm:t>
        <a:bodyPr/>
        <a:lstStyle/>
        <a:p>
          <a:endParaRPr lang="zh-CN" altLang="en-US"/>
        </a:p>
      </dgm:t>
    </dgm:pt>
    <dgm:pt modelId="{AF7A33BD-10C1-41B6-9B8C-F2D86F94CABD}">
      <dgm:prSet phldrT="[文本]" custT="1"/>
      <dgm:spPr/>
      <dgm:t>
        <a:bodyPr/>
        <a:lstStyle/>
        <a:p>
          <a:r>
            <a:rPr lang="zh-CN" altLang="en-US" sz="1400" dirty="0" smtClean="0"/>
            <a:t>绩效评价</a:t>
          </a:r>
          <a:endParaRPr lang="zh-CN" altLang="en-US" sz="1400" dirty="0"/>
        </a:p>
      </dgm:t>
    </dgm:pt>
    <dgm:pt modelId="{62A15F93-5824-482C-A082-0E8F6091AEC4}" type="parTrans" cxnId="{071A65C0-E2C8-4E46-B3C8-99E4830FAA1C}">
      <dgm:prSet/>
      <dgm:spPr/>
      <dgm:t>
        <a:bodyPr/>
        <a:lstStyle/>
        <a:p>
          <a:endParaRPr lang="zh-CN" altLang="en-US"/>
        </a:p>
      </dgm:t>
    </dgm:pt>
    <dgm:pt modelId="{4EB362F8-CD8B-4056-A980-34EE384813F6}" type="sibTrans" cxnId="{071A65C0-E2C8-4E46-B3C8-99E4830FAA1C}">
      <dgm:prSet/>
      <dgm:spPr/>
      <dgm:t>
        <a:bodyPr/>
        <a:lstStyle/>
        <a:p>
          <a:endParaRPr lang="zh-CN" altLang="en-US"/>
        </a:p>
      </dgm:t>
    </dgm:pt>
    <dgm:pt modelId="{899D1310-8DBF-4D28-82FD-F51F63B31943}" type="pres">
      <dgm:prSet presAssocID="{18932E6B-4B19-421F-A62B-42594125DA3A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D9CB74E5-B5C6-4B62-A0A4-28F12FADBA58}" type="pres">
      <dgm:prSet presAssocID="{31B69E07-A83E-4F4F-9ECD-44896620F9BE}" presName="root" presStyleCnt="0"/>
      <dgm:spPr/>
    </dgm:pt>
    <dgm:pt modelId="{5181FB9A-1AD1-4297-8C9C-63EC921DB8C5}" type="pres">
      <dgm:prSet presAssocID="{31B69E07-A83E-4F4F-9ECD-44896620F9BE}" presName="rootComposite" presStyleCnt="0"/>
      <dgm:spPr/>
    </dgm:pt>
    <dgm:pt modelId="{5230DB3E-0F36-466C-8D14-E10F4DD9A77F}" type="pres">
      <dgm:prSet presAssocID="{31B69E07-A83E-4F4F-9ECD-44896620F9BE}" presName="rootText" presStyleLbl="node1" presStyleIdx="0" presStyleCnt="8" custScaleX="129237"/>
      <dgm:spPr/>
      <dgm:t>
        <a:bodyPr/>
        <a:lstStyle/>
        <a:p>
          <a:endParaRPr lang="zh-CN" altLang="en-US"/>
        </a:p>
      </dgm:t>
    </dgm:pt>
    <dgm:pt modelId="{0809CCE2-05C8-4443-824D-CCF467C777A1}" type="pres">
      <dgm:prSet presAssocID="{31B69E07-A83E-4F4F-9ECD-44896620F9BE}" presName="rootConnector" presStyleLbl="node1" presStyleIdx="0" presStyleCnt="8"/>
      <dgm:spPr/>
      <dgm:t>
        <a:bodyPr/>
        <a:lstStyle/>
        <a:p>
          <a:endParaRPr lang="zh-CN" altLang="en-US"/>
        </a:p>
      </dgm:t>
    </dgm:pt>
    <dgm:pt modelId="{C713042C-4852-4A65-8E9E-9311A4C06CF0}" type="pres">
      <dgm:prSet presAssocID="{31B69E07-A83E-4F4F-9ECD-44896620F9BE}" presName="childShape" presStyleCnt="0"/>
      <dgm:spPr/>
    </dgm:pt>
    <dgm:pt modelId="{72BCF7C3-33EF-4E21-BA21-EFA5EDD18499}" type="pres">
      <dgm:prSet presAssocID="{593B23B3-8DAB-412C-B0EF-71F7C0854C09}" presName="Name13" presStyleLbl="parChTrans1D2" presStyleIdx="0" presStyleCnt="30"/>
      <dgm:spPr/>
      <dgm:t>
        <a:bodyPr/>
        <a:lstStyle/>
        <a:p>
          <a:endParaRPr lang="zh-CN" altLang="en-US"/>
        </a:p>
      </dgm:t>
    </dgm:pt>
    <dgm:pt modelId="{3919A069-7A91-4988-ADC8-21B35B4561FA}" type="pres">
      <dgm:prSet presAssocID="{876E8073-57C0-4E55-BBFB-13F13FEC3F42}" presName="childText" presStyleLbl="bgAcc1" presStyleIdx="0" presStyleCnt="30" custScaleX="14057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0AB02B8-B81A-47A1-8D2F-FE05059015FF}" type="pres">
      <dgm:prSet presAssocID="{EDBE2303-2764-47EA-9DF8-38EB9C26967C}" presName="Name13" presStyleLbl="parChTrans1D2" presStyleIdx="1" presStyleCnt="30"/>
      <dgm:spPr/>
      <dgm:t>
        <a:bodyPr/>
        <a:lstStyle/>
        <a:p>
          <a:endParaRPr lang="zh-CN" altLang="en-US"/>
        </a:p>
      </dgm:t>
    </dgm:pt>
    <dgm:pt modelId="{AB4CD94C-E7EA-46CA-87FB-2902693D7A9B}" type="pres">
      <dgm:prSet presAssocID="{CD4ED650-67CD-4A95-AF69-718BA76E6008}" presName="childText" presStyleLbl="bgAcc1" presStyleIdx="1" presStyleCnt="30" custScaleX="14748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EE9FE99-D198-41AF-AD0F-74BF6318621C}" type="pres">
      <dgm:prSet presAssocID="{4A3EC171-D06D-427D-BE51-BDE1A2DFF1E9}" presName="Name13" presStyleLbl="parChTrans1D2" presStyleIdx="2" presStyleCnt="30"/>
      <dgm:spPr/>
      <dgm:t>
        <a:bodyPr/>
        <a:lstStyle/>
        <a:p>
          <a:endParaRPr lang="zh-CN" altLang="en-US"/>
        </a:p>
      </dgm:t>
    </dgm:pt>
    <dgm:pt modelId="{2699D134-A1F8-4CEB-B144-47CD37F9D2F2}" type="pres">
      <dgm:prSet presAssocID="{96EC5E62-F1CC-4970-A820-D9A63A4906EF}" presName="childText" presStyleLbl="bgAcc1" presStyleIdx="2" presStyleCnt="30" custScaleX="143701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ADA4E7D-3F96-4801-B8E8-4D27F69533C7}" type="pres">
      <dgm:prSet presAssocID="{33442A25-0E74-46B9-9427-91FC156C01C2}" presName="Name13" presStyleLbl="parChTrans1D2" presStyleIdx="3" presStyleCnt="30"/>
      <dgm:spPr/>
      <dgm:t>
        <a:bodyPr/>
        <a:lstStyle/>
        <a:p>
          <a:endParaRPr lang="zh-CN" altLang="en-US"/>
        </a:p>
      </dgm:t>
    </dgm:pt>
    <dgm:pt modelId="{B274448E-AE42-4871-8BC1-22A3BF9F05CC}" type="pres">
      <dgm:prSet presAssocID="{931B2721-6CF0-4C5E-B4F0-FD554FFE1257}" presName="childText" presStyleLbl="bgAcc1" presStyleIdx="3" presStyleCnt="30" custScaleX="14001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55AF4D4-48F4-4D37-A5C7-E722ACE478EE}" type="pres">
      <dgm:prSet presAssocID="{E519BEEE-86CE-49F6-A123-340AD67CC5F5}" presName="Name13" presStyleLbl="parChTrans1D2" presStyleIdx="4" presStyleCnt="30"/>
      <dgm:spPr/>
      <dgm:t>
        <a:bodyPr/>
        <a:lstStyle/>
        <a:p>
          <a:endParaRPr lang="zh-CN" altLang="en-US"/>
        </a:p>
      </dgm:t>
    </dgm:pt>
    <dgm:pt modelId="{D7E3DBE9-FB6E-4798-9A01-FB81B2B66B8D}" type="pres">
      <dgm:prSet presAssocID="{7C4103B3-3C4D-4311-BC4C-E57A567FC863}" presName="childText" presStyleLbl="bgAcc1" presStyleIdx="4" presStyleCnt="30" custScaleX="14001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9732D9A-DCC6-4FA4-84F9-B34A51125956}" type="pres">
      <dgm:prSet presAssocID="{4439E44C-25A3-46E6-B132-F26F97A14092}" presName="root" presStyleCnt="0"/>
      <dgm:spPr/>
    </dgm:pt>
    <dgm:pt modelId="{80A10FA7-C10B-421E-B0C1-BB436BC4A381}" type="pres">
      <dgm:prSet presAssocID="{4439E44C-25A3-46E6-B132-F26F97A14092}" presName="rootComposite" presStyleCnt="0"/>
      <dgm:spPr/>
    </dgm:pt>
    <dgm:pt modelId="{A139C711-0651-40C0-94CF-317A177EB8B9}" type="pres">
      <dgm:prSet presAssocID="{4439E44C-25A3-46E6-B132-F26F97A14092}" presName="rootText" presStyleLbl="node1" presStyleIdx="1" presStyleCnt="8" custScaleX="118736"/>
      <dgm:spPr/>
      <dgm:t>
        <a:bodyPr/>
        <a:lstStyle/>
        <a:p>
          <a:endParaRPr lang="zh-CN" altLang="en-US"/>
        </a:p>
      </dgm:t>
    </dgm:pt>
    <dgm:pt modelId="{4B555883-AC08-4C19-BD7E-0257BAB3EF18}" type="pres">
      <dgm:prSet presAssocID="{4439E44C-25A3-46E6-B132-F26F97A14092}" presName="rootConnector" presStyleLbl="node1" presStyleIdx="1" presStyleCnt="8"/>
      <dgm:spPr/>
      <dgm:t>
        <a:bodyPr/>
        <a:lstStyle/>
        <a:p>
          <a:endParaRPr lang="zh-CN" altLang="en-US"/>
        </a:p>
      </dgm:t>
    </dgm:pt>
    <dgm:pt modelId="{878EC067-6796-4E0D-9786-6EC560ECD79F}" type="pres">
      <dgm:prSet presAssocID="{4439E44C-25A3-46E6-B132-F26F97A14092}" presName="childShape" presStyleCnt="0"/>
      <dgm:spPr/>
    </dgm:pt>
    <dgm:pt modelId="{28E92EB8-384F-4799-A66F-F04F7C1E72C4}" type="pres">
      <dgm:prSet presAssocID="{256140DD-A18C-41F4-A852-97CCB2E643D1}" presName="Name13" presStyleLbl="parChTrans1D2" presStyleIdx="5" presStyleCnt="30"/>
      <dgm:spPr/>
      <dgm:t>
        <a:bodyPr/>
        <a:lstStyle/>
        <a:p>
          <a:endParaRPr lang="zh-CN" altLang="en-US"/>
        </a:p>
      </dgm:t>
    </dgm:pt>
    <dgm:pt modelId="{60274F8E-0FE7-4B37-8878-97C9250F0426}" type="pres">
      <dgm:prSet presAssocID="{B5EDD2D0-B48C-44CE-8E69-CDEF566E6D0A}" presName="childText" presStyleLbl="bgAcc1" presStyleIdx="5" presStyleCnt="30" custScaleX="134809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98144F5-6424-44C5-A1C3-135631615D42}" type="pres">
      <dgm:prSet presAssocID="{E85F45FE-7042-4B79-8AA5-49248594487F}" presName="Name13" presStyleLbl="parChTrans1D2" presStyleIdx="6" presStyleCnt="30"/>
      <dgm:spPr/>
      <dgm:t>
        <a:bodyPr/>
        <a:lstStyle/>
        <a:p>
          <a:endParaRPr lang="zh-CN" altLang="en-US"/>
        </a:p>
      </dgm:t>
    </dgm:pt>
    <dgm:pt modelId="{CC16CC53-E817-43EF-BC3E-4E6AEEF18BFC}" type="pres">
      <dgm:prSet presAssocID="{BF5C19A0-B04D-44E2-BA89-939FE5158F58}" presName="childText" presStyleLbl="bgAcc1" presStyleIdx="6" presStyleCnt="30" custScaleX="14028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04039B8-827A-4E3F-9C90-2EE9ED53BF0E}" type="pres">
      <dgm:prSet presAssocID="{12AC1450-B5A7-4261-B16A-CD9DDBB83B92}" presName="Name13" presStyleLbl="parChTrans1D2" presStyleIdx="7" presStyleCnt="30"/>
      <dgm:spPr/>
      <dgm:t>
        <a:bodyPr/>
        <a:lstStyle/>
        <a:p>
          <a:endParaRPr lang="zh-CN" altLang="en-US"/>
        </a:p>
      </dgm:t>
    </dgm:pt>
    <dgm:pt modelId="{0C2935B5-86AA-4B13-910C-3FE5015727DC}" type="pres">
      <dgm:prSet presAssocID="{FA920F5C-A122-44EF-AF38-45E70A88BEA2}" presName="childText" presStyleLbl="bgAcc1" presStyleIdx="7" presStyleCnt="30" custScaleX="14282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39B62B4-5E71-4E54-959E-D3DDE4DCD69D}" type="pres">
      <dgm:prSet presAssocID="{4B1BB1EC-C6E9-472F-BA84-DED786CB3894}" presName="Name13" presStyleLbl="parChTrans1D2" presStyleIdx="8" presStyleCnt="30"/>
      <dgm:spPr/>
      <dgm:t>
        <a:bodyPr/>
        <a:lstStyle/>
        <a:p>
          <a:endParaRPr lang="zh-CN" altLang="en-US"/>
        </a:p>
      </dgm:t>
    </dgm:pt>
    <dgm:pt modelId="{9C6DE7AA-38BE-4310-AA46-57BEAA9AD7CF}" type="pres">
      <dgm:prSet presAssocID="{59348C90-9285-4358-BBB5-E466ED44C682}" presName="childText" presStyleLbl="bgAcc1" presStyleIdx="8" presStyleCnt="30" custScaleX="144629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20C4CD1-5D60-4E75-A502-ECC4EB51A000}" type="pres">
      <dgm:prSet presAssocID="{E50664E2-EC50-475F-BC0D-57C8A084A35A}" presName="root" presStyleCnt="0"/>
      <dgm:spPr/>
    </dgm:pt>
    <dgm:pt modelId="{5409F66A-7B54-4CFE-8090-5C1152AAAFE4}" type="pres">
      <dgm:prSet presAssocID="{E50664E2-EC50-475F-BC0D-57C8A084A35A}" presName="rootComposite" presStyleCnt="0"/>
      <dgm:spPr/>
    </dgm:pt>
    <dgm:pt modelId="{36A99B10-E3F4-48D3-BA6C-E31D81D32070}" type="pres">
      <dgm:prSet presAssocID="{E50664E2-EC50-475F-BC0D-57C8A084A35A}" presName="rootText" presStyleLbl="node1" presStyleIdx="2" presStyleCnt="8" custScaleX="125088"/>
      <dgm:spPr/>
      <dgm:t>
        <a:bodyPr/>
        <a:lstStyle/>
        <a:p>
          <a:endParaRPr lang="zh-CN" altLang="en-US"/>
        </a:p>
      </dgm:t>
    </dgm:pt>
    <dgm:pt modelId="{A651A66F-2B5A-4143-BBA4-324A6BC1C98B}" type="pres">
      <dgm:prSet presAssocID="{E50664E2-EC50-475F-BC0D-57C8A084A35A}" presName="rootConnector" presStyleLbl="node1" presStyleIdx="2" presStyleCnt="8"/>
      <dgm:spPr/>
      <dgm:t>
        <a:bodyPr/>
        <a:lstStyle/>
        <a:p>
          <a:endParaRPr lang="zh-CN" altLang="en-US"/>
        </a:p>
      </dgm:t>
    </dgm:pt>
    <dgm:pt modelId="{9DD830ED-D4D0-456D-A2A4-C78F731DF51B}" type="pres">
      <dgm:prSet presAssocID="{E50664E2-EC50-475F-BC0D-57C8A084A35A}" presName="childShape" presStyleCnt="0"/>
      <dgm:spPr/>
    </dgm:pt>
    <dgm:pt modelId="{FC67E1D4-601E-4AAF-AB18-42B58B185D37}" type="pres">
      <dgm:prSet presAssocID="{5F224E7E-E2FD-498F-8557-B6E4BB6EDF5B}" presName="Name13" presStyleLbl="parChTrans1D2" presStyleIdx="9" presStyleCnt="30"/>
      <dgm:spPr/>
      <dgm:t>
        <a:bodyPr/>
        <a:lstStyle/>
        <a:p>
          <a:endParaRPr lang="zh-CN" altLang="en-US"/>
        </a:p>
      </dgm:t>
    </dgm:pt>
    <dgm:pt modelId="{2A0695FD-252C-486F-84C1-C958E7DC3DB8}" type="pres">
      <dgm:prSet presAssocID="{144553D6-FFC0-4C30-A2E7-AB98B0749189}" presName="childText" presStyleLbl="bgAcc1" presStyleIdx="9" presStyleCnt="30" custScaleX="13803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AD1AF50-469C-41FD-B57E-EE2501AA866D}" type="pres">
      <dgm:prSet presAssocID="{846A55A5-CDBD-4531-95A1-5BB67DA950E3}" presName="Name13" presStyleLbl="parChTrans1D2" presStyleIdx="10" presStyleCnt="30"/>
      <dgm:spPr/>
      <dgm:t>
        <a:bodyPr/>
        <a:lstStyle/>
        <a:p>
          <a:endParaRPr lang="zh-CN" altLang="en-US"/>
        </a:p>
      </dgm:t>
    </dgm:pt>
    <dgm:pt modelId="{96C0ECF7-CA08-4DE0-824E-E119C6D5E380}" type="pres">
      <dgm:prSet presAssocID="{BC06AB0B-AA15-4318-844A-262F9A61329A}" presName="childText" presStyleLbl="bgAcc1" presStyleIdx="10" presStyleCnt="30" custScaleX="13803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03AC414-8DE8-418B-8989-72A0C2E25EC7}" type="pres">
      <dgm:prSet presAssocID="{CD0095E4-128E-4D9D-BAE7-FF576B89A00B}" presName="Name13" presStyleLbl="parChTrans1D2" presStyleIdx="11" presStyleCnt="30"/>
      <dgm:spPr/>
      <dgm:t>
        <a:bodyPr/>
        <a:lstStyle/>
        <a:p>
          <a:endParaRPr lang="zh-CN" altLang="en-US"/>
        </a:p>
      </dgm:t>
    </dgm:pt>
    <dgm:pt modelId="{0E1CC291-D592-4EC3-A686-98A2CA741119}" type="pres">
      <dgm:prSet presAssocID="{C34251FE-ABA3-4470-874A-29482816ACF9}" presName="childText" presStyleLbl="bgAcc1" presStyleIdx="11" presStyleCnt="30" custScaleX="13803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418ED01-42AD-46FC-A2FF-7EA76DE7D4BC}" type="pres">
      <dgm:prSet presAssocID="{5062BC34-DE84-43AF-A427-693299400F09}" presName="Name13" presStyleLbl="parChTrans1D2" presStyleIdx="12" presStyleCnt="30"/>
      <dgm:spPr/>
      <dgm:t>
        <a:bodyPr/>
        <a:lstStyle/>
        <a:p>
          <a:endParaRPr lang="zh-CN" altLang="en-US"/>
        </a:p>
      </dgm:t>
    </dgm:pt>
    <dgm:pt modelId="{09995A13-D605-4A10-9D56-1AA302E9A64F}" type="pres">
      <dgm:prSet presAssocID="{1C6E0150-A52D-4217-8284-B99EC0389031}" presName="childText" presStyleLbl="bgAcc1" presStyleIdx="12" presStyleCnt="30" custScaleX="13803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EEECE43-6910-4D3F-8FDE-0B67816CB6E6}" type="pres">
      <dgm:prSet presAssocID="{91E3CD3C-8C7D-41A2-BD8F-8242017F1BB8}" presName="root" presStyleCnt="0"/>
      <dgm:spPr/>
    </dgm:pt>
    <dgm:pt modelId="{9DAF849C-4951-4161-B665-1191B51991AF}" type="pres">
      <dgm:prSet presAssocID="{91E3CD3C-8C7D-41A2-BD8F-8242017F1BB8}" presName="rootComposite" presStyleCnt="0"/>
      <dgm:spPr/>
    </dgm:pt>
    <dgm:pt modelId="{20C7DC5D-F83B-4E1C-936D-BA1824ACFEA9}" type="pres">
      <dgm:prSet presAssocID="{91E3CD3C-8C7D-41A2-BD8F-8242017F1BB8}" presName="rootText" presStyleLbl="node1" presStyleIdx="3" presStyleCnt="8" custScaleX="119889"/>
      <dgm:spPr/>
      <dgm:t>
        <a:bodyPr/>
        <a:lstStyle/>
        <a:p>
          <a:endParaRPr lang="zh-CN" altLang="en-US"/>
        </a:p>
      </dgm:t>
    </dgm:pt>
    <dgm:pt modelId="{A2D7000B-B4C3-41FC-8F92-EC87347231FB}" type="pres">
      <dgm:prSet presAssocID="{91E3CD3C-8C7D-41A2-BD8F-8242017F1BB8}" presName="rootConnector" presStyleLbl="node1" presStyleIdx="3" presStyleCnt="8"/>
      <dgm:spPr/>
      <dgm:t>
        <a:bodyPr/>
        <a:lstStyle/>
        <a:p>
          <a:endParaRPr lang="zh-CN" altLang="en-US"/>
        </a:p>
      </dgm:t>
    </dgm:pt>
    <dgm:pt modelId="{6ABC6265-E78D-44C1-BB91-418594FC34FD}" type="pres">
      <dgm:prSet presAssocID="{91E3CD3C-8C7D-41A2-BD8F-8242017F1BB8}" presName="childShape" presStyleCnt="0"/>
      <dgm:spPr/>
    </dgm:pt>
    <dgm:pt modelId="{D840210E-9DFB-4764-A57B-444740B7BFF3}" type="pres">
      <dgm:prSet presAssocID="{05068A14-F325-4839-9D58-FBCDBC9120CE}" presName="Name13" presStyleLbl="parChTrans1D2" presStyleIdx="13" presStyleCnt="30"/>
      <dgm:spPr/>
      <dgm:t>
        <a:bodyPr/>
        <a:lstStyle/>
        <a:p>
          <a:endParaRPr lang="zh-CN" altLang="en-US"/>
        </a:p>
      </dgm:t>
    </dgm:pt>
    <dgm:pt modelId="{0FF14113-0756-4D36-9254-42156E4E8CA8}" type="pres">
      <dgm:prSet presAssocID="{4EAAFE41-3DEC-4357-BBE2-60A6C332E376}" presName="childText" presStyleLbl="bgAcc1" presStyleIdx="13" presStyleCnt="30" custScaleX="13523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558F291-C79C-4759-9FCD-73CA7CADFCAD}" type="pres">
      <dgm:prSet presAssocID="{B9E78E88-2730-4319-BEC3-9E28302BDE35}" presName="Name13" presStyleLbl="parChTrans1D2" presStyleIdx="14" presStyleCnt="30"/>
      <dgm:spPr/>
      <dgm:t>
        <a:bodyPr/>
        <a:lstStyle/>
        <a:p>
          <a:endParaRPr lang="zh-CN" altLang="en-US"/>
        </a:p>
      </dgm:t>
    </dgm:pt>
    <dgm:pt modelId="{7B6CEEF4-46AF-43CD-89ED-B986C9E82085}" type="pres">
      <dgm:prSet presAssocID="{9792261E-A391-4AC1-BDAC-17A74897EC3E}" presName="childText" presStyleLbl="bgAcc1" presStyleIdx="14" presStyleCnt="30" custScaleX="13523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57F9982-AC7D-4B69-A03C-22A88F2114E3}" type="pres">
      <dgm:prSet presAssocID="{33E010CA-D219-436A-B962-851C2D725575}" presName="Name13" presStyleLbl="parChTrans1D2" presStyleIdx="15" presStyleCnt="30"/>
      <dgm:spPr/>
      <dgm:t>
        <a:bodyPr/>
        <a:lstStyle/>
        <a:p>
          <a:endParaRPr lang="zh-CN" altLang="en-US"/>
        </a:p>
      </dgm:t>
    </dgm:pt>
    <dgm:pt modelId="{CA417A37-F679-46B5-B686-004EEF869653}" type="pres">
      <dgm:prSet presAssocID="{A0DB6B5B-545E-4D36-980B-8DC9973DD9A7}" presName="childText" presStyleLbl="bgAcc1" presStyleIdx="15" presStyleCnt="30" custScaleX="13523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E490DFF-7092-4C05-AF35-E7676155F5E7}" type="pres">
      <dgm:prSet presAssocID="{C2032465-2EFD-412E-9EEB-F28CA29FDE13}" presName="Name13" presStyleLbl="parChTrans1D2" presStyleIdx="16" presStyleCnt="30"/>
      <dgm:spPr/>
      <dgm:t>
        <a:bodyPr/>
        <a:lstStyle/>
        <a:p>
          <a:endParaRPr lang="zh-CN" altLang="en-US"/>
        </a:p>
      </dgm:t>
    </dgm:pt>
    <dgm:pt modelId="{F833638E-91F7-4C0C-8787-9CF97AD44C2D}" type="pres">
      <dgm:prSet presAssocID="{B951257B-68CC-4061-A4AE-DE695DFB1DC2}" presName="childText" presStyleLbl="bgAcc1" presStyleIdx="16" presStyleCnt="30" custScaleX="13523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5A821C4-120E-4FCC-8C2B-362DE74F4415}" type="pres">
      <dgm:prSet presAssocID="{2CEC478D-4EA9-4BC8-84B8-878A88B65995}" presName="root" presStyleCnt="0"/>
      <dgm:spPr/>
    </dgm:pt>
    <dgm:pt modelId="{C52B3EB4-9486-4DA8-A1D5-15C0609C29AB}" type="pres">
      <dgm:prSet presAssocID="{2CEC478D-4EA9-4BC8-84B8-878A88B65995}" presName="rootComposite" presStyleCnt="0"/>
      <dgm:spPr/>
    </dgm:pt>
    <dgm:pt modelId="{11423FCC-E17E-4E2D-ACF0-68AB21223CED}" type="pres">
      <dgm:prSet presAssocID="{2CEC478D-4EA9-4BC8-84B8-878A88B65995}" presName="rootText" presStyleLbl="node1" presStyleIdx="4" presStyleCnt="8" custScaleX="117984"/>
      <dgm:spPr/>
      <dgm:t>
        <a:bodyPr/>
        <a:lstStyle/>
        <a:p>
          <a:endParaRPr lang="zh-CN" altLang="en-US"/>
        </a:p>
      </dgm:t>
    </dgm:pt>
    <dgm:pt modelId="{8641CC24-F5D7-4FBF-9032-5396F995FC46}" type="pres">
      <dgm:prSet presAssocID="{2CEC478D-4EA9-4BC8-84B8-878A88B65995}" presName="rootConnector" presStyleLbl="node1" presStyleIdx="4" presStyleCnt="8"/>
      <dgm:spPr/>
      <dgm:t>
        <a:bodyPr/>
        <a:lstStyle/>
        <a:p>
          <a:endParaRPr lang="zh-CN" altLang="en-US"/>
        </a:p>
      </dgm:t>
    </dgm:pt>
    <dgm:pt modelId="{42D3DA66-7B5F-45F4-A76F-7B1836B5FB1D}" type="pres">
      <dgm:prSet presAssocID="{2CEC478D-4EA9-4BC8-84B8-878A88B65995}" presName="childShape" presStyleCnt="0"/>
      <dgm:spPr/>
    </dgm:pt>
    <dgm:pt modelId="{4B8CC4DB-4583-4665-98BB-F027B678BF05}" type="pres">
      <dgm:prSet presAssocID="{78C47830-88CF-4277-A843-FE3A2FC97337}" presName="Name13" presStyleLbl="parChTrans1D2" presStyleIdx="17" presStyleCnt="30"/>
      <dgm:spPr/>
      <dgm:t>
        <a:bodyPr/>
        <a:lstStyle/>
        <a:p>
          <a:endParaRPr lang="zh-CN" altLang="en-US"/>
        </a:p>
      </dgm:t>
    </dgm:pt>
    <dgm:pt modelId="{DFFA4472-22EE-450F-B2C1-3FD0F221BDC3}" type="pres">
      <dgm:prSet presAssocID="{4A2CA98A-9D96-4AE8-B6C2-933115F1BD1F}" presName="childText" presStyleLbl="bgAcc1" presStyleIdx="17" presStyleCnt="30" custScaleX="13634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B3F47D7-274D-458D-8D49-DADB073F5385}" type="pres">
      <dgm:prSet presAssocID="{B5F38EBC-7ACF-4FBE-930E-E7EABE7F09DB}" presName="Name13" presStyleLbl="parChTrans1D2" presStyleIdx="18" presStyleCnt="30"/>
      <dgm:spPr/>
      <dgm:t>
        <a:bodyPr/>
        <a:lstStyle/>
        <a:p>
          <a:endParaRPr lang="zh-CN" altLang="en-US"/>
        </a:p>
      </dgm:t>
    </dgm:pt>
    <dgm:pt modelId="{1DDDBC7F-6667-40D1-9199-8A0FDF62B2AA}" type="pres">
      <dgm:prSet presAssocID="{0B244CDF-5594-42A5-9D16-8C850ACCC32D}" presName="childText" presStyleLbl="bgAcc1" presStyleIdx="18" presStyleCnt="30" custScaleX="14189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2BED77B-3641-4216-A667-DB05005B8CE5}" type="pres">
      <dgm:prSet presAssocID="{486AD1EE-D872-4615-9065-C6A365862C35}" presName="Name13" presStyleLbl="parChTrans1D2" presStyleIdx="19" presStyleCnt="30"/>
      <dgm:spPr/>
      <dgm:t>
        <a:bodyPr/>
        <a:lstStyle/>
        <a:p>
          <a:endParaRPr lang="zh-CN" altLang="en-US"/>
        </a:p>
      </dgm:t>
    </dgm:pt>
    <dgm:pt modelId="{18AA8782-8F6C-4053-897D-0469FABCDF54}" type="pres">
      <dgm:prSet presAssocID="{DEE36565-0DDD-4DDF-B615-E1B413E75850}" presName="childText" presStyleLbl="bgAcc1" presStyleIdx="19" presStyleCnt="30" custScaleX="141378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3E902A5-B94B-4AEA-83BF-6C361BC6425B}" type="pres">
      <dgm:prSet presAssocID="{8C411E61-11F5-4B58-88EF-5B17D7B3C1F0}" presName="Name13" presStyleLbl="parChTrans1D2" presStyleIdx="20" presStyleCnt="30"/>
      <dgm:spPr/>
      <dgm:t>
        <a:bodyPr/>
        <a:lstStyle/>
        <a:p>
          <a:endParaRPr lang="zh-CN" altLang="en-US"/>
        </a:p>
      </dgm:t>
    </dgm:pt>
    <dgm:pt modelId="{2B7E1840-F797-4CFB-932E-CF296969203C}" type="pres">
      <dgm:prSet presAssocID="{824E3302-7106-417D-A746-82D0EFA4000E}" presName="childText" presStyleLbl="bgAcc1" presStyleIdx="20" presStyleCnt="30" custScaleX="142401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9C37829-1BFF-41BD-84F8-4123CE31CE15}" type="pres">
      <dgm:prSet presAssocID="{BB216A39-2103-41D8-AFFE-AD1F6321BBF8}" presName="root" presStyleCnt="0"/>
      <dgm:spPr/>
    </dgm:pt>
    <dgm:pt modelId="{2D6B2190-533C-4225-AF85-5DEE9A99D2CC}" type="pres">
      <dgm:prSet presAssocID="{BB216A39-2103-41D8-AFFE-AD1F6321BBF8}" presName="rootComposite" presStyleCnt="0"/>
      <dgm:spPr/>
    </dgm:pt>
    <dgm:pt modelId="{28A5086A-D517-4B79-82EC-7730ED58B8C3}" type="pres">
      <dgm:prSet presAssocID="{BB216A39-2103-41D8-AFFE-AD1F6321BBF8}" presName="rootText" presStyleLbl="node1" presStyleIdx="5" presStyleCnt="8" custScaleX="119504"/>
      <dgm:spPr/>
      <dgm:t>
        <a:bodyPr/>
        <a:lstStyle/>
        <a:p>
          <a:endParaRPr lang="zh-CN" altLang="en-US"/>
        </a:p>
      </dgm:t>
    </dgm:pt>
    <dgm:pt modelId="{71CC0DD6-6F22-4E76-9005-57D118F39192}" type="pres">
      <dgm:prSet presAssocID="{BB216A39-2103-41D8-AFFE-AD1F6321BBF8}" presName="rootConnector" presStyleLbl="node1" presStyleIdx="5" presStyleCnt="8"/>
      <dgm:spPr/>
      <dgm:t>
        <a:bodyPr/>
        <a:lstStyle/>
        <a:p>
          <a:endParaRPr lang="zh-CN" altLang="en-US"/>
        </a:p>
      </dgm:t>
    </dgm:pt>
    <dgm:pt modelId="{DB6D72F5-8E0E-4839-AC23-F92AF932B8B0}" type="pres">
      <dgm:prSet presAssocID="{BB216A39-2103-41D8-AFFE-AD1F6321BBF8}" presName="childShape" presStyleCnt="0"/>
      <dgm:spPr/>
    </dgm:pt>
    <dgm:pt modelId="{003DC253-32FB-4E48-B471-FEBCB584B623}" type="pres">
      <dgm:prSet presAssocID="{3081CAE9-96C6-49EB-98D9-53F5AD5602FA}" presName="Name13" presStyleLbl="parChTrans1D2" presStyleIdx="21" presStyleCnt="30"/>
      <dgm:spPr/>
      <dgm:t>
        <a:bodyPr/>
        <a:lstStyle/>
        <a:p>
          <a:endParaRPr lang="zh-CN" altLang="en-US"/>
        </a:p>
      </dgm:t>
    </dgm:pt>
    <dgm:pt modelId="{314A6E4D-55DB-46AC-8094-DA029A55E25D}" type="pres">
      <dgm:prSet presAssocID="{371E89D2-C0F6-4F1B-A6EC-5D8062692A47}" presName="childText" presStyleLbl="bgAcc1" presStyleIdx="21" presStyleCnt="30" custScaleX="14652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DDFC2CC-B0CA-45C0-AFDB-F16F5C6C1ABD}" type="pres">
      <dgm:prSet presAssocID="{DEFFA30B-A711-4C6D-9D95-C25DF7CBF6D8}" presName="Name13" presStyleLbl="parChTrans1D2" presStyleIdx="22" presStyleCnt="30"/>
      <dgm:spPr/>
      <dgm:t>
        <a:bodyPr/>
        <a:lstStyle/>
        <a:p>
          <a:endParaRPr lang="zh-CN" altLang="en-US"/>
        </a:p>
      </dgm:t>
    </dgm:pt>
    <dgm:pt modelId="{B9182A6A-AD29-4FA0-A65E-A3011E0AA420}" type="pres">
      <dgm:prSet presAssocID="{7235F6D9-A03A-4E79-A604-666EC636FA0D}" presName="childText" presStyleLbl="bgAcc1" presStyleIdx="22" presStyleCnt="30" custScaleX="145328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6A31E0C-B30C-4842-BB09-B5884A5D6EFD}" type="pres">
      <dgm:prSet presAssocID="{74E2909D-003B-48F0-9D03-57171B9B13A9}" presName="Name13" presStyleLbl="parChTrans1D2" presStyleIdx="23" presStyleCnt="30"/>
      <dgm:spPr/>
      <dgm:t>
        <a:bodyPr/>
        <a:lstStyle/>
        <a:p>
          <a:endParaRPr lang="zh-CN" altLang="en-US"/>
        </a:p>
      </dgm:t>
    </dgm:pt>
    <dgm:pt modelId="{E141DB59-C6D1-467F-81D7-3B369C6BF6AE}" type="pres">
      <dgm:prSet presAssocID="{A1920495-2BF4-4F60-BAD2-66EE92A7C61F}" presName="childText" presStyleLbl="bgAcc1" presStyleIdx="23" presStyleCnt="30" custScaleX="13905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70DA99B-A94D-4436-BECD-393AF339894A}" type="pres">
      <dgm:prSet presAssocID="{4E9E186A-126D-4AA3-915A-8AC1023B97A2}" presName="root" presStyleCnt="0"/>
      <dgm:spPr/>
    </dgm:pt>
    <dgm:pt modelId="{62B162BA-F259-43EE-A5A4-B25DF28EE4A6}" type="pres">
      <dgm:prSet presAssocID="{4E9E186A-126D-4AA3-915A-8AC1023B97A2}" presName="rootComposite" presStyleCnt="0"/>
      <dgm:spPr/>
    </dgm:pt>
    <dgm:pt modelId="{34EDB87F-B40B-469C-8EB8-0177E4318CE9}" type="pres">
      <dgm:prSet presAssocID="{4E9E186A-126D-4AA3-915A-8AC1023B97A2}" presName="rootText" presStyleLbl="node1" presStyleIdx="6" presStyleCnt="8" custScaleX="122122"/>
      <dgm:spPr/>
      <dgm:t>
        <a:bodyPr/>
        <a:lstStyle/>
        <a:p>
          <a:endParaRPr lang="zh-CN" altLang="en-US"/>
        </a:p>
      </dgm:t>
    </dgm:pt>
    <dgm:pt modelId="{3416D109-3F33-4CFB-B908-B783FA642C52}" type="pres">
      <dgm:prSet presAssocID="{4E9E186A-126D-4AA3-915A-8AC1023B97A2}" presName="rootConnector" presStyleLbl="node1" presStyleIdx="6" presStyleCnt="8"/>
      <dgm:spPr/>
      <dgm:t>
        <a:bodyPr/>
        <a:lstStyle/>
        <a:p>
          <a:endParaRPr lang="zh-CN" altLang="en-US"/>
        </a:p>
      </dgm:t>
    </dgm:pt>
    <dgm:pt modelId="{14E71056-F884-4EB6-889C-7229025681F0}" type="pres">
      <dgm:prSet presAssocID="{4E9E186A-126D-4AA3-915A-8AC1023B97A2}" presName="childShape" presStyleCnt="0"/>
      <dgm:spPr/>
    </dgm:pt>
    <dgm:pt modelId="{103B6FE4-87F6-4B6D-BA6E-AC5409235E85}" type="pres">
      <dgm:prSet presAssocID="{72C1AFD3-A2ED-4336-8C0F-9144F21B0E93}" presName="Name13" presStyleLbl="parChTrans1D2" presStyleIdx="24" presStyleCnt="30"/>
      <dgm:spPr/>
      <dgm:t>
        <a:bodyPr/>
        <a:lstStyle/>
        <a:p>
          <a:endParaRPr lang="zh-CN" altLang="en-US"/>
        </a:p>
      </dgm:t>
    </dgm:pt>
    <dgm:pt modelId="{A3944125-8E8D-4B17-B71D-C493D9989041}" type="pres">
      <dgm:prSet presAssocID="{9BB7F5AB-6B85-4A25-A051-40949FBF3D51}" presName="childText" presStyleLbl="bgAcc1" presStyleIdx="24" presStyleCnt="30" custScaleX="141699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EE3D30D-8093-4170-9F3D-B4EBBC58F2C2}" type="pres">
      <dgm:prSet presAssocID="{3749D3F4-5702-4DC3-89A3-B6AEF1B3D264}" presName="Name13" presStyleLbl="parChTrans1D2" presStyleIdx="25" presStyleCnt="30"/>
      <dgm:spPr/>
      <dgm:t>
        <a:bodyPr/>
        <a:lstStyle/>
        <a:p>
          <a:endParaRPr lang="zh-CN" altLang="en-US"/>
        </a:p>
      </dgm:t>
    </dgm:pt>
    <dgm:pt modelId="{A4F990BF-E9D3-4AC1-A94E-D02E322E3A7A}" type="pres">
      <dgm:prSet presAssocID="{761219D9-0EAC-40BA-B131-6BEE2BCD6CF5}" presName="childText" presStyleLbl="bgAcc1" presStyleIdx="25" presStyleCnt="30" custScaleX="141699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FAD410C-6B0E-4023-AE37-62577B29F305}" type="pres">
      <dgm:prSet presAssocID="{F61033EA-757D-4F98-95A1-9E7935E5C100}" presName="Name13" presStyleLbl="parChTrans1D2" presStyleIdx="26" presStyleCnt="30"/>
      <dgm:spPr/>
      <dgm:t>
        <a:bodyPr/>
        <a:lstStyle/>
        <a:p>
          <a:endParaRPr lang="zh-CN" altLang="en-US"/>
        </a:p>
      </dgm:t>
    </dgm:pt>
    <dgm:pt modelId="{8FBC228C-DF8A-4080-8ECC-CB66577EFA95}" type="pres">
      <dgm:prSet presAssocID="{EF6163E8-FB98-4324-A42A-2606386B3590}" presName="childText" presStyleLbl="bgAcc1" presStyleIdx="26" presStyleCnt="30" custScaleX="141699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CA10BBF-C50B-4B5D-9496-8CC93A93E7D4}" type="pres">
      <dgm:prSet presAssocID="{5C1961AE-6D65-4706-83D0-7DA6E8880C26}" presName="Name13" presStyleLbl="parChTrans1D2" presStyleIdx="27" presStyleCnt="30"/>
      <dgm:spPr/>
      <dgm:t>
        <a:bodyPr/>
        <a:lstStyle/>
        <a:p>
          <a:endParaRPr lang="zh-CN" altLang="en-US"/>
        </a:p>
      </dgm:t>
    </dgm:pt>
    <dgm:pt modelId="{54D748A2-096B-4455-9991-3F146D10CF17}" type="pres">
      <dgm:prSet presAssocID="{2CCB0836-504D-4ED2-9991-A3BC3C559280}" presName="childText" presStyleLbl="bgAcc1" presStyleIdx="27" presStyleCnt="30" custScaleX="141699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EFBF1DC-5103-47D0-B97A-D541E3810A20}" type="pres">
      <dgm:prSet presAssocID="{D9A2BC34-9FDA-417C-8A23-4D3F4A6F9768}" presName="Name13" presStyleLbl="parChTrans1D2" presStyleIdx="28" presStyleCnt="30"/>
      <dgm:spPr/>
      <dgm:t>
        <a:bodyPr/>
        <a:lstStyle/>
        <a:p>
          <a:endParaRPr lang="zh-CN" altLang="en-US"/>
        </a:p>
      </dgm:t>
    </dgm:pt>
    <dgm:pt modelId="{F2237B3C-DABC-4722-B932-7C692ACE4D34}" type="pres">
      <dgm:prSet presAssocID="{81342638-CFC4-4DF9-88AC-368E045852BB}" presName="childText" presStyleLbl="bgAcc1" presStyleIdx="28" presStyleCnt="30" custScaleX="141699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3498EA5-7725-4B89-BEF1-D449047BBC4E}" type="pres">
      <dgm:prSet presAssocID="{62A15F93-5824-482C-A082-0E8F6091AEC4}" presName="Name13" presStyleLbl="parChTrans1D2" presStyleIdx="29" presStyleCnt="30"/>
      <dgm:spPr/>
      <dgm:t>
        <a:bodyPr/>
        <a:lstStyle/>
        <a:p>
          <a:endParaRPr lang="zh-CN" altLang="en-US"/>
        </a:p>
      </dgm:t>
    </dgm:pt>
    <dgm:pt modelId="{0823AFD2-19B2-4938-AFBA-D1A080970FFA}" type="pres">
      <dgm:prSet presAssocID="{AF7A33BD-10C1-41B6-9B8C-F2D86F94CABD}" presName="childText" presStyleLbl="bgAcc1" presStyleIdx="29" presStyleCnt="30" custScaleX="14327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7D9FB7C-D78D-4A9F-8F15-468E78313415}" type="pres">
      <dgm:prSet presAssocID="{55BCED80-0D9C-4A7D-82F0-E08539350C7C}" presName="root" presStyleCnt="0"/>
      <dgm:spPr/>
    </dgm:pt>
    <dgm:pt modelId="{B98581E3-6248-4FCE-9FA4-57B084F78884}" type="pres">
      <dgm:prSet presAssocID="{55BCED80-0D9C-4A7D-82F0-E08539350C7C}" presName="rootComposite" presStyleCnt="0"/>
      <dgm:spPr/>
    </dgm:pt>
    <dgm:pt modelId="{64207DD6-7F64-4DD0-833B-5D91935053BF}" type="pres">
      <dgm:prSet presAssocID="{55BCED80-0D9C-4A7D-82F0-E08539350C7C}" presName="rootText" presStyleLbl="node1" presStyleIdx="7" presStyleCnt="8" custScaleX="119940"/>
      <dgm:spPr/>
      <dgm:t>
        <a:bodyPr/>
        <a:lstStyle/>
        <a:p>
          <a:endParaRPr lang="zh-CN" altLang="en-US"/>
        </a:p>
      </dgm:t>
    </dgm:pt>
    <dgm:pt modelId="{5E21DC0F-1FBC-4827-8658-6B41207C7055}" type="pres">
      <dgm:prSet presAssocID="{55BCED80-0D9C-4A7D-82F0-E08539350C7C}" presName="rootConnector" presStyleLbl="node1" presStyleIdx="7" presStyleCnt="8"/>
      <dgm:spPr/>
      <dgm:t>
        <a:bodyPr/>
        <a:lstStyle/>
        <a:p>
          <a:endParaRPr lang="zh-CN" altLang="en-US"/>
        </a:p>
      </dgm:t>
    </dgm:pt>
    <dgm:pt modelId="{19FFB98E-80C0-40D5-9C4E-B9F8BDF514C3}" type="pres">
      <dgm:prSet presAssocID="{55BCED80-0D9C-4A7D-82F0-E08539350C7C}" presName="childShape" presStyleCnt="0"/>
      <dgm:spPr/>
    </dgm:pt>
  </dgm:ptLst>
  <dgm:cxnLst>
    <dgm:cxn modelId="{F0041E7B-C331-4D38-9853-887E3F1DC354}" type="presOf" srcId="{55BCED80-0D9C-4A7D-82F0-E08539350C7C}" destId="{64207DD6-7F64-4DD0-833B-5D91935053BF}" srcOrd="0" destOrd="0" presId="urn:microsoft.com/office/officeart/2005/8/layout/hierarchy3"/>
    <dgm:cxn modelId="{050D9A27-0D85-4F7E-AFC7-FF81A2F33442}" srcId="{91E3CD3C-8C7D-41A2-BD8F-8242017F1BB8}" destId="{4EAAFE41-3DEC-4357-BBE2-60A6C332E376}" srcOrd="0" destOrd="0" parTransId="{05068A14-F325-4839-9D58-FBCDBC9120CE}" sibTransId="{924C1259-CC2D-4038-86EF-A7429661CF78}"/>
    <dgm:cxn modelId="{EDED5D85-0B10-472F-8E7F-6483D46E1860}" srcId="{91E3CD3C-8C7D-41A2-BD8F-8242017F1BB8}" destId="{9792261E-A391-4AC1-BDAC-17A74897EC3E}" srcOrd="1" destOrd="0" parTransId="{B9E78E88-2730-4319-BEC3-9E28302BDE35}" sibTransId="{F6841A93-F4ED-4B3D-BA17-CC9DFBA3AA8E}"/>
    <dgm:cxn modelId="{68A8E2FA-C90A-4D00-B7AD-7793DADF144F}" type="presOf" srcId="{31B69E07-A83E-4F4F-9ECD-44896620F9BE}" destId="{5230DB3E-0F36-466C-8D14-E10F4DD9A77F}" srcOrd="0" destOrd="0" presId="urn:microsoft.com/office/officeart/2005/8/layout/hierarchy3"/>
    <dgm:cxn modelId="{A9CAF0F6-06FF-47E4-B8DF-A8774D3C9062}" type="presOf" srcId="{A1920495-2BF4-4F60-BAD2-66EE92A7C61F}" destId="{E141DB59-C6D1-467F-81D7-3B369C6BF6AE}" srcOrd="0" destOrd="0" presId="urn:microsoft.com/office/officeart/2005/8/layout/hierarchy3"/>
    <dgm:cxn modelId="{7D610AEB-4154-4652-BF59-F9C4CDD2B9FB}" type="presOf" srcId="{BB216A39-2103-41D8-AFFE-AD1F6321BBF8}" destId="{71CC0DD6-6F22-4E76-9005-57D118F39192}" srcOrd="1" destOrd="0" presId="urn:microsoft.com/office/officeart/2005/8/layout/hierarchy3"/>
    <dgm:cxn modelId="{DBFF1C08-B1DA-4D3C-9958-C074071EF14D}" srcId="{E50664E2-EC50-475F-BC0D-57C8A084A35A}" destId="{144553D6-FFC0-4C30-A2E7-AB98B0749189}" srcOrd="0" destOrd="0" parTransId="{5F224E7E-E2FD-498F-8557-B6E4BB6EDF5B}" sibTransId="{4F4818CD-5F3E-420F-858A-96FF5437BFF5}"/>
    <dgm:cxn modelId="{7E679127-75BC-44C9-AE48-5EF11E7CEC79}" type="presOf" srcId="{D9A2BC34-9FDA-417C-8A23-4D3F4A6F9768}" destId="{8EFBF1DC-5103-47D0-B97A-D541E3810A20}" srcOrd="0" destOrd="0" presId="urn:microsoft.com/office/officeart/2005/8/layout/hierarchy3"/>
    <dgm:cxn modelId="{2F22A400-5E3F-4CB5-ADD2-E1899F3BF2E9}" type="presOf" srcId="{BB216A39-2103-41D8-AFFE-AD1F6321BBF8}" destId="{28A5086A-D517-4B79-82EC-7730ED58B8C3}" srcOrd="0" destOrd="0" presId="urn:microsoft.com/office/officeart/2005/8/layout/hierarchy3"/>
    <dgm:cxn modelId="{4832323B-57B0-4A2C-8620-4CFD88A537E0}" type="presOf" srcId="{1C6E0150-A52D-4217-8284-B99EC0389031}" destId="{09995A13-D605-4A10-9D56-1AA302E9A64F}" srcOrd="0" destOrd="0" presId="urn:microsoft.com/office/officeart/2005/8/layout/hierarchy3"/>
    <dgm:cxn modelId="{874E08E9-9332-4A8E-B12F-14904F9D93C0}" srcId="{4439E44C-25A3-46E6-B132-F26F97A14092}" destId="{FA920F5C-A122-44EF-AF38-45E70A88BEA2}" srcOrd="2" destOrd="0" parTransId="{12AC1450-B5A7-4261-B16A-CD9DDBB83B92}" sibTransId="{F1F42715-5C3B-42C1-95F9-41FCFF117601}"/>
    <dgm:cxn modelId="{56597128-D30D-4563-8F70-7D86FFF0EA3C}" srcId="{4E9E186A-126D-4AA3-915A-8AC1023B97A2}" destId="{9BB7F5AB-6B85-4A25-A051-40949FBF3D51}" srcOrd="0" destOrd="0" parTransId="{72C1AFD3-A2ED-4336-8C0F-9144F21B0E93}" sibTransId="{D9BEE13C-994F-43A4-871E-41480034C95F}"/>
    <dgm:cxn modelId="{F653BAA7-E55F-4D8C-A224-3663ABDC35E6}" srcId="{18932E6B-4B19-421F-A62B-42594125DA3A}" destId="{31B69E07-A83E-4F4F-9ECD-44896620F9BE}" srcOrd="0" destOrd="0" parTransId="{84F3FC87-DA3B-442A-A756-49963FB77CD1}" sibTransId="{E671F31B-BEA5-4720-ACCC-F1C2C1B4A48A}"/>
    <dgm:cxn modelId="{9F7514E5-68F8-450A-90AD-C4007FA78DB7}" type="presOf" srcId="{7C4103B3-3C4D-4311-BC4C-E57A567FC863}" destId="{D7E3DBE9-FB6E-4798-9A01-FB81B2B66B8D}" srcOrd="0" destOrd="0" presId="urn:microsoft.com/office/officeart/2005/8/layout/hierarchy3"/>
    <dgm:cxn modelId="{E777013C-E57D-44BE-B6A7-7A7D387822FA}" type="presOf" srcId="{846A55A5-CDBD-4531-95A1-5BB67DA950E3}" destId="{2AD1AF50-469C-41FD-B57E-EE2501AA866D}" srcOrd="0" destOrd="0" presId="urn:microsoft.com/office/officeart/2005/8/layout/hierarchy3"/>
    <dgm:cxn modelId="{6173956B-0212-4233-8AD5-912E9D3A47F2}" srcId="{91E3CD3C-8C7D-41A2-BD8F-8242017F1BB8}" destId="{A0DB6B5B-545E-4D36-980B-8DC9973DD9A7}" srcOrd="2" destOrd="0" parTransId="{33E010CA-D219-436A-B962-851C2D725575}" sibTransId="{132A33D2-4A70-4CEF-8148-DEB6BB7CFDEF}"/>
    <dgm:cxn modelId="{BF5D9CA8-B0DE-4317-8CD3-069533B42B6C}" srcId="{18932E6B-4B19-421F-A62B-42594125DA3A}" destId="{E50664E2-EC50-475F-BC0D-57C8A084A35A}" srcOrd="2" destOrd="0" parTransId="{26A94A09-4BAD-406D-BC6A-2940C3FE5DBE}" sibTransId="{D8BC451F-CC0D-4225-BA20-436AF1F86FD0}"/>
    <dgm:cxn modelId="{AFDB3525-DF53-4734-9377-09D6885007B5}" type="presOf" srcId="{5C1961AE-6D65-4706-83D0-7DA6E8880C26}" destId="{8CA10BBF-C50B-4B5D-9496-8CC93A93E7D4}" srcOrd="0" destOrd="0" presId="urn:microsoft.com/office/officeart/2005/8/layout/hierarchy3"/>
    <dgm:cxn modelId="{372D4007-9BEF-4EA4-82BA-D2BA6AD1F4B0}" type="presOf" srcId="{5062BC34-DE84-43AF-A427-693299400F09}" destId="{7418ED01-42AD-46FC-A2FF-7EA76DE7D4BC}" srcOrd="0" destOrd="0" presId="urn:microsoft.com/office/officeart/2005/8/layout/hierarchy3"/>
    <dgm:cxn modelId="{40AFEF1D-A248-43ED-AA04-DCD9B316B119}" srcId="{4E9E186A-126D-4AA3-915A-8AC1023B97A2}" destId="{81342638-CFC4-4DF9-88AC-368E045852BB}" srcOrd="4" destOrd="0" parTransId="{D9A2BC34-9FDA-417C-8A23-4D3F4A6F9768}" sibTransId="{C188D1A7-9E02-4F89-98D9-20807F169F17}"/>
    <dgm:cxn modelId="{58F83597-5E85-460B-978B-07DF82ED4BB6}" srcId="{4E9E186A-126D-4AA3-915A-8AC1023B97A2}" destId="{761219D9-0EAC-40BA-B131-6BEE2BCD6CF5}" srcOrd="1" destOrd="0" parTransId="{3749D3F4-5702-4DC3-89A3-B6AEF1B3D264}" sibTransId="{5B1983CA-F196-4765-93B5-64EC966AA3C5}"/>
    <dgm:cxn modelId="{A1F0D6D5-93BC-4CE1-B83B-FC101EE7B05D}" type="presOf" srcId="{B9E78E88-2730-4319-BEC3-9E28302BDE35}" destId="{0558F291-C79C-4759-9FCD-73CA7CADFCAD}" srcOrd="0" destOrd="0" presId="urn:microsoft.com/office/officeart/2005/8/layout/hierarchy3"/>
    <dgm:cxn modelId="{8A178F54-4A21-45A2-B7E3-3BC1745F3232}" type="presOf" srcId="{31B69E07-A83E-4F4F-9ECD-44896620F9BE}" destId="{0809CCE2-05C8-4443-824D-CCF467C777A1}" srcOrd="1" destOrd="0" presId="urn:microsoft.com/office/officeart/2005/8/layout/hierarchy3"/>
    <dgm:cxn modelId="{773BEC5E-0256-4986-AE7B-A44E5BB36D42}" type="presOf" srcId="{256140DD-A18C-41F4-A852-97CCB2E643D1}" destId="{28E92EB8-384F-4799-A66F-F04F7C1E72C4}" srcOrd="0" destOrd="0" presId="urn:microsoft.com/office/officeart/2005/8/layout/hierarchy3"/>
    <dgm:cxn modelId="{CE02CD56-742E-47B6-84D8-EB890DEFA245}" type="presOf" srcId="{81342638-CFC4-4DF9-88AC-368E045852BB}" destId="{F2237B3C-DABC-4722-B932-7C692ACE4D34}" srcOrd="0" destOrd="0" presId="urn:microsoft.com/office/officeart/2005/8/layout/hierarchy3"/>
    <dgm:cxn modelId="{AB7681B8-175F-4D69-B543-6F457F1278D1}" type="presOf" srcId="{05068A14-F325-4839-9D58-FBCDBC9120CE}" destId="{D840210E-9DFB-4764-A57B-444740B7BFF3}" srcOrd="0" destOrd="0" presId="urn:microsoft.com/office/officeart/2005/8/layout/hierarchy3"/>
    <dgm:cxn modelId="{9B2CAE2D-DBAF-4404-9B68-C6F19F43668E}" type="presOf" srcId="{876E8073-57C0-4E55-BBFB-13F13FEC3F42}" destId="{3919A069-7A91-4988-ADC8-21B35B4561FA}" srcOrd="0" destOrd="0" presId="urn:microsoft.com/office/officeart/2005/8/layout/hierarchy3"/>
    <dgm:cxn modelId="{E4B6CD7A-E1CB-4BDC-92C8-4AC17C07D970}" type="presOf" srcId="{3081CAE9-96C6-49EB-98D9-53F5AD5602FA}" destId="{003DC253-32FB-4E48-B471-FEBCB584B623}" srcOrd="0" destOrd="0" presId="urn:microsoft.com/office/officeart/2005/8/layout/hierarchy3"/>
    <dgm:cxn modelId="{C0403C13-71F9-43A7-A859-EC718F96AA95}" type="presOf" srcId="{DEFFA30B-A711-4C6D-9D95-C25DF7CBF6D8}" destId="{BDDFC2CC-B0CA-45C0-AFDB-F16F5C6C1ABD}" srcOrd="0" destOrd="0" presId="urn:microsoft.com/office/officeart/2005/8/layout/hierarchy3"/>
    <dgm:cxn modelId="{A3594AC1-A5F9-4AA3-896B-16358233E70A}" type="presOf" srcId="{CD4ED650-67CD-4A95-AF69-718BA76E6008}" destId="{AB4CD94C-E7EA-46CA-87FB-2902693D7A9B}" srcOrd="0" destOrd="0" presId="urn:microsoft.com/office/officeart/2005/8/layout/hierarchy3"/>
    <dgm:cxn modelId="{64DADF54-7EF3-473C-A348-83CB51FBB836}" srcId="{31B69E07-A83E-4F4F-9ECD-44896620F9BE}" destId="{7C4103B3-3C4D-4311-BC4C-E57A567FC863}" srcOrd="4" destOrd="0" parTransId="{E519BEEE-86CE-49F6-A123-340AD67CC5F5}" sibTransId="{FD6F7E27-B308-48DB-A7D1-0072C29D9344}"/>
    <dgm:cxn modelId="{996D9254-2156-45EE-879B-1A5B3E6F5E96}" srcId="{91E3CD3C-8C7D-41A2-BD8F-8242017F1BB8}" destId="{B951257B-68CC-4061-A4AE-DE695DFB1DC2}" srcOrd="3" destOrd="0" parTransId="{C2032465-2EFD-412E-9EEB-F28CA29FDE13}" sibTransId="{A3F7F63E-B773-46A6-BC0D-C37E858B2539}"/>
    <dgm:cxn modelId="{FCFB9CB3-5409-4DBD-B938-207278AD2837}" type="presOf" srcId="{DEE36565-0DDD-4DDF-B615-E1B413E75850}" destId="{18AA8782-8F6C-4053-897D-0469FABCDF54}" srcOrd="0" destOrd="0" presId="urn:microsoft.com/office/officeart/2005/8/layout/hierarchy3"/>
    <dgm:cxn modelId="{58640669-A065-4B35-8DEF-E520559BC185}" srcId="{BB216A39-2103-41D8-AFFE-AD1F6321BBF8}" destId="{7235F6D9-A03A-4E79-A604-666EC636FA0D}" srcOrd="1" destOrd="0" parTransId="{DEFFA30B-A711-4C6D-9D95-C25DF7CBF6D8}" sibTransId="{936F756F-49E8-41B6-A274-EE3915D77C99}"/>
    <dgm:cxn modelId="{A4BBBA50-5645-4E66-8321-642D7DAF2D6B}" srcId="{4439E44C-25A3-46E6-B132-F26F97A14092}" destId="{BF5C19A0-B04D-44E2-BA89-939FE5158F58}" srcOrd="1" destOrd="0" parTransId="{E85F45FE-7042-4B79-8AA5-49248594487F}" sibTransId="{4C402DA7-692A-4FE0-8A70-78BCB3825436}"/>
    <dgm:cxn modelId="{3A7085A2-7E86-43F4-89D9-E05A04CDF689}" srcId="{31B69E07-A83E-4F4F-9ECD-44896620F9BE}" destId="{931B2721-6CF0-4C5E-B4F0-FD554FFE1257}" srcOrd="3" destOrd="0" parTransId="{33442A25-0E74-46B9-9427-91FC156C01C2}" sibTransId="{523F8ADD-5634-43FD-9295-2B7EA83A5B82}"/>
    <dgm:cxn modelId="{8E6ADCB1-FCE4-4D1E-A4B9-BFFE2E4F2CA7}" srcId="{BB216A39-2103-41D8-AFFE-AD1F6321BBF8}" destId="{371E89D2-C0F6-4F1B-A6EC-5D8062692A47}" srcOrd="0" destOrd="0" parTransId="{3081CAE9-96C6-49EB-98D9-53F5AD5602FA}" sibTransId="{FD55F62D-E5E1-4C64-8B7D-36D1F4E7AB3A}"/>
    <dgm:cxn modelId="{016DE184-FD3B-4777-8452-40F7949F2942}" srcId="{4439E44C-25A3-46E6-B132-F26F97A14092}" destId="{B5EDD2D0-B48C-44CE-8E69-CDEF566E6D0A}" srcOrd="0" destOrd="0" parTransId="{256140DD-A18C-41F4-A852-97CCB2E643D1}" sibTransId="{ACB0F5AE-438C-480C-887A-BC794C9B4D1A}"/>
    <dgm:cxn modelId="{7EE850E8-52B3-4CB4-B2F3-F43736DADF11}" srcId="{18932E6B-4B19-421F-A62B-42594125DA3A}" destId="{4E9E186A-126D-4AA3-915A-8AC1023B97A2}" srcOrd="6" destOrd="0" parTransId="{D6823BB7-717E-4907-915D-05A064D0A4DD}" sibTransId="{13E571A4-2EC6-4462-AE2D-50CBBB476AD9}"/>
    <dgm:cxn modelId="{7DDA47FF-716C-45AB-81B5-9865E9E8C406}" type="presOf" srcId="{4439E44C-25A3-46E6-B132-F26F97A14092}" destId="{4B555883-AC08-4C19-BD7E-0257BAB3EF18}" srcOrd="1" destOrd="0" presId="urn:microsoft.com/office/officeart/2005/8/layout/hierarchy3"/>
    <dgm:cxn modelId="{2FB91C02-21F2-40FD-9DBD-6A4D196F553F}" type="presOf" srcId="{91E3CD3C-8C7D-41A2-BD8F-8242017F1BB8}" destId="{20C7DC5D-F83B-4E1C-936D-BA1824ACFEA9}" srcOrd="0" destOrd="0" presId="urn:microsoft.com/office/officeart/2005/8/layout/hierarchy3"/>
    <dgm:cxn modelId="{F3B8CDF7-1203-45B1-9627-A988354CDE47}" type="presOf" srcId="{4EAAFE41-3DEC-4357-BBE2-60A6C332E376}" destId="{0FF14113-0756-4D36-9254-42156E4E8CA8}" srcOrd="0" destOrd="0" presId="urn:microsoft.com/office/officeart/2005/8/layout/hierarchy3"/>
    <dgm:cxn modelId="{A5642685-B632-4A2E-935E-51065C868457}" type="presOf" srcId="{2CEC478D-4EA9-4BC8-84B8-878A88B65995}" destId="{11423FCC-E17E-4E2D-ACF0-68AB21223CED}" srcOrd="0" destOrd="0" presId="urn:microsoft.com/office/officeart/2005/8/layout/hierarchy3"/>
    <dgm:cxn modelId="{52019C5F-5385-4F99-A6B6-DF2E91771A3A}" type="presOf" srcId="{E85F45FE-7042-4B79-8AA5-49248594487F}" destId="{898144F5-6424-44C5-A1C3-135631615D42}" srcOrd="0" destOrd="0" presId="urn:microsoft.com/office/officeart/2005/8/layout/hierarchy3"/>
    <dgm:cxn modelId="{857AB95A-1DA2-4E56-84EA-250BD3BCE37C}" type="presOf" srcId="{4A3EC171-D06D-427D-BE51-BDE1A2DFF1E9}" destId="{1EE9FE99-D198-41AF-AD0F-74BF6318621C}" srcOrd="0" destOrd="0" presId="urn:microsoft.com/office/officeart/2005/8/layout/hierarchy3"/>
    <dgm:cxn modelId="{CB573987-99E7-4627-9E79-8D154564CD72}" type="presOf" srcId="{593B23B3-8DAB-412C-B0EF-71F7C0854C09}" destId="{72BCF7C3-33EF-4E21-BA21-EFA5EDD18499}" srcOrd="0" destOrd="0" presId="urn:microsoft.com/office/officeart/2005/8/layout/hierarchy3"/>
    <dgm:cxn modelId="{48A95414-17F1-4D38-9268-25390D805ED0}" type="presOf" srcId="{486AD1EE-D872-4615-9065-C6A365862C35}" destId="{22BED77B-3641-4216-A667-DB05005B8CE5}" srcOrd="0" destOrd="0" presId="urn:microsoft.com/office/officeart/2005/8/layout/hierarchy3"/>
    <dgm:cxn modelId="{A6FD4B16-C410-4D95-9613-208B545A97AB}" type="presOf" srcId="{A0DB6B5B-545E-4D36-980B-8DC9973DD9A7}" destId="{CA417A37-F679-46B5-B686-004EEF869653}" srcOrd="0" destOrd="0" presId="urn:microsoft.com/office/officeart/2005/8/layout/hierarchy3"/>
    <dgm:cxn modelId="{5F936385-F41B-49C9-ACCD-7771D432A74F}" srcId="{2CEC478D-4EA9-4BC8-84B8-878A88B65995}" destId="{0B244CDF-5594-42A5-9D16-8C850ACCC32D}" srcOrd="1" destOrd="0" parTransId="{B5F38EBC-7ACF-4FBE-930E-E7EABE7F09DB}" sibTransId="{049FB50C-7071-4E08-AB89-D394FCE1A4E3}"/>
    <dgm:cxn modelId="{344BB47F-F14E-4B9E-9E38-D2328EDE6E8A}" type="presOf" srcId="{B951257B-68CC-4061-A4AE-DE695DFB1DC2}" destId="{F833638E-91F7-4C0C-8787-9CF97AD44C2D}" srcOrd="0" destOrd="0" presId="urn:microsoft.com/office/officeart/2005/8/layout/hierarchy3"/>
    <dgm:cxn modelId="{F3B8CB13-C315-4F43-B676-5E39F59704C1}" srcId="{18932E6B-4B19-421F-A62B-42594125DA3A}" destId="{91E3CD3C-8C7D-41A2-BD8F-8242017F1BB8}" srcOrd="3" destOrd="0" parTransId="{5D3E23FA-1B74-4091-8073-5823A0FB1911}" sibTransId="{0EC8813A-7025-42F6-BC48-9CF98E1B9CDF}"/>
    <dgm:cxn modelId="{1024B065-323A-456D-8E4C-012D08A4CE38}" type="presOf" srcId="{7235F6D9-A03A-4E79-A604-666EC636FA0D}" destId="{B9182A6A-AD29-4FA0-A65E-A3011E0AA420}" srcOrd="0" destOrd="0" presId="urn:microsoft.com/office/officeart/2005/8/layout/hierarchy3"/>
    <dgm:cxn modelId="{957971F6-29F0-4D32-9E4F-01AAB07FB1EF}" srcId="{18932E6B-4B19-421F-A62B-42594125DA3A}" destId="{BB216A39-2103-41D8-AFFE-AD1F6321BBF8}" srcOrd="5" destOrd="0" parTransId="{2FE713C9-61E7-409E-B384-3D12CAC1D9F5}" sibTransId="{C763FCD3-2083-44F0-AD18-52787F91C5FC}"/>
    <dgm:cxn modelId="{CD408078-DEDE-4A7E-BF01-F43F44E48999}" type="presOf" srcId="{BC06AB0B-AA15-4318-844A-262F9A61329A}" destId="{96C0ECF7-CA08-4DE0-824E-E119C6D5E380}" srcOrd="0" destOrd="0" presId="urn:microsoft.com/office/officeart/2005/8/layout/hierarchy3"/>
    <dgm:cxn modelId="{A5E001F9-2424-4BA1-82C8-2148A9B8EF91}" type="presOf" srcId="{4B1BB1EC-C6E9-472F-BA84-DED786CB3894}" destId="{939B62B4-5E71-4E54-959E-D3DDE4DCD69D}" srcOrd="0" destOrd="0" presId="urn:microsoft.com/office/officeart/2005/8/layout/hierarchy3"/>
    <dgm:cxn modelId="{FB3323B7-0D1C-4EFE-9C48-EE952A4377A4}" type="presOf" srcId="{931B2721-6CF0-4C5E-B4F0-FD554FFE1257}" destId="{B274448E-AE42-4871-8BC1-22A3BF9F05CC}" srcOrd="0" destOrd="0" presId="urn:microsoft.com/office/officeart/2005/8/layout/hierarchy3"/>
    <dgm:cxn modelId="{D53C0946-CD12-40D6-AFF9-73EF36DADD56}" type="presOf" srcId="{371E89D2-C0F6-4F1B-A6EC-5D8062692A47}" destId="{314A6E4D-55DB-46AC-8094-DA029A55E25D}" srcOrd="0" destOrd="0" presId="urn:microsoft.com/office/officeart/2005/8/layout/hierarchy3"/>
    <dgm:cxn modelId="{C055EDB2-475D-4EE5-A29E-CAD72D79D721}" type="presOf" srcId="{C34251FE-ABA3-4470-874A-29482816ACF9}" destId="{0E1CC291-D592-4EC3-A686-98A2CA741119}" srcOrd="0" destOrd="0" presId="urn:microsoft.com/office/officeart/2005/8/layout/hierarchy3"/>
    <dgm:cxn modelId="{5E13ED1A-ECF9-45AA-8F2B-36C6EFF4723E}" type="presOf" srcId="{8C411E61-11F5-4B58-88EF-5B17D7B3C1F0}" destId="{03E902A5-B94B-4AEA-83BF-6C361BC6425B}" srcOrd="0" destOrd="0" presId="urn:microsoft.com/office/officeart/2005/8/layout/hierarchy3"/>
    <dgm:cxn modelId="{1B761DC5-7808-47E9-AFF1-8ECF2EE0BDD3}" srcId="{2CEC478D-4EA9-4BC8-84B8-878A88B65995}" destId="{DEE36565-0DDD-4DDF-B615-E1B413E75850}" srcOrd="2" destOrd="0" parTransId="{486AD1EE-D872-4615-9065-C6A365862C35}" sibTransId="{854309A5-72AF-475C-8579-FABB978D39E6}"/>
    <dgm:cxn modelId="{439997EE-93E5-4E77-A1AF-3ED2F2665338}" type="presOf" srcId="{4A2CA98A-9D96-4AE8-B6C2-933115F1BD1F}" destId="{DFFA4472-22EE-450F-B2C1-3FD0F221BDC3}" srcOrd="0" destOrd="0" presId="urn:microsoft.com/office/officeart/2005/8/layout/hierarchy3"/>
    <dgm:cxn modelId="{4AA9CAD7-631F-4964-BD12-B45CEF0F482E}" type="presOf" srcId="{4439E44C-25A3-46E6-B132-F26F97A14092}" destId="{A139C711-0651-40C0-94CF-317A177EB8B9}" srcOrd="0" destOrd="0" presId="urn:microsoft.com/office/officeart/2005/8/layout/hierarchy3"/>
    <dgm:cxn modelId="{02968110-9DDE-4E36-9B4D-F5A29D430FF9}" type="presOf" srcId="{0B244CDF-5594-42A5-9D16-8C850ACCC32D}" destId="{1DDDBC7F-6667-40D1-9199-8A0FDF62B2AA}" srcOrd="0" destOrd="0" presId="urn:microsoft.com/office/officeart/2005/8/layout/hierarchy3"/>
    <dgm:cxn modelId="{93D7A1BB-B35A-4DCE-B375-82715CBD2131}" type="presOf" srcId="{E519BEEE-86CE-49F6-A123-340AD67CC5F5}" destId="{A55AF4D4-48F4-4D37-A5C7-E722ACE478EE}" srcOrd="0" destOrd="0" presId="urn:microsoft.com/office/officeart/2005/8/layout/hierarchy3"/>
    <dgm:cxn modelId="{7D1D7619-9942-402B-A494-73A4457815BF}" srcId="{4E9E186A-126D-4AA3-915A-8AC1023B97A2}" destId="{2CCB0836-504D-4ED2-9991-A3BC3C559280}" srcOrd="3" destOrd="0" parTransId="{5C1961AE-6D65-4706-83D0-7DA6E8880C26}" sibTransId="{D075AA8B-40D0-4D42-9300-E62892EAA361}"/>
    <dgm:cxn modelId="{66E9BFC4-6392-4215-BDE8-9ABE8AD592DA}" type="presOf" srcId="{72C1AFD3-A2ED-4336-8C0F-9144F21B0E93}" destId="{103B6FE4-87F6-4B6D-BA6E-AC5409235E85}" srcOrd="0" destOrd="0" presId="urn:microsoft.com/office/officeart/2005/8/layout/hierarchy3"/>
    <dgm:cxn modelId="{14EF4768-4BA7-4233-B256-94A7945070A5}" type="presOf" srcId="{9792261E-A391-4AC1-BDAC-17A74897EC3E}" destId="{7B6CEEF4-46AF-43CD-89ED-B986C9E82085}" srcOrd="0" destOrd="0" presId="urn:microsoft.com/office/officeart/2005/8/layout/hierarchy3"/>
    <dgm:cxn modelId="{9694C82C-F3CD-4AF9-ACD7-4983C88F8526}" srcId="{18932E6B-4B19-421F-A62B-42594125DA3A}" destId="{55BCED80-0D9C-4A7D-82F0-E08539350C7C}" srcOrd="7" destOrd="0" parTransId="{039869B4-F34A-4CD7-AB58-D831FFCFF83C}" sibTransId="{4333A3DD-6DAA-4246-BAC6-3CD8F8CC99D8}"/>
    <dgm:cxn modelId="{4C00211A-426E-4D6B-B061-B4FA9E1B34DC}" type="presOf" srcId="{F61033EA-757D-4F98-95A1-9E7935E5C100}" destId="{CFAD410C-6B0E-4023-AE37-62577B29F305}" srcOrd="0" destOrd="0" presId="urn:microsoft.com/office/officeart/2005/8/layout/hierarchy3"/>
    <dgm:cxn modelId="{64E1EEA6-A13D-4FA8-9A7D-EF8C88F8F3C4}" type="presOf" srcId="{91E3CD3C-8C7D-41A2-BD8F-8242017F1BB8}" destId="{A2D7000B-B4C3-41FC-8F92-EC87347231FB}" srcOrd="1" destOrd="0" presId="urn:microsoft.com/office/officeart/2005/8/layout/hierarchy3"/>
    <dgm:cxn modelId="{B05A5845-5C0C-46E6-82C2-EC58406BE49F}" type="presOf" srcId="{C2032465-2EFD-412E-9EEB-F28CA29FDE13}" destId="{3E490DFF-7092-4C05-AF35-E7676155F5E7}" srcOrd="0" destOrd="0" presId="urn:microsoft.com/office/officeart/2005/8/layout/hierarchy3"/>
    <dgm:cxn modelId="{72F4A44B-357D-43BA-8E06-B345460888DA}" type="presOf" srcId="{761219D9-0EAC-40BA-B131-6BEE2BCD6CF5}" destId="{A4F990BF-E9D3-4AC1-A94E-D02E322E3A7A}" srcOrd="0" destOrd="0" presId="urn:microsoft.com/office/officeart/2005/8/layout/hierarchy3"/>
    <dgm:cxn modelId="{B570B1D3-99EA-4E01-B87F-41ABB9C0072D}" srcId="{2CEC478D-4EA9-4BC8-84B8-878A88B65995}" destId="{4A2CA98A-9D96-4AE8-B6C2-933115F1BD1F}" srcOrd="0" destOrd="0" parTransId="{78C47830-88CF-4277-A843-FE3A2FC97337}" sibTransId="{B095CB61-DE80-4C01-92DE-7D742C5C0AA0}"/>
    <dgm:cxn modelId="{F0343FB6-DF67-4FCE-BAE1-D604BF03B6C5}" srcId="{2CEC478D-4EA9-4BC8-84B8-878A88B65995}" destId="{824E3302-7106-417D-A746-82D0EFA4000E}" srcOrd="3" destOrd="0" parTransId="{8C411E61-11F5-4B58-88EF-5B17D7B3C1F0}" sibTransId="{F05A1ED8-7D68-4653-87CC-738FBC19FDB0}"/>
    <dgm:cxn modelId="{50ED7CC1-0A4E-4D71-BC3D-851D8F442B22}" type="presOf" srcId="{55BCED80-0D9C-4A7D-82F0-E08539350C7C}" destId="{5E21DC0F-1FBC-4827-8658-6B41207C7055}" srcOrd="1" destOrd="0" presId="urn:microsoft.com/office/officeart/2005/8/layout/hierarchy3"/>
    <dgm:cxn modelId="{D9D37159-D3E4-4B89-8ABB-F7784D2DCA7D}" type="presOf" srcId="{74E2909D-003B-48F0-9D03-57171B9B13A9}" destId="{96A31E0C-B30C-4842-BB09-B5884A5D6EFD}" srcOrd="0" destOrd="0" presId="urn:microsoft.com/office/officeart/2005/8/layout/hierarchy3"/>
    <dgm:cxn modelId="{4A798522-B473-4379-BB73-E4390A79EF92}" type="presOf" srcId="{BF5C19A0-B04D-44E2-BA89-939FE5158F58}" destId="{CC16CC53-E817-43EF-BC3E-4E6AEEF18BFC}" srcOrd="0" destOrd="0" presId="urn:microsoft.com/office/officeart/2005/8/layout/hierarchy3"/>
    <dgm:cxn modelId="{5D802EB3-57D2-4748-BAB6-4BCFF74D1F04}" type="presOf" srcId="{AF7A33BD-10C1-41B6-9B8C-F2D86F94CABD}" destId="{0823AFD2-19B2-4938-AFBA-D1A080970FFA}" srcOrd="0" destOrd="0" presId="urn:microsoft.com/office/officeart/2005/8/layout/hierarchy3"/>
    <dgm:cxn modelId="{52A6E8B9-5C58-4A8C-B091-3C9062A033F1}" type="presOf" srcId="{2CEC478D-4EA9-4BC8-84B8-878A88B65995}" destId="{8641CC24-F5D7-4FBF-9032-5396F995FC46}" srcOrd="1" destOrd="0" presId="urn:microsoft.com/office/officeart/2005/8/layout/hierarchy3"/>
    <dgm:cxn modelId="{4F1E1BD8-1058-4B1E-95B1-C835D3E88FF1}" type="presOf" srcId="{5F224E7E-E2FD-498F-8557-B6E4BB6EDF5B}" destId="{FC67E1D4-601E-4AAF-AB18-42B58B185D37}" srcOrd="0" destOrd="0" presId="urn:microsoft.com/office/officeart/2005/8/layout/hierarchy3"/>
    <dgm:cxn modelId="{027D700E-D7CF-45DA-88F6-868AC57A6036}" type="presOf" srcId="{144553D6-FFC0-4C30-A2E7-AB98B0749189}" destId="{2A0695FD-252C-486F-84C1-C958E7DC3DB8}" srcOrd="0" destOrd="0" presId="urn:microsoft.com/office/officeart/2005/8/layout/hierarchy3"/>
    <dgm:cxn modelId="{113CC367-3579-4EC9-85B1-273D5E837BAF}" type="presOf" srcId="{96EC5E62-F1CC-4970-A820-D9A63A4906EF}" destId="{2699D134-A1F8-4CEB-B144-47CD37F9D2F2}" srcOrd="0" destOrd="0" presId="urn:microsoft.com/office/officeart/2005/8/layout/hierarchy3"/>
    <dgm:cxn modelId="{CBB5A169-AD25-4604-BDC3-92BCE780E936}" type="presOf" srcId="{EF6163E8-FB98-4324-A42A-2606386B3590}" destId="{8FBC228C-DF8A-4080-8ECC-CB66577EFA95}" srcOrd="0" destOrd="0" presId="urn:microsoft.com/office/officeart/2005/8/layout/hierarchy3"/>
    <dgm:cxn modelId="{597727C8-40C7-4471-804E-ABED79ABC51B}" type="presOf" srcId="{E50664E2-EC50-475F-BC0D-57C8A084A35A}" destId="{36A99B10-E3F4-48D3-BA6C-E31D81D32070}" srcOrd="0" destOrd="0" presId="urn:microsoft.com/office/officeart/2005/8/layout/hierarchy3"/>
    <dgm:cxn modelId="{6EE85627-E3E7-48AC-9B46-A16BC44387E6}" srcId="{E50664E2-EC50-475F-BC0D-57C8A084A35A}" destId="{C34251FE-ABA3-4470-874A-29482816ACF9}" srcOrd="2" destOrd="0" parTransId="{CD0095E4-128E-4D9D-BAE7-FF576B89A00B}" sibTransId="{321C33A3-BD40-48E4-8025-CFD8E14BA504}"/>
    <dgm:cxn modelId="{A9679461-6538-4D90-B5A4-113EA71E0C0F}" type="presOf" srcId="{62A15F93-5824-482C-A082-0E8F6091AEC4}" destId="{F3498EA5-7725-4B89-BEF1-D449047BBC4E}" srcOrd="0" destOrd="0" presId="urn:microsoft.com/office/officeart/2005/8/layout/hierarchy3"/>
    <dgm:cxn modelId="{95A1B5E9-C9B1-4C5D-A6FA-E79C5DAF3811}" type="presOf" srcId="{EDBE2303-2764-47EA-9DF8-38EB9C26967C}" destId="{20AB02B8-B81A-47A1-8D2F-FE05059015FF}" srcOrd="0" destOrd="0" presId="urn:microsoft.com/office/officeart/2005/8/layout/hierarchy3"/>
    <dgm:cxn modelId="{319D2BE3-7461-4722-A04C-A13635309EF7}" type="presOf" srcId="{4E9E186A-126D-4AA3-915A-8AC1023B97A2}" destId="{34EDB87F-B40B-469C-8EB8-0177E4318CE9}" srcOrd="0" destOrd="0" presId="urn:microsoft.com/office/officeart/2005/8/layout/hierarchy3"/>
    <dgm:cxn modelId="{16BB0425-80A5-40D9-90BF-388F6CF6C537}" srcId="{31B69E07-A83E-4F4F-9ECD-44896620F9BE}" destId="{876E8073-57C0-4E55-BBFB-13F13FEC3F42}" srcOrd="0" destOrd="0" parTransId="{593B23B3-8DAB-412C-B0EF-71F7C0854C09}" sibTransId="{428D8617-1C29-47C2-BA8F-5C2788173F2D}"/>
    <dgm:cxn modelId="{7237FF7A-3F77-4CAE-B45F-F49FCCB0B471}" srcId="{18932E6B-4B19-421F-A62B-42594125DA3A}" destId="{2CEC478D-4EA9-4BC8-84B8-878A88B65995}" srcOrd="4" destOrd="0" parTransId="{7D097FDF-2A3C-4622-BFEE-0B1CA67F0B57}" sibTransId="{94ADC45A-8FE7-43C3-9538-4A0B85299DD9}"/>
    <dgm:cxn modelId="{16648F0E-1666-48BF-97D5-5800445F26A4}" type="presOf" srcId="{59348C90-9285-4358-BBB5-E466ED44C682}" destId="{9C6DE7AA-38BE-4310-AA46-57BEAA9AD7CF}" srcOrd="0" destOrd="0" presId="urn:microsoft.com/office/officeart/2005/8/layout/hierarchy3"/>
    <dgm:cxn modelId="{359D05AE-60E9-4A9E-92E3-8856595EAAD1}" type="presOf" srcId="{12AC1450-B5A7-4261-B16A-CD9DDBB83B92}" destId="{304039B8-827A-4E3F-9C90-2EE9ED53BF0E}" srcOrd="0" destOrd="0" presId="urn:microsoft.com/office/officeart/2005/8/layout/hierarchy3"/>
    <dgm:cxn modelId="{DB3519FC-4A71-493A-9CA9-15AD4C787C0C}" type="presOf" srcId="{B5F38EBC-7ACF-4FBE-930E-E7EABE7F09DB}" destId="{CB3F47D7-274D-458D-8D49-DADB073F5385}" srcOrd="0" destOrd="0" presId="urn:microsoft.com/office/officeart/2005/8/layout/hierarchy3"/>
    <dgm:cxn modelId="{071A65C0-E2C8-4E46-B3C8-99E4830FAA1C}" srcId="{4E9E186A-126D-4AA3-915A-8AC1023B97A2}" destId="{AF7A33BD-10C1-41B6-9B8C-F2D86F94CABD}" srcOrd="5" destOrd="0" parTransId="{62A15F93-5824-482C-A082-0E8F6091AEC4}" sibTransId="{4EB362F8-CD8B-4056-A980-34EE384813F6}"/>
    <dgm:cxn modelId="{E0FDF828-07C9-4BDC-A762-942FD0195B8E}" srcId="{31B69E07-A83E-4F4F-9ECD-44896620F9BE}" destId="{CD4ED650-67CD-4A95-AF69-718BA76E6008}" srcOrd="1" destOrd="0" parTransId="{EDBE2303-2764-47EA-9DF8-38EB9C26967C}" sibTransId="{E9351D9F-375A-416E-B770-A9B81D5E6364}"/>
    <dgm:cxn modelId="{0AF29AB1-5DFA-4098-AE0B-19DAF7E78491}" srcId="{E50664E2-EC50-475F-BC0D-57C8A084A35A}" destId="{1C6E0150-A52D-4217-8284-B99EC0389031}" srcOrd="3" destOrd="0" parTransId="{5062BC34-DE84-43AF-A427-693299400F09}" sibTransId="{C7E37DB7-BE8F-47BC-A990-1559788F39C9}"/>
    <dgm:cxn modelId="{A54CD2EB-9638-4DA7-A70B-8AB6075C9B44}" srcId="{18932E6B-4B19-421F-A62B-42594125DA3A}" destId="{4439E44C-25A3-46E6-B132-F26F97A14092}" srcOrd="1" destOrd="0" parTransId="{0BFEB369-095D-46D0-AA6B-0FB8C367822F}" sibTransId="{BEABC960-5911-47B0-B831-090DC86D5695}"/>
    <dgm:cxn modelId="{E7DA07F6-2A62-4F84-94E7-3F9C8FC48C96}" type="presOf" srcId="{33442A25-0E74-46B9-9427-91FC156C01C2}" destId="{6ADA4E7D-3F96-4801-B8E8-4D27F69533C7}" srcOrd="0" destOrd="0" presId="urn:microsoft.com/office/officeart/2005/8/layout/hierarchy3"/>
    <dgm:cxn modelId="{F925DDC4-27EE-4D2E-B088-44472DB62A33}" type="presOf" srcId="{824E3302-7106-417D-A746-82D0EFA4000E}" destId="{2B7E1840-F797-4CFB-932E-CF296969203C}" srcOrd="0" destOrd="0" presId="urn:microsoft.com/office/officeart/2005/8/layout/hierarchy3"/>
    <dgm:cxn modelId="{FC9881A7-0689-465B-9D96-5D76A35354FD}" type="presOf" srcId="{3749D3F4-5702-4DC3-89A3-B6AEF1B3D264}" destId="{EEE3D30D-8093-4170-9F3D-B4EBBC58F2C2}" srcOrd="0" destOrd="0" presId="urn:microsoft.com/office/officeart/2005/8/layout/hierarchy3"/>
    <dgm:cxn modelId="{AA61AF11-6B72-49E6-BA15-4BF8906C41A5}" srcId="{31B69E07-A83E-4F4F-9ECD-44896620F9BE}" destId="{96EC5E62-F1CC-4970-A820-D9A63A4906EF}" srcOrd="2" destOrd="0" parTransId="{4A3EC171-D06D-427D-BE51-BDE1A2DFF1E9}" sibTransId="{0180BB8E-FFF4-4346-A937-FCD6FA30A877}"/>
    <dgm:cxn modelId="{7E57FA79-C1DF-4A6E-9CF1-9E4F70DB4562}" srcId="{BB216A39-2103-41D8-AFFE-AD1F6321BBF8}" destId="{A1920495-2BF4-4F60-BAD2-66EE92A7C61F}" srcOrd="2" destOrd="0" parTransId="{74E2909D-003B-48F0-9D03-57171B9B13A9}" sibTransId="{946818DD-D105-45A4-BE26-A959C86ADC63}"/>
    <dgm:cxn modelId="{6757EC3A-5EFD-42BE-BE29-86FE3299C03E}" type="presOf" srcId="{2CCB0836-504D-4ED2-9991-A3BC3C559280}" destId="{54D748A2-096B-4455-9991-3F146D10CF17}" srcOrd="0" destOrd="0" presId="urn:microsoft.com/office/officeart/2005/8/layout/hierarchy3"/>
    <dgm:cxn modelId="{58C5A237-E27D-41F3-BF6A-8FB3AEEC40CD}" type="presOf" srcId="{33E010CA-D219-436A-B962-851C2D725575}" destId="{057F9982-AC7D-4B69-A03C-22A88F2114E3}" srcOrd="0" destOrd="0" presId="urn:microsoft.com/office/officeart/2005/8/layout/hierarchy3"/>
    <dgm:cxn modelId="{E7C88A2E-A0AE-46E5-8F16-68656BEB7384}" type="presOf" srcId="{E50664E2-EC50-475F-BC0D-57C8A084A35A}" destId="{A651A66F-2B5A-4143-BBA4-324A6BC1C98B}" srcOrd="1" destOrd="0" presId="urn:microsoft.com/office/officeart/2005/8/layout/hierarchy3"/>
    <dgm:cxn modelId="{22B08AB2-7539-47FE-A484-7A55F8405275}" type="presOf" srcId="{18932E6B-4B19-421F-A62B-42594125DA3A}" destId="{899D1310-8DBF-4D28-82FD-F51F63B31943}" srcOrd="0" destOrd="0" presId="urn:microsoft.com/office/officeart/2005/8/layout/hierarchy3"/>
    <dgm:cxn modelId="{1174C401-EE03-436C-A45B-B13DCFF9AC02}" type="presOf" srcId="{CD0095E4-128E-4D9D-BAE7-FF576B89A00B}" destId="{D03AC414-8DE8-418B-8989-72A0C2E25EC7}" srcOrd="0" destOrd="0" presId="urn:microsoft.com/office/officeart/2005/8/layout/hierarchy3"/>
    <dgm:cxn modelId="{B1C2431F-9B03-4ACE-B057-4C88B252E546}" type="presOf" srcId="{9BB7F5AB-6B85-4A25-A051-40949FBF3D51}" destId="{A3944125-8E8D-4B17-B71D-C493D9989041}" srcOrd="0" destOrd="0" presId="urn:microsoft.com/office/officeart/2005/8/layout/hierarchy3"/>
    <dgm:cxn modelId="{7B7D0EEE-8ED8-441F-BDC3-739018E4CCFD}" srcId="{4439E44C-25A3-46E6-B132-F26F97A14092}" destId="{59348C90-9285-4358-BBB5-E466ED44C682}" srcOrd="3" destOrd="0" parTransId="{4B1BB1EC-C6E9-472F-BA84-DED786CB3894}" sibTransId="{31DB8BC0-E99C-4FD4-9BEC-E9E2E6712970}"/>
    <dgm:cxn modelId="{EEF633E3-8ACB-489D-B151-99EC2A93AF78}" srcId="{E50664E2-EC50-475F-BC0D-57C8A084A35A}" destId="{BC06AB0B-AA15-4318-844A-262F9A61329A}" srcOrd="1" destOrd="0" parTransId="{846A55A5-CDBD-4531-95A1-5BB67DA950E3}" sibTransId="{A5344115-DC0F-461C-8CAB-C9F1A75C7761}"/>
    <dgm:cxn modelId="{D9284D5C-B76B-45DF-A6B9-8B1E472518FD}" type="presOf" srcId="{4E9E186A-126D-4AA3-915A-8AC1023B97A2}" destId="{3416D109-3F33-4CFB-B908-B783FA642C52}" srcOrd="1" destOrd="0" presId="urn:microsoft.com/office/officeart/2005/8/layout/hierarchy3"/>
    <dgm:cxn modelId="{2EDBCB34-2097-4BE2-BA3A-119DDCE65410}" type="presOf" srcId="{FA920F5C-A122-44EF-AF38-45E70A88BEA2}" destId="{0C2935B5-86AA-4B13-910C-3FE5015727DC}" srcOrd="0" destOrd="0" presId="urn:microsoft.com/office/officeart/2005/8/layout/hierarchy3"/>
    <dgm:cxn modelId="{558A3BB5-9632-43E0-9B93-C1F51DFF2FDA}" type="presOf" srcId="{78C47830-88CF-4277-A843-FE3A2FC97337}" destId="{4B8CC4DB-4583-4665-98BB-F027B678BF05}" srcOrd="0" destOrd="0" presId="urn:microsoft.com/office/officeart/2005/8/layout/hierarchy3"/>
    <dgm:cxn modelId="{6D65A267-074F-4ACE-AD55-123768907B16}" type="presOf" srcId="{B5EDD2D0-B48C-44CE-8E69-CDEF566E6D0A}" destId="{60274F8E-0FE7-4B37-8878-97C9250F0426}" srcOrd="0" destOrd="0" presId="urn:microsoft.com/office/officeart/2005/8/layout/hierarchy3"/>
    <dgm:cxn modelId="{E5E94B3D-9987-433C-A061-B2FB84CC9853}" srcId="{4E9E186A-126D-4AA3-915A-8AC1023B97A2}" destId="{EF6163E8-FB98-4324-A42A-2606386B3590}" srcOrd="2" destOrd="0" parTransId="{F61033EA-757D-4F98-95A1-9E7935E5C100}" sibTransId="{758813A9-2F2B-4D00-9A01-7780F481425D}"/>
    <dgm:cxn modelId="{D87CD35A-B785-49D1-AB32-7947D4FFB010}" type="presParOf" srcId="{899D1310-8DBF-4D28-82FD-F51F63B31943}" destId="{D9CB74E5-B5C6-4B62-A0A4-28F12FADBA58}" srcOrd="0" destOrd="0" presId="urn:microsoft.com/office/officeart/2005/8/layout/hierarchy3"/>
    <dgm:cxn modelId="{BB19B8D2-6BD0-44BB-B6DB-50FE1327F646}" type="presParOf" srcId="{D9CB74E5-B5C6-4B62-A0A4-28F12FADBA58}" destId="{5181FB9A-1AD1-4297-8C9C-63EC921DB8C5}" srcOrd="0" destOrd="0" presId="urn:microsoft.com/office/officeart/2005/8/layout/hierarchy3"/>
    <dgm:cxn modelId="{B316CB76-8F0B-44C6-92DA-FB40D76633D8}" type="presParOf" srcId="{5181FB9A-1AD1-4297-8C9C-63EC921DB8C5}" destId="{5230DB3E-0F36-466C-8D14-E10F4DD9A77F}" srcOrd="0" destOrd="0" presId="urn:microsoft.com/office/officeart/2005/8/layout/hierarchy3"/>
    <dgm:cxn modelId="{BF19F3CB-BD18-47ED-9B13-E024572DF44A}" type="presParOf" srcId="{5181FB9A-1AD1-4297-8C9C-63EC921DB8C5}" destId="{0809CCE2-05C8-4443-824D-CCF467C777A1}" srcOrd="1" destOrd="0" presId="urn:microsoft.com/office/officeart/2005/8/layout/hierarchy3"/>
    <dgm:cxn modelId="{08A245E0-BC93-4F1B-8894-3CA9C9362728}" type="presParOf" srcId="{D9CB74E5-B5C6-4B62-A0A4-28F12FADBA58}" destId="{C713042C-4852-4A65-8E9E-9311A4C06CF0}" srcOrd="1" destOrd="0" presId="urn:microsoft.com/office/officeart/2005/8/layout/hierarchy3"/>
    <dgm:cxn modelId="{4AFABB25-8780-46E1-A17B-AA86C41C36EA}" type="presParOf" srcId="{C713042C-4852-4A65-8E9E-9311A4C06CF0}" destId="{72BCF7C3-33EF-4E21-BA21-EFA5EDD18499}" srcOrd="0" destOrd="0" presId="urn:microsoft.com/office/officeart/2005/8/layout/hierarchy3"/>
    <dgm:cxn modelId="{790026AF-8AD3-4A1F-9328-0D66CE862192}" type="presParOf" srcId="{C713042C-4852-4A65-8E9E-9311A4C06CF0}" destId="{3919A069-7A91-4988-ADC8-21B35B4561FA}" srcOrd="1" destOrd="0" presId="urn:microsoft.com/office/officeart/2005/8/layout/hierarchy3"/>
    <dgm:cxn modelId="{F5BC7D53-E18F-4B37-B36B-D4BF95C8970A}" type="presParOf" srcId="{C713042C-4852-4A65-8E9E-9311A4C06CF0}" destId="{20AB02B8-B81A-47A1-8D2F-FE05059015FF}" srcOrd="2" destOrd="0" presId="urn:microsoft.com/office/officeart/2005/8/layout/hierarchy3"/>
    <dgm:cxn modelId="{D3E3AB14-9069-4DAB-BB8C-BEBF248067BC}" type="presParOf" srcId="{C713042C-4852-4A65-8E9E-9311A4C06CF0}" destId="{AB4CD94C-E7EA-46CA-87FB-2902693D7A9B}" srcOrd="3" destOrd="0" presId="urn:microsoft.com/office/officeart/2005/8/layout/hierarchy3"/>
    <dgm:cxn modelId="{45F66579-41D8-4100-AAB1-5EE4293CC753}" type="presParOf" srcId="{C713042C-4852-4A65-8E9E-9311A4C06CF0}" destId="{1EE9FE99-D198-41AF-AD0F-74BF6318621C}" srcOrd="4" destOrd="0" presId="urn:microsoft.com/office/officeart/2005/8/layout/hierarchy3"/>
    <dgm:cxn modelId="{CA85581F-6FEE-47AB-84A0-3414FB390434}" type="presParOf" srcId="{C713042C-4852-4A65-8E9E-9311A4C06CF0}" destId="{2699D134-A1F8-4CEB-B144-47CD37F9D2F2}" srcOrd="5" destOrd="0" presId="urn:microsoft.com/office/officeart/2005/8/layout/hierarchy3"/>
    <dgm:cxn modelId="{E2AE7B64-D6C8-490F-8D6F-35811DDD6721}" type="presParOf" srcId="{C713042C-4852-4A65-8E9E-9311A4C06CF0}" destId="{6ADA4E7D-3F96-4801-B8E8-4D27F69533C7}" srcOrd="6" destOrd="0" presId="urn:microsoft.com/office/officeart/2005/8/layout/hierarchy3"/>
    <dgm:cxn modelId="{79BF552F-4F14-4727-B188-CAF16618E916}" type="presParOf" srcId="{C713042C-4852-4A65-8E9E-9311A4C06CF0}" destId="{B274448E-AE42-4871-8BC1-22A3BF9F05CC}" srcOrd="7" destOrd="0" presId="urn:microsoft.com/office/officeart/2005/8/layout/hierarchy3"/>
    <dgm:cxn modelId="{6F822541-91F7-4AE3-8FE3-21B12E59DE04}" type="presParOf" srcId="{C713042C-4852-4A65-8E9E-9311A4C06CF0}" destId="{A55AF4D4-48F4-4D37-A5C7-E722ACE478EE}" srcOrd="8" destOrd="0" presId="urn:microsoft.com/office/officeart/2005/8/layout/hierarchy3"/>
    <dgm:cxn modelId="{63869C5E-FC53-49AB-BE77-423175D2EACA}" type="presParOf" srcId="{C713042C-4852-4A65-8E9E-9311A4C06CF0}" destId="{D7E3DBE9-FB6E-4798-9A01-FB81B2B66B8D}" srcOrd="9" destOrd="0" presId="urn:microsoft.com/office/officeart/2005/8/layout/hierarchy3"/>
    <dgm:cxn modelId="{682A5ADB-FB16-4189-B7F5-90F629B33953}" type="presParOf" srcId="{899D1310-8DBF-4D28-82FD-F51F63B31943}" destId="{29732D9A-DCC6-4FA4-84F9-B34A51125956}" srcOrd="1" destOrd="0" presId="urn:microsoft.com/office/officeart/2005/8/layout/hierarchy3"/>
    <dgm:cxn modelId="{3A570AEF-9261-44EF-80A5-DB05DC211C0B}" type="presParOf" srcId="{29732D9A-DCC6-4FA4-84F9-B34A51125956}" destId="{80A10FA7-C10B-421E-B0C1-BB436BC4A381}" srcOrd="0" destOrd="0" presId="urn:microsoft.com/office/officeart/2005/8/layout/hierarchy3"/>
    <dgm:cxn modelId="{E8AB1420-1773-4374-9A96-DF7267471F66}" type="presParOf" srcId="{80A10FA7-C10B-421E-B0C1-BB436BC4A381}" destId="{A139C711-0651-40C0-94CF-317A177EB8B9}" srcOrd="0" destOrd="0" presId="urn:microsoft.com/office/officeart/2005/8/layout/hierarchy3"/>
    <dgm:cxn modelId="{3FE11080-D481-4A40-A3AF-949FCB3C0F98}" type="presParOf" srcId="{80A10FA7-C10B-421E-B0C1-BB436BC4A381}" destId="{4B555883-AC08-4C19-BD7E-0257BAB3EF18}" srcOrd="1" destOrd="0" presId="urn:microsoft.com/office/officeart/2005/8/layout/hierarchy3"/>
    <dgm:cxn modelId="{0028F969-F189-41A7-9883-FCA111830987}" type="presParOf" srcId="{29732D9A-DCC6-4FA4-84F9-B34A51125956}" destId="{878EC067-6796-4E0D-9786-6EC560ECD79F}" srcOrd="1" destOrd="0" presId="urn:microsoft.com/office/officeart/2005/8/layout/hierarchy3"/>
    <dgm:cxn modelId="{539432C0-010B-4BF8-9F37-E384CE41ACA9}" type="presParOf" srcId="{878EC067-6796-4E0D-9786-6EC560ECD79F}" destId="{28E92EB8-384F-4799-A66F-F04F7C1E72C4}" srcOrd="0" destOrd="0" presId="urn:microsoft.com/office/officeart/2005/8/layout/hierarchy3"/>
    <dgm:cxn modelId="{F00E0709-0DAA-4948-BCD0-E4B883E76E63}" type="presParOf" srcId="{878EC067-6796-4E0D-9786-6EC560ECD79F}" destId="{60274F8E-0FE7-4B37-8878-97C9250F0426}" srcOrd="1" destOrd="0" presId="urn:microsoft.com/office/officeart/2005/8/layout/hierarchy3"/>
    <dgm:cxn modelId="{BD956DAC-D221-475D-B91A-65A5151DE0E6}" type="presParOf" srcId="{878EC067-6796-4E0D-9786-6EC560ECD79F}" destId="{898144F5-6424-44C5-A1C3-135631615D42}" srcOrd="2" destOrd="0" presId="urn:microsoft.com/office/officeart/2005/8/layout/hierarchy3"/>
    <dgm:cxn modelId="{0AB7F755-DB81-4B14-976B-D447DC678DBE}" type="presParOf" srcId="{878EC067-6796-4E0D-9786-6EC560ECD79F}" destId="{CC16CC53-E817-43EF-BC3E-4E6AEEF18BFC}" srcOrd="3" destOrd="0" presId="urn:microsoft.com/office/officeart/2005/8/layout/hierarchy3"/>
    <dgm:cxn modelId="{85FB52BC-163A-4B49-84D2-D5DEE1FB0343}" type="presParOf" srcId="{878EC067-6796-4E0D-9786-6EC560ECD79F}" destId="{304039B8-827A-4E3F-9C90-2EE9ED53BF0E}" srcOrd="4" destOrd="0" presId="urn:microsoft.com/office/officeart/2005/8/layout/hierarchy3"/>
    <dgm:cxn modelId="{4B5D838D-6D66-46E3-950E-F3EB52AC70FD}" type="presParOf" srcId="{878EC067-6796-4E0D-9786-6EC560ECD79F}" destId="{0C2935B5-86AA-4B13-910C-3FE5015727DC}" srcOrd="5" destOrd="0" presId="urn:microsoft.com/office/officeart/2005/8/layout/hierarchy3"/>
    <dgm:cxn modelId="{DA8D3BC1-59CD-4F18-A734-E33DD60EDB61}" type="presParOf" srcId="{878EC067-6796-4E0D-9786-6EC560ECD79F}" destId="{939B62B4-5E71-4E54-959E-D3DDE4DCD69D}" srcOrd="6" destOrd="0" presId="urn:microsoft.com/office/officeart/2005/8/layout/hierarchy3"/>
    <dgm:cxn modelId="{C9425674-6F2A-4537-A168-52934A30A1B4}" type="presParOf" srcId="{878EC067-6796-4E0D-9786-6EC560ECD79F}" destId="{9C6DE7AA-38BE-4310-AA46-57BEAA9AD7CF}" srcOrd="7" destOrd="0" presId="urn:microsoft.com/office/officeart/2005/8/layout/hierarchy3"/>
    <dgm:cxn modelId="{FFA5837B-CEE5-4F29-8DBF-6C51FCBB3A09}" type="presParOf" srcId="{899D1310-8DBF-4D28-82FD-F51F63B31943}" destId="{F20C4CD1-5D60-4E75-A502-ECC4EB51A000}" srcOrd="2" destOrd="0" presId="urn:microsoft.com/office/officeart/2005/8/layout/hierarchy3"/>
    <dgm:cxn modelId="{9F2DB80F-C85F-48DC-99AF-914C33B21EEF}" type="presParOf" srcId="{F20C4CD1-5D60-4E75-A502-ECC4EB51A000}" destId="{5409F66A-7B54-4CFE-8090-5C1152AAAFE4}" srcOrd="0" destOrd="0" presId="urn:microsoft.com/office/officeart/2005/8/layout/hierarchy3"/>
    <dgm:cxn modelId="{4A32A81F-F647-4641-9C77-C1D4A7331577}" type="presParOf" srcId="{5409F66A-7B54-4CFE-8090-5C1152AAAFE4}" destId="{36A99B10-E3F4-48D3-BA6C-E31D81D32070}" srcOrd="0" destOrd="0" presId="urn:microsoft.com/office/officeart/2005/8/layout/hierarchy3"/>
    <dgm:cxn modelId="{648B87EC-C763-41FD-B2E4-C4EF58430C5B}" type="presParOf" srcId="{5409F66A-7B54-4CFE-8090-5C1152AAAFE4}" destId="{A651A66F-2B5A-4143-BBA4-324A6BC1C98B}" srcOrd="1" destOrd="0" presId="urn:microsoft.com/office/officeart/2005/8/layout/hierarchy3"/>
    <dgm:cxn modelId="{F5D8603B-ECA9-4B76-9D46-0D926FEA2F96}" type="presParOf" srcId="{F20C4CD1-5D60-4E75-A502-ECC4EB51A000}" destId="{9DD830ED-D4D0-456D-A2A4-C78F731DF51B}" srcOrd="1" destOrd="0" presId="urn:microsoft.com/office/officeart/2005/8/layout/hierarchy3"/>
    <dgm:cxn modelId="{62084DF3-353A-4C0E-8465-3E2404028B4C}" type="presParOf" srcId="{9DD830ED-D4D0-456D-A2A4-C78F731DF51B}" destId="{FC67E1D4-601E-4AAF-AB18-42B58B185D37}" srcOrd="0" destOrd="0" presId="urn:microsoft.com/office/officeart/2005/8/layout/hierarchy3"/>
    <dgm:cxn modelId="{C8092483-5978-413C-A9DC-B310C5FB6072}" type="presParOf" srcId="{9DD830ED-D4D0-456D-A2A4-C78F731DF51B}" destId="{2A0695FD-252C-486F-84C1-C958E7DC3DB8}" srcOrd="1" destOrd="0" presId="urn:microsoft.com/office/officeart/2005/8/layout/hierarchy3"/>
    <dgm:cxn modelId="{AE29F471-326B-42C3-9CEE-317DAED284DE}" type="presParOf" srcId="{9DD830ED-D4D0-456D-A2A4-C78F731DF51B}" destId="{2AD1AF50-469C-41FD-B57E-EE2501AA866D}" srcOrd="2" destOrd="0" presId="urn:microsoft.com/office/officeart/2005/8/layout/hierarchy3"/>
    <dgm:cxn modelId="{DDCAF328-077F-462A-8642-4623DE4FAED4}" type="presParOf" srcId="{9DD830ED-D4D0-456D-A2A4-C78F731DF51B}" destId="{96C0ECF7-CA08-4DE0-824E-E119C6D5E380}" srcOrd="3" destOrd="0" presId="urn:microsoft.com/office/officeart/2005/8/layout/hierarchy3"/>
    <dgm:cxn modelId="{C98EEC98-F02F-4B42-8913-0BF7F03C1CD7}" type="presParOf" srcId="{9DD830ED-D4D0-456D-A2A4-C78F731DF51B}" destId="{D03AC414-8DE8-418B-8989-72A0C2E25EC7}" srcOrd="4" destOrd="0" presId="urn:microsoft.com/office/officeart/2005/8/layout/hierarchy3"/>
    <dgm:cxn modelId="{7CBEEF70-D3E0-4F47-AD51-A80155785BC4}" type="presParOf" srcId="{9DD830ED-D4D0-456D-A2A4-C78F731DF51B}" destId="{0E1CC291-D592-4EC3-A686-98A2CA741119}" srcOrd="5" destOrd="0" presId="urn:microsoft.com/office/officeart/2005/8/layout/hierarchy3"/>
    <dgm:cxn modelId="{6F8B84F9-6C2C-4A71-8C24-4510BC579F42}" type="presParOf" srcId="{9DD830ED-D4D0-456D-A2A4-C78F731DF51B}" destId="{7418ED01-42AD-46FC-A2FF-7EA76DE7D4BC}" srcOrd="6" destOrd="0" presId="urn:microsoft.com/office/officeart/2005/8/layout/hierarchy3"/>
    <dgm:cxn modelId="{C0C64761-B149-40A3-A797-37F2C35531AD}" type="presParOf" srcId="{9DD830ED-D4D0-456D-A2A4-C78F731DF51B}" destId="{09995A13-D605-4A10-9D56-1AA302E9A64F}" srcOrd="7" destOrd="0" presId="urn:microsoft.com/office/officeart/2005/8/layout/hierarchy3"/>
    <dgm:cxn modelId="{E5C72D28-63BF-4E61-8D0B-ED3C599D3350}" type="presParOf" srcId="{899D1310-8DBF-4D28-82FD-F51F63B31943}" destId="{7EEECE43-6910-4D3F-8FDE-0B67816CB6E6}" srcOrd="3" destOrd="0" presId="urn:microsoft.com/office/officeart/2005/8/layout/hierarchy3"/>
    <dgm:cxn modelId="{A2C93BCA-98E2-45DD-8FA9-B7A4B3E8D31D}" type="presParOf" srcId="{7EEECE43-6910-4D3F-8FDE-0B67816CB6E6}" destId="{9DAF849C-4951-4161-B665-1191B51991AF}" srcOrd="0" destOrd="0" presId="urn:microsoft.com/office/officeart/2005/8/layout/hierarchy3"/>
    <dgm:cxn modelId="{56A430F1-E28D-4943-B782-53829D90B72E}" type="presParOf" srcId="{9DAF849C-4951-4161-B665-1191B51991AF}" destId="{20C7DC5D-F83B-4E1C-936D-BA1824ACFEA9}" srcOrd="0" destOrd="0" presId="urn:microsoft.com/office/officeart/2005/8/layout/hierarchy3"/>
    <dgm:cxn modelId="{FDDF5E6C-87A6-46E3-AC61-E408412D8DB7}" type="presParOf" srcId="{9DAF849C-4951-4161-B665-1191B51991AF}" destId="{A2D7000B-B4C3-41FC-8F92-EC87347231FB}" srcOrd="1" destOrd="0" presId="urn:microsoft.com/office/officeart/2005/8/layout/hierarchy3"/>
    <dgm:cxn modelId="{A321E17C-160C-4AD9-95EC-AEF89F2F3D56}" type="presParOf" srcId="{7EEECE43-6910-4D3F-8FDE-0B67816CB6E6}" destId="{6ABC6265-E78D-44C1-BB91-418594FC34FD}" srcOrd="1" destOrd="0" presId="urn:microsoft.com/office/officeart/2005/8/layout/hierarchy3"/>
    <dgm:cxn modelId="{34451B8A-04DC-43BB-9666-5FCBC1498E29}" type="presParOf" srcId="{6ABC6265-E78D-44C1-BB91-418594FC34FD}" destId="{D840210E-9DFB-4764-A57B-444740B7BFF3}" srcOrd="0" destOrd="0" presId="urn:microsoft.com/office/officeart/2005/8/layout/hierarchy3"/>
    <dgm:cxn modelId="{AF478F03-5133-4572-9B58-A6CCAF02E7E1}" type="presParOf" srcId="{6ABC6265-E78D-44C1-BB91-418594FC34FD}" destId="{0FF14113-0756-4D36-9254-42156E4E8CA8}" srcOrd="1" destOrd="0" presId="urn:microsoft.com/office/officeart/2005/8/layout/hierarchy3"/>
    <dgm:cxn modelId="{3C663C83-3240-440B-8FD8-2E769166ECF7}" type="presParOf" srcId="{6ABC6265-E78D-44C1-BB91-418594FC34FD}" destId="{0558F291-C79C-4759-9FCD-73CA7CADFCAD}" srcOrd="2" destOrd="0" presId="urn:microsoft.com/office/officeart/2005/8/layout/hierarchy3"/>
    <dgm:cxn modelId="{0A84E614-71C0-4A66-A749-A20D4543B29B}" type="presParOf" srcId="{6ABC6265-E78D-44C1-BB91-418594FC34FD}" destId="{7B6CEEF4-46AF-43CD-89ED-B986C9E82085}" srcOrd="3" destOrd="0" presId="urn:microsoft.com/office/officeart/2005/8/layout/hierarchy3"/>
    <dgm:cxn modelId="{EE4EDD5C-DA56-48CB-87F9-DB8964E626A7}" type="presParOf" srcId="{6ABC6265-E78D-44C1-BB91-418594FC34FD}" destId="{057F9982-AC7D-4B69-A03C-22A88F2114E3}" srcOrd="4" destOrd="0" presId="urn:microsoft.com/office/officeart/2005/8/layout/hierarchy3"/>
    <dgm:cxn modelId="{E9AA8848-0771-4E50-8904-B18C8B38EE63}" type="presParOf" srcId="{6ABC6265-E78D-44C1-BB91-418594FC34FD}" destId="{CA417A37-F679-46B5-B686-004EEF869653}" srcOrd="5" destOrd="0" presId="urn:microsoft.com/office/officeart/2005/8/layout/hierarchy3"/>
    <dgm:cxn modelId="{6B814C41-B54B-4DF5-A852-55BA9CD29D4E}" type="presParOf" srcId="{6ABC6265-E78D-44C1-BB91-418594FC34FD}" destId="{3E490DFF-7092-4C05-AF35-E7676155F5E7}" srcOrd="6" destOrd="0" presId="urn:microsoft.com/office/officeart/2005/8/layout/hierarchy3"/>
    <dgm:cxn modelId="{29C152ED-BBD0-46A5-8F65-7DC12BDD7604}" type="presParOf" srcId="{6ABC6265-E78D-44C1-BB91-418594FC34FD}" destId="{F833638E-91F7-4C0C-8787-9CF97AD44C2D}" srcOrd="7" destOrd="0" presId="urn:microsoft.com/office/officeart/2005/8/layout/hierarchy3"/>
    <dgm:cxn modelId="{2D99EC31-A8E5-4986-88BD-0205166FE1B8}" type="presParOf" srcId="{899D1310-8DBF-4D28-82FD-F51F63B31943}" destId="{45A821C4-120E-4FCC-8C2B-362DE74F4415}" srcOrd="4" destOrd="0" presId="urn:microsoft.com/office/officeart/2005/8/layout/hierarchy3"/>
    <dgm:cxn modelId="{9FB36C5A-CA20-463C-BC8C-CE80F6E81DB4}" type="presParOf" srcId="{45A821C4-120E-4FCC-8C2B-362DE74F4415}" destId="{C52B3EB4-9486-4DA8-A1D5-15C0609C29AB}" srcOrd="0" destOrd="0" presId="urn:microsoft.com/office/officeart/2005/8/layout/hierarchy3"/>
    <dgm:cxn modelId="{ED3B3E17-20E2-49CC-961D-63047E134E61}" type="presParOf" srcId="{C52B3EB4-9486-4DA8-A1D5-15C0609C29AB}" destId="{11423FCC-E17E-4E2D-ACF0-68AB21223CED}" srcOrd="0" destOrd="0" presId="urn:microsoft.com/office/officeart/2005/8/layout/hierarchy3"/>
    <dgm:cxn modelId="{CFBAF8F7-F450-4E48-952C-7123A7C04C01}" type="presParOf" srcId="{C52B3EB4-9486-4DA8-A1D5-15C0609C29AB}" destId="{8641CC24-F5D7-4FBF-9032-5396F995FC46}" srcOrd="1" destOrd="0" presId="urn:microsoft.com/office/officeart/2005/8/layout/hierarchy3"/>
    <dgm:cxn modelId="{F9000083-CC1D-4CEF-B7D9-E647A9795529}" type="presParOf" srcId="{45A821C4-120E-4FCC-8C2B-362DE74F4415}" destId="{42D3DA66-7B5F-45F4-A76F-7B1836B5FB1D}" srcOrd="1" destOrd="0" presId="urn:microsoft.com/office/officeart/2005/8/layout/hierarchy3"/>
    <dgm:cxn modelId="{08A6A3BD-E8B6-4A5F-AD36-DB56AB0DE51A}" type="presParOf" srcId="{42D3DA66-7B5F-45F4-A76F-7B1836B5FB1D}" destId="{4B8CC4DB-4583-4665-98BB-F027B678BF05}" srcOrd="0" destOrd="0" presId="urn:microsoft.com/office/officeart/2005/8/layout/hierarchy3"/>
    <dgm:cxn modelId="{6FD295AC-7940-4019-82B0-F4183F599EDB}" type="presParOf" srcId="{42D3DA66-7B5F-45F4-A76F-7B1836B5FB1D}" destId="{DFFA4472-22EE-450F-B2C1-3FD0F221BDC3}" srcOrd="1" destOrd="0" presId="urn:microsoft.com/office/officeart/2005/8/layout/hierarchy3"/>
    <dgm:cxn modelId="{2BB54EB6-7280-4D4E-8839-680506816A08}" type="presParOf" srcId="{42D3DA66-7B5F-45F4-A76F-7B1836B5FB1D}" destId="{CB3F47D7-274D-458D-8D49-DADB073F5385}" srcOrd="2" destOrd="0" presId="urn:microsoft.com/office/officeart/2005/8/layout/hierarchy3"/>
    <dgm:cxn modelId="{0E0DA4BA-CE3E-4AAA-BA20-EAF1A31E7FD2}" type="presParOf" srcId="{42D3DA66-7B5F-45F4-A76F-7B1836B5FB1D}" destId="{1DDDBC7F-6667-40D1-9199-8A0FDF62B2AA}" srcOrd="3" destOrd="0" presId="urn:microsoft.com/office/officeart/2005/8/layout/hierarchy3"/>
    <dgm:cxn modelId="{B261F0E0-93C2-4188-A09A-94A6A7C1923D}" type="presParOf" srcId="{42D3DA66-7B5F-45F4-A76F-7B1836B5FB1D}" destId="{22BED77B-3641-4216-A667-DB05005B8CE5}" srcOrd="4" destOrd="0" presId="urn:microsoft.com/office/officeart/2005/8/layout/hierarchy3"/>
    <dgm:cxn modelId="{D113FC94-723D-43F5-B57E-BA85F0B6F39D}" type="presParOf" srcId="{42D3DA66-7B5F-45F4-A76F-7B1836B5FB1D}" destId="{18AA8782-8F6C-4053-897D-0469FABCDF54}" srcOrd="5" destOrd="0" presId="urn:microsoft.com/office/officeart/2005/8/layout/hierarchy3"/>
    <dgm:cxn modelId="{4344367C-78D7-4E86-AA2A-99B570B7E7B5}" type="presParOf" srcId="{42D3DA66-7B5F-45F4-A76F-7B1836B5FB1D}" destId="{03E902A5-B94B-4AEA-83BF-6C361BC6425B}" srcOrd="6" destOrd="0" presId="urn:microsoft.com/office/officeart/2005/8/layout/hierarchy3"/>
    <dgm:cxn modelId="{2336F8C3-95C2-4475-866C-A7E72A9A8E63}" type="presParOf" srcId="{42D3DA66-7B5F-45F4-A76F-7B1836B5FB1D}" destId="{2B7E1840-F797-4CFB-932E-CF296969203C}" srcOrd="7" destOrd="0" presId="urn:microsoft.com/office/officeart/2005/8/layout/hierarchy3"/>
    <dgm:cxn modelId="{D0E37E64-C0E7-41DC-8F13-3792FA4233D0}" type="presParOf" srcId="{899D1310-8DBF-4D28-82FD-F51F63B31943}" destId="{09C37829-1BFF-41BD-84F8-4123CE31CE15}" srcOrd="5" destOrd="0" presId="urn:microsoft.com/office/officeart/2005/8/layout/hierarchy3"/>
    <dgm:cxn modelId="{B22F80CD-1E5A-42EB-B180-75007930607A}" type="presParOf" srcId="{09C37829-1BFF-41BD-84F8-4123CE31CE15}" destId="{2D6B2190-533C-4225-AF85-5DEE9A99D2CC}" srcOrd="0" destOrd="0" presId="urn:microsoft.com/office/officeart/2005/8/layout/hierarchy3"/>
    <dgm:cxn modelId="{98953ADA-5A17-46C4-A333-0DB64A167298}" type="presParOf" srcId="{2D6B2190-533C-4225-AF85-5DEE9A99D2CC}" destId="{28A5086A-D517-4B79-82EC-7730ED58B8C3}" srcOrd="0" destOrd="0" presId="urn:microsoft.com/office/officeart/2005/8/layout/hierarchy3"/>
    <dgm:cxn modelId="{F34C15D4-3A26-463A-A348-4E9AF4AE5C15}" type="presParOf" srcId="{2D6B2190-533C-4225-AF85-5DEE9A99D2CC}" destId="{71CC0DD6-6F22-4E76-9005-57D118F39192}" srcOrd="1" destOrd="0" presId="urn:microsoft.com/office/officeart/2005/8/layout/hierarchy3"/>
    <dgm:cxn modelId="{10AB1B02-18CB-4533-9742-53FE2A973233}" type="presParOf" srcId="{09C37829-1BFF-41BD-84F8-4123CE31CE15}" destId="{DB6D72F5-8E0E-4839-AC23-F92AF932B8B0}" srcOrd="1" destOrd="0" presId="urn:microsoft.com/office/officeart/2005/8/layout/hierarchy3"/>
    <dgm:cxn modelId="{3AC74929-9C9C-434A-9B37-9A323683520B}" type="presParOf" srcId="{DB6D72F5-8E0E-4839-AC23-F92AF932B8B0}" destId="{003DC253-32FB-4E48-B471-FEBCB584B623}" srcOrd="0" destOrd="0" presId="urn:microsoft.com/office/officeart/2005/8/layout/hierarchy3"/>
    <dgm:cxn modelId="{A705C467-C30E-4F0A-9FC1-B1BAC607DEF4}" type="presParOf" srcId="{DB6D72F5-8E0E-4839-AC23-F92AF932B8B0}" destId="{314A6E4D-55DB-46AC-8094-DA029A55E25D}" srcOrd="1" destOrd="0" presId="urn:microsoft.com/office/officeart/2005/8/layout/hierarchy3"/>
    <dgm:cxn modelId="{3C7CA20F-5205-45F5-8A3E-4A1D0C3A0A0D}" type="presParOf" srcId="{DB6D72F5-8E0E-4839-AC23-F92AF932B8B0}" destId="{BDDFC2CC-B0CA-45C0-AFDB-F16F5C6C1ABD}" srcOrd="2" destOrd="0" presId="urn:microsoft.com/office/officeart/2005/8/layout/hierarchy3"/>
    <dgm:cxn modelId="{7CA6BF5A-A7BA-4321-85B4-68F62A181ACB}" type="presParOf" srcId="{DB6D72F5-8E0E-4839-AC23-F92AF932B8B0}" destId="{B9182A6A-AD29-4FA0-A65E-A3011E0AA420}" srcOrd="3" destOrd="0" presId="urn:microsoft.com/office/officeart/2005/8/layout/hierarchy3"/>
    <dgm:cxn modelId="{09B9F798-30EA-4F97-BA89-6AECB51610BC}" type="presParOf" srcId="{DB6D72F5-8E0E-4839-AC23-F92AF932B8B0}" destId="{96A31E0C-B30C-4842-BB09-B5884A5D6EFD}" srcOrd="4" destOrd="0" presId="urn:microsoft.com/office/officeart/2005/8/layout/hierarchy3"/>
    <dgm:cxn modelId="{C950D109-4846-4A0B-80C1-916721C5F52D}" type="presParOf" srcId="{DB6D72F5-8E0E-4839-AC23-F92AF932B8B0}" destId="{E141DB59-C6D1-467F-81D7-3B369C6BF6AE}" srcOrd="5" destOrd="0" presId="urn:microsoft.com/office/officeart/2005/8/layout/hierarchy3"/>
    <dgm:cxn modelId="{C003EE86-6904-4E41-A49E-06BB86DC2D9A}" type="presParOf" srcId="{899D1310-8DBF-4D28-82FD-F51F63B31943}" destId="{D70DA99B-A94D-4436-BECD-393AF339894A}" srcOrd="6" destOrd="0" presId="urn:microsoft.com/office/officeart/2005/8/layout/hierarchy3"/>
    <dgm:cxn modelId="{F2DB8D7B-BE86-4F0B-A6BB-D834A2D9A556}" type="presParOf" srcId="{D70DA99B-A94D-4436-BECD-393AF339894A}" destId="{62B162BA-F259-43EE-A5A4-B25DF28EE4A6}" srcOrd="0" destOrd="0" presId="urn:microsoft.com/office/officeart/2005/8/layout/hierarchy3"/>
    <dgm:cxn modelId="{FF1149F7-745B-4226-871E-A455BDB18BB5}" type="presParOf" srcId="{62B162BA-F259-43EE-A5A4-B25DF28EE4A6}" destId="{34EDB87F-B40B-469C-8EB8-0177E4318CE9}" srcOrd="0" destOrd="0" presId="urn:microsoft.com/office/officeart/2005/8/layout/hierarchy3"/>
    <dgm:cxn modelId="{83CBAEBB-C852-4E7C-BB1F-360314EA22D2}" type="presParOf" srcId="{62B162BA-F259-43EE-A5A4-B25DF28EE4A6}" destId="{3416D109-3F33-4CFB-B908-B783FA642C52}" srcOrd="1" destOrd="0" presId="urn:microsoft.com/office/officeart/2005/8/layout/hierarchy3"/>
    <dgm:cxn modelId="{09CF2A8D-61D6-49F2-8F6C-D0AA08AE70F1}" type="presParOf" srcId="{D70DA99B-A94D-4436-BECD-393AF339894A}" destId="{14E71056-F884-4EB6-889C-7229025681F0}" srcOrd="1" destOrd="0" presId="urn:microsoft.com/office/officeart/2005/8/layout/hierarchy3"/>
    <dgm:cxn modelId="{0B11B13B-8DE2-4C9F-8A9C-471084C7FFD4}" type="presParOf" srcId="{14E71056-F884-4EB6-889C-7229025681F0}" destId="{103B6FE4-87F6-4B6D-BA6E-AC5409235E85}" srcOrd="0" destOrd="0" presId="urn:microsoft.com/office/officeart/2005/8/layout/hierarchy3"/>
    <dgm:cxn modelId="{BCABC4E3-ADD6-4A77-AE09-F6089B66678E}" type="presParOf" srcId="{14E71056-F884-4EB6-889C-7229025681F0}" destId="{A3944125-8E8D-4B17-B71D-C493D9989041}" srcOrd="1" destOrd="0" presId="urn:microsoft.com/office/officeart/2005/8/layout/hierarchy3"/>
    <dgm:cxn modelId="{FE959A18-8EFC-41B2-B3AA-FADE7B368AEB}" type="presParOf" srcId="{14E71056-F884-4EB6-889C-7229025681F0}" destId="{EEE3D30D-8093-4170-9F3D-B4EBBC58F2C2}" srcOrd="2" destOrd="0" presId="urn:microsoft.com/office/officeart/2005/8/layout/hierarchy3"/>
    <dgm:cxn modelId="{539BFADB-0FD3-458A-93BD-A884BEDB4EA8}" type="presParOf" srcId="{14E71056-F884-4EB6-889C-7229025681F0}" destId="{A4F990BF-E9D3-4AC1-A94E-D02E322E3A7A}" srcOrd="3" destOrd="0" presId="urn:microsoft.com/office/officeart/2005/8/layout/hierarchy3"/>
    <dgm:cxn modelId="{7B127B11-6AF7-45F7-A3F4-1961CFA984A1}" type="presParOf" srcId="{14E71056-F884-4EB6-889C-7229025681F0}" destId="{CFAD410C-6B0E-4023-AE37-62577B29F305}" srcOrd="4" destOrd="0" presId="urn:microsoft.com/office/officeart/2005/8/layout/hierarchy3"/>
    <dgm:cxn modelId="{540B227F-4775-48C1-B4CB-8FE4B5014CEE}" type="presParOf" srcId="{14E71056-F884-4EB6-889C-7229025681F0}" destId="{8FBC228C-DF8A-4080-8ECC-CB66577EFA95}" srcOrd="5" destOrd="0" presId="urn:microsoft.com/office/officeart/2005/8/layout/hierarchy3"/>
    <dgm:cxn modelId="{980C5016-511D-4847-8A6E-D11D62E05B4F}" type="presParOf" srcId="{14E71056-F884-4EB6-889C-7229025681F0}" destId="{8CA10BBF-C50B-4B5D-9496-8CC93A93E7D4}" srcOrd="6" destOrd="0" presId="urn:microsoft.com/office/officeart/2005/8/layout/hierarchy3"/>
    <dgm:cxn modelId="{62339649-D02D-4D63-A8DE-772EB8FF5366}" type="presParOf" srcId="{14E71056-F884-4EB6-889C-7229025681F0}" destId="{54D748A2-096B-4455-9991-3F146D10CF17}" srcOrd="7" destOrd="0" presId="urn:microsoft.com/office/officeart/2005/8/layout/hierarchy3"/>
    <dgm:cxn modelId="{FA50A59B-CE35-4511-8826-B12E7B309440}" type="presParOf" srcId="{14E71056-F884-4EB6-889C-7229025681F0}" destId="{8EFBF1DC-5103-47D0-B97A-D541E3810A20}" srcOrd="8" destOrd="0" presId="urn:microsoft.com/office/officeart/2005/8/layout/hierarchy3"/>
    <dgm:cxn modelId="{0DF928D6-4831-4E30-AE8A-54F8901806E6}" type="presParOf" srcId="{14E71056-F884-4EB6-889C-7229025681F0}" destId="{F2237B3C-DABC-4722-B932-7C692ACE4D34}" srcOrd="9" destOrd="0" presId="urn:microsoft.com/office/officeart/2005/8/layout/hierarchy3"/>
    <dgm:cxn modelId="{26D2449D-DE06-4D6C-87A9-D302E10492CA}" type="presParOf" srcId="{14E71056-F884-4EB6-889C-7229025681F0}" destId="{F3498EA5-7725-4B89-BEF1-D449047BBC4E}" srcOrd="10" destOrd="0" presId="urn:microsoft.com/office/officeart/2005/8/layout/hierarchy3"/>
    <dgm:cxn modelId="{F28A9377-2B13-458B-8492-ABF51FA45A8B}" type="presParOf" srcId="{14E71056-F884-4EB6-889C-7229025681F0}" destId="{0823AFD2-19B2-4938-AFBA-D1A080970FFA}" srcOrd="11" destOrd="0" presId="urn:microsoft.com/office/officeart/2005/8/layout/hierarchy3"/>
    <dgm:cxn modelId="{50F9214A-BB59-414A-B982-12A46C74CCDF}" type="presParOf" srcId="{899D1310-8DBF-4D28-82FD-F51F63B31943}" destId="{97D9FB7C-D78D-4A9F-8F15-468E78313415}" srcOrd="7" destOrd="0" presId="urn:microsoft.com/office/officeart/2005/8/layout/hierarchy3"/>
    <dgm:cxn modelId="{EA3ABF24-8B28-4A60-8F3E-A204CAF8085C}" type="presParOf" srcId="{97D9FB7C-D78D-4A9F-8F15-468E78313415}" destId="{B98581E3-6248-4FCE-9FA4-57B084F78884}" srcOrd="0" destOrd="0" presId="urn:microsoft.com/office/officeart/2005/8/layout/hierarchy3"/>
    <dgm:cxn modelId="{8E664058-EE82-43A8-99B7-196D59959FE7}" type="presParOf" srcId="{B98581E3-6248-4FCE-9FA4-57B084F78884}" destId="{64207DD6-7F64-4DD0-833B-5D91935053BF}" srcOrd="0" destOrd="0" presId="urn:microsoft.com/office/officeart/2005/8/layout/hierarchy3"/>
    <dgm:cxn modelId="{19A4239D-E3C4-4269-AB76-BB0EA39DD682}" type="presParOf" srcId="{B98581E3-6248-4FCE-9FA4-57B084F78884}" destId="{5E21DC0F-1FBC-4827-8658-6B41207C7055}" srcOrd="1" destOrd="0" presId="urn:microsoft.com/office/officeart/2005/8/layout/hierarchy3"/>
    <dgm:cxn modelId="{FD365307-0F58-4F95-9A36-CD473E4ACB44}" type="presParOf" srcId="{97D9FB7C-D78D-4A9F-8F15-468E78313415}" destId="{19FFB98E-80C0-40D5-9C4E-B9F8BDF514C3}" srcOrd="1" destOrd="0" presId="urn:microsoft.com/office/officeart/2005/8/layout/hierarchy3"/>
  </dgm:cxnLst>
  <dgm:bg>
    <a:gradFill>
      <a:gsLst>
        <a:gs pos="0">
          <a:srgbClr val="5E9EFF"/>
        </a:gs>
        <a:gs pos="39999">
          <a:srgbClr val="85C2FF"/>
        </a:gs>
        <a:gs pos="70000">
          <a:srgbClr val="C4D6EB"/>
        </a:gs>
        <a:gs pos="100000">
          <a:srgbClr val="FFEBFA"/>
        </a:gs>
      </a:gsLst>
      <a:lin ang="5400000" scaled="0"/>
    </a:gradFill>
  </dgm:bg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8C868A6-6649-4024-A95F-ECF53F64C001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7A1BA226-17F8-4943-83A6-789ADE97CDB0}">
      <dgm:prSet phldrT="[文本]" custT="1"/>
      <dgm:spPr/>
      <dgm:t>
        <a:bodyPr/>
        <a:lstStyle/>
        <a:p>
          <a:endParaRPr lang="zh-CN" altLang="en-US" sz="1600" dirty="0"/>
        </a:p>
      </dgm:t>
    </dgm:pt>
    <dgm:pt modelId="{6B13CDBB-B3BA-401E-80ED-DE7461F83409}" type="parTrans" cxnId="{EA2AA2F4-01F5-4012-85A3-F8B88E758BC9}">
      <dgm:prSet/>
      <dgm:spPr/>
      <dgm:t>
        <a:bodyPr/>
        <a:lstStyle/>
        <a:p>
          <a:endParaRPr lang="zh-CN" altLang="en-US"/>
        </a:p>
      </dgm:t>
    </dgm:pt>
    <dgm:pt modelId="{9648831D-0CC0-447B-A068-18BE7B7DCA6E}" type="sibTrans" cxnId="{EA2AA2F4-01F5-4012-85A3-F8B88E758BC9}">
      <dgm:prSet/>
      <dgm:spPr/>
      <dgm:t>
        <a:bodyPr/>
        <a:lstStyle/>
        <a:p>
          <a:endParaRPr lang="zh-CN" altLang="en-US"/>
        </a:p>
      </dgm:t>
    </dgm:pt>
    <dgm:pt modelId="{295BF8CA-9772-40F3-9E76-85318DEBDAE0}" type="pres">
      <dgm:prSet presAssocID="{B8C868A6-6649-4024-A95F-ECF53F64C001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E5DE8796-0629-405B-BD7E-B38D967C923F}" type="pres">
      <dgm:prSet presAssocID="{7A1BA226-17F8-4943-83A6-789ADE97CDB0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F3062E58-D670-41FD-991D-8636E8C06E81}" type="presOf" srcId="{7A1BA226-17F8-4943-83A6-789ADE97CDB0}" destId="{E5DE8796-0629-405B-BD7E-B38D967C923F}" srcOrd="0" destOrd="0" presId="urn:microsoft.com/office/officeart/2005/8/layout/vList2"/>
    <dgm:cxn modelId="{9BFFEC3C-302A-4246-8AF0-DFF6CD18092D}" type="presOf" srcId="{B8C868A6-6649-4024-A95F-ECF53F64C001}" destId="{295BF8CA-9772-40F3-9E76-85318DEBDAE0}" srcOrd="0" destOrd="0" presId="urn:microsoft.com/office/officeart/2005/8/layout/vList2"/>
    <dgm:cxn modelId="{EA2AA2F4-01F5-4012-85A3-F8B88E758BC9}" srcId="{B8C868A6-6649-4024-A95F-ECF53F64C001}" destId="{7A1BA226-17F8-4943-83A6-789ADE97CDB0}" srcOrd="0" destOrd="0" parTransId="{6B13CDBB-B3BA-401E-80ED-DE7461F83409}" sibTransId="{9648831D-0CC0-447B-A068-18BE7B7DCA6E}"/>
    <dgm:cxn modelId="{A4DDB52E-F5FC-43A3-A3C7-1BB72512B506}" type="presParOf" srcId="{295BF8CA-9772-40F3-9E76-85318DEBDAE0}" destId="{E5DE8796-0629-405B-BD7E-B38D967C923F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xmlns="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986BE83E-B310-4119-AA50-D32816FF1526}">
      <dsp:nvSpPr>
        <dsp:cNvPr id="0" name=""/>
        <dsp:cNvSpPr/>
      </dsp:nvSpPr>
      <dsp:spPr>
        <a:xfrm>
          <a:off x="0" y="0"/>
          <a:ext cx="1433413" cy="4572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/>
            <a:t>数据范围</a:t>
          </a:r>
          <a:endParaRPr lang="zh-CN" altLang="en-US" sz="2000" b="1" kern="1200" dirty="0"/>
        </a:p>
      </dsp:txBody>
      <dsp:txXfrm>
        <a:off x="0" y="0"/>
        <a:ext cx="1433413" cy="457200"/>
      </dsp:txXfrm>
    </dsp:sp>
    <dsp:sp modelId="{974CFF09-BBCE-4CB2-A5D7-A96092AF7F18}">
      <dsp:nvSpPr>
        <dsp:cNvPr id="0" name=""/>
        <dsp:cNvSpPr/>
      </dsp:nvSpPr>
      <dsp:spPr>
        <a:xfrm>
          <a:off x="1578486" y="50856"/>
          <a:ext cx="307553" cy="355486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lumMod val="40000"/>
            <a:lumOff val="6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500" kern="1200">
            <a:solidFill>
              <a:schemeClr val="accent1">
                <a:lumMod val="50000"/>
              </a:schemeClr>
            </a:solidFill>
          </a:endParaRPr>
        </a:p>
      </dsp:txBody>
      <dsp:txXfrm>
        <a:off x="1578486" y="50856"/>
        <a:ext cx="307553" cy="355486"/>
      </dsp:txXfrm>
    </dsp:sp>
    <dsp:sp modelId="{F3D54745-337E-41B0-B070-BC60850DD618}">
      <dsp:nvSpPr>
        <dsp:cNvPr id="0" name=""/>
        <dsp:cNvSpPr/>
      </dsp:nvSpPr>
      <dsp:spPr>
        <a:xfrm>
          <a:off x="2013703" y="0"/>
          <a:ext cx="1433413" cy="4572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/>
            <a:t>数据标准</a:t>
          </a:r>
        </a:p>
      </dsp:txBody>
      <dsp:txXfrm>
        <a:off x="2013703" y="0"/>
        <a:ext cx="1433413" cy="457200"/>
      </dsp:txXfrm>
    </dsp:sp>
    <dsp:sp modelId="{E818255E-1ED7-43C5-A3CD-2BB908832D1D}">
      <dsp:nvSpPr>
        <dsp:cNvPr id="0" name=""/>
        <dsp:cNvSpPr/>
      </dsp:nvSpPr>
      <dsp:spPr>
        <a:xfrm>
          <a:off x="3590458" y="50856"/>
          <a:ext cx="303883" cy="355486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lumMod val="40000"/>
            <a:lumOff val="6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500" kern="1200"/>
        </a:p>
      </dsp:txBody>
      <dsp:txXfrm>
        <a:off x="3590458" y="50856"/>
        <a:ext cx="303883" cy="355486"/>
      </dsp:txXfrm>
    </dsp:sp>
    <dsp:sp modelId="{0B929BA9-099B-4D7F-8F75-B2EA27E94D4E}">
      <dsp:nvSpPr>
        <dsp:cNvPr id="0" name=""/>
        <dsp:cNvSpPr/>
      </dsp:nvSpPr>
      <dsp:spPr>
        <a:xfrm>
          <a:off x="4020482" y="0"/>
          <a:ext cx="1433413" cy="4572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/>
            <a:t>采集模式</a:t>
          </a:r>
        </a:p>
      </dsp:txBody>
      <dsp:txXfrm>
        <a:off x="4020482" y="0"/>
        <a:ext cx="1433413" cy="457200"/>
      </dsp:txXfrm>
    </dsp:sp>
    <dsp:sp modelId="{FBE48CAF-84CD-4989-BDC3-F26232087902}">
      <dsp:nvSpPr>
        <dsp:cNvPr id="0" name=""/>
        <dsp:cNvSpPr/>
      </dsp:nvSpPr>
      <dsp:spPr>
        <a:xfrm>
          <a:off x="5597237" y="50856"/>
          <a:ext cx="303883" cy="355486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lumMod val="40000"/>
            <a:lumOff val="6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500" kern="1200"/>
        </a:p>
      </dsp:txBody>
      <dsp:txXfrm>
        <a:off x="5597237" y="50856"/>
        <a:ext cx="303883" cy="355486"/>
      </dsp:txXfrm>
    </dsp:sp>
    <dsp:sp modelId="{E6352B59-E874-4268-9D66-50591529A344}">
      <dsp:nvSpPr>
        <dsp:cNvPr id="0" name=""/>
        <dsp:cNvSpPr/>
      </dsp:nvSpPr>
      <dsp:spPr>
        <a:xfrm>
          <a:off x="6027261" y="0"/>
          <a:ext cx="1433413" cy="4572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/>
            <a:t>采集流程</a:t>
          </a:r>
        </a:p>
      </dsp:txBody>
      <dsp:txXfrm>
        <a:off x="6027261" y="0"/>
        <a:ext cx="1433413" cy="457200"/>
      </dsp:txXfrm>
    </dsp:sp>
  </dsp:spTree>
</dsp:drawing>
</file>

<file path=ppt/diagrams/drawing2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5230DB3E-0F36-466C-8D14-E10F4DD9A77F}">
      <dsp:nvSpPr>
        <dsp:cNvPr id="0" name=""/>
        <dsp:cNvSpPr/>
      </dsp:nvSpPr>
      <dsp:spPr>
        <a:xfrm>
          <a:off x="5666" y="584887"/>
          <a:ext cx="1011401" cy="39129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kern="1200" dirty="0" smtClean="0"/>
            <a:t>资金监管</a:t>
          </a:r>
          <a:endParaRPr lang="zh-CN" altLang="en-US" sz="1600" b="1" kern="1200" dirty="0"/>
        </a:p>
      </dsp:txBody>
      <dsp:txXfrm>
        <a:off x="5666" y="584887"/>
        <a:ext cx="1011401" cy="391297"/>
      </dsp:txXfrm>
    </dsp:sp>
    <dsp:sp modelId="{72BCF7C3-33EF-4E21-BA21-EFA5EDD18499}">
      <dsp:nvSpPr>
        <dsp:cNvPr id="0" name=""/>
        <dsp:cNvSpPr/>
      </dsp:nvSpPr>
      <dsp:spPr>
        <a:xfrm>
          <a:off x="106806" y="976184"/>
          <a:ext cx="101140" cy="29347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93472"/>
              </a:lnTo>
              <a:lnTo>
                <a:pt x="101140" y="293472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919A069-7A91-4988-ADC8-21B35B4561FA}">
      <dsp:nvSpPr>
        <dsp:cNvPr id="0" name=""/>
        <dsp:cNvSpPr/>
      </dsp:nvSpPr>
      <dsp:spPr>
        <a:xfrm>
          <a:off x="207946" y="1074008"/>
          <a:ext cx="880086" cy="39129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/>
            <a:t>资金存量分析</a:t>
          </a:r>
          <a:endParaRPr lang="zh-CN" altLang="en-US" sz="1400" kern="1200" dirty="0"/>
        </a:p>
      </dsp:txBody>
      <dsp:txXfrm>
        <a:off x="207946" y="1074008"/>
        <a:ext cx="880086" cy="391297"/>
      </dsp:txXfrm>
    </dsp:sp>
    <dsp:sp modelId="{20AB02B8-B81A-47A1-8D2F-FE05059015FF}">
      <dsp:nvSpPr>
        <dsp:cNvPr id="0" name=""/>
        <dsp:cNvSpPr/>
      </dsp:nvSpPr>
      <dsp:spPr>
        <a:xfrm>
          <a:off x="106806" y="976184"/>
          <a:ext cx="101140" cy="78259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82594"/>
              </a:lnTo>
              <a:lnTo>
                <a:pt x="101140" y="782594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B4CD94C-E7EA-46CA-87FB-2902693D7A9B}">
      <dsp:nvSpPr>
        <dsp:cNvPr id="0" name=""/>
        <dsp:cNvSpPr/>
      </dsp:nvSpPr>
      <dsp:spPr>
        <a:xfrm>
          <a:off x="207946" y="1563130"/>
          <a:ext cx="923379" cy="39129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/>
            <a:t>银行借款分析</a:t>
          </a:r>
          <a:endParaRPr lang="zh-CN" altLang="en-US" sz="1400" kern="1200" dirty="0"/>
        </a:p>
      </dsp:txBody>
      <dsp:txXfrm>
        <a:off x="207946" y="1563130"/>
        <a:ext cx="923379" cy="391297"/>
      </dsp:txXfrm>
    </dsp:sp>
    <dsp:sp modelId="{1EE9FE99-D198-41AF-AD0F-74BF6318621C}">
      <dsp:nvSpPr>
        <dsp:cNvPr id="0" name=""/>
        <dsp:cNvSpPr/>
      </dsp:nvSpPr>
      <dsp:spPr>
        <a:xfrm>
          <a:off x="106806" y="976184"/>
          <a:ext cx="101140" cy="127171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71715"/>
              </a:lnTo>
              <a:lnTo>
                <a:pt x="101140" y="1271715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699D134-A1F8-4CEB-B144-47CD37F9D2F2}">
      <dsp:nvSpPr>
        <dsp:cNvPr id="0" name=""/>
        <dsp:cNvSpPr/>
      </dsp:nvSpPr>
      <dsp:spPr>
        <a:xfrm>
          <a:off x="207946" y="2052251"/>
          <a:ext cx="899676" cy="39129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/>
            <a:t>资金动态分析</a:t>
          </a:r>
          <a:endParaRPr lang="zh-CN" altLang="en-US" sz="1400" kern="1200" dirty="0"/>
        </a:p>
      </dsp:txBody>
      <dsp:txXfrm>
        <a:off x="207946" y="2052251"/>
        <a:ext cx="899676" cy="391297"/>
      </dsp:txXfrm>
    </dsp:sp>
    <dsp:sp modelId="{6ADA4E7D-3F96-4801-B8E8-4D27F69533C7}">
      <dsp:nvSpPr>
        <dsp:cNvPr id="0" name=""/>
        <dsp:cNvSpPr/>
      </dsp:nvSpPr>
      <dsp:spPr>
        <a:xfrm>
          <a:off x="106806" y="976184"/>
          <a:ext cx="101140" cy="176083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60836"/>
              </a:lnTo>
              <a:lnTo>
                <a:pt x="101140" y="1760836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274448E-AE42-4871-8BC1-22A3BF9F05CC}">
      <dsp:nvSpPr>
        <dsp:cNvPr id="0" name=""/>
        <dsp:cNvSpPr/>
      </dsp:nvSpPr>
      <dsp:spPr>
        <a:xfrm>
          <a:off x="207946" y="2541372"/>
          <a:ext cx="876567" cy="39129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/>
            <a:t>大额支出分析</a:t>
          </a:r>
          <a:endParaRPr lang="zh-CN" altLang="en-US" sz="1400" kern="1200" dirty="0"/>
        </a:p>
      </dsp:txBody>
      <dsp:txXfrm>
        <a:off x="207946" y="2541372"/>
        <a:ext cx="876567" cy="391297"/>
      </dsp:txXfrm>
    </dsp:sp>
    <dsp:sp modelId="{A55AF4D4-48F4-4D37-A5C7-E722ACE478EE}">
      <dsp:nvSpPr>
        <dsp:cNvPr id="0" name=""/>
        <dsp:cNvSpPr/>
      </dsp:nvSpPr>
      <dsp:spPr>
        <a:xfrm>
          <a:off x="106806" y="976184"/>
          <a:ext cx="101140" cy="224995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49958"/>
              </a:lnTo>
              <a:lnTo>
                <a:pt x="101140" y="2249958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7E3DBE9-FB6E-4798-9A01-FB81B2B66B8D}">
      <dsp:nvSpPr>
        <dsp:cNvPr id="0" name=""/>
        <dsp:cNvSpPr/>
      </dsp:nvSpPr>
      <dsp:spPr>
        <a:xfrm>
          <a:off x="207946" y="3030494"/>
          <a:ext cx="876567" cy="39129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/>
            <a:t>资金预警分析</a:t>
          </a:r>
          <a:endParaRPr lang="zh-CN" altLang="en-US" sz="1400" kern="1200" dirty="0"/>
        </a:p>
      </dsp:txBody>
      <dsp:txXfrm>
        <a:off x="207946" y="3030494"/>
        <a:ext cx="876567" cy="391297"/>
      </dsp:txXfrm>
    </dsp:sp>
    <dsp:sp modelId="{A139C711-0651-40C0-94CF-317A177EB8B9}">
      <dsp:nvSpPr>
        <dsp:cNvPr id="0" name=""/>
        <dsp:cNvSpPr/>
      </dsp:nvSpPr>
      <dsp:spPr>
        <a:xfrm>
          <a:off x="1212716" y="584887"/>
          <a:ext cx="929220" cy="39129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kern="1200" dirty="0" smtClean="0"/>
            <a:t>经济运行</a:t>
          </a:r>
          <a:endParaRPr lang="zh-CN" altLang="en-US" sz="1600" b="1" kern="1200" dirty="0"/>
        </a:p>
      </dsp:txBody>
      <dsp:txXfrm>
        <a:off x="1212716" y="584887"/>
        <a:ext cx="929220" cy="391297"/>
      </dsp:txXfrm>
    </dsp:sp>
    <dsp:sp modelId="{28E92EB8-384F-4799-A66F-F04F7C1E72C4}">
      <dsp:nvSpPr>
        <dsp:cNvPr id="0" name=""/>
        <dsp:cNvSpPr/>
      </dsp:nvSpPr>
      <dsp:spPr>
        <a:xfrm>
          <a:off x="1305638" y="976184"/>
          <a:ext cx="92922" cy="29347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93472"/>
              </a:lnTo>
              <a:lnTo>
                <a:pt x="92922" y="293472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0274F8E-0FE7-4B37-8878-97C9250F0426}">
      <dsp:nvSpPr>
        <dsp:cNvPr id="0" name=""/>
        <dsp:cNvSpPr/>
      </dsp:nvSpPr>
      <dsp:spPr>
        <a:xfrm>
          <a:off x="1398560" y="1074008"/>
          <a:ext cx="844005" cy="39129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/>
            <a:t>主要财务指标</a:t>
          </a:r>
          <a:endParaRPr lang="zh-CN" altLang="en-US" sz="1400" kern="1200" dirty="0"/>
        </a:p>
      </dsp:txBody>
      <dsp:txXfrm>
        <a:off x="1398560" y="1074008"/>
        <a:ext cx="844005" cy="391297"/>
      </dsp:txXfrm>
    </dsp:sp>
    <dsp:sp modelId="{898144F5-6424-44C5-A1C3-135631615D42}">
      <dsp:nvSpPr>
        <dsp:cNvPr id="0" name=""/>
        <dsp:cNvSpPr/>
      </dsp:nvSpPr>
      <dsp:spPr>
        <a:xfrm>
          <a:off x="1305638" y="976184"/>
          <a:ext cx="92922" cy="78259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82594"/>
              </a:lnTo>
              <a:lnTo>
                <a:pt x="92922" y="782594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C16CC53-E817-43EF-BC3E-4E6AEEF18BFC}">
      <dsp:nvSpPr>
        <dsp:cNvPr id="0" name=""/>
        <dsp:cNvSpPr/>
      </dsp:nvSpPr>
      <dsp:spPr>
        <a:xfrm>
          <a:off x="1398560" y="1563130"/>
          <a:ext cx="878258" cy="39129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/>
            <a:t>重点行业指标</a:t>
          </a:r>
          <a:endParaRPr lang="zh-CN" altLang="en-US" sz="1400" kern="1200" dirty="0"/>
        </a:p>
      </dsp:txBody>
      <dsp:txXfrm>
        <a:off x="1398560" y="1563130"/>
        <a:ext cx="878258" cy="391297"/>
      </dsp:txXfrm>
    </dsp:sp>
    <dsp:sp modelId="{304039B8-827A-4E3F-9C90-2EE9ED53BF0E}">
      <dsp:nvSpPr>
        <dsp:cNvPr id="0" name=""/>
        <dsp:cNvSpPr/>
      </dsp:nvSpPr>
      <dsp:spPr>
        <a:xfrm>
          <a:off x="1305638" y="976184"/>
          <a:ext cx="92922" cy="127171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71715"/>
              </a:lnTo>
              <a:lnTo>
                <a:pt x="92922" y="1271715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C2935B5-86AA-4B13-910C-3FE5015727DC}">
      <dsp:nvSpPr>
        <dsp:cNvPr id="0" name=""/>
        <dsp:cNvSpPr/>
      </dsp:nvSpPr>
      <dsp:spPr>
        <a:xfrm>
          <a:off x="1398560" y="2052251"/>
          <a:ext cx="894179" cy="39129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/>
            <a:t>固定资产投资</a:t>
          </a:r>
          <a:endParaRPr lang="zh-CN" altLang="en-US" sz="1400" kern="1200" dirty="0"/>
        </a:p>
      </dsp:txBody>
      <dsp:txXfrm>
        <a:off x="1398560" y="2052251"/>
        <a:ext cx="894179" cy="391297"/>
      </dsp:txXfrm>
    </dsp:sp>
    <dsp:sp modelId="{939B62B4-5E71-4E54-959E-D3DDE4DCD69D}">
      <dsp:nvSpPr>
        <dsp:cNvPr id="0" name=""/>
        <dsp:cNvSpPr/>
      </dsp:nvSpPr>
      <dsp:spPr>
        <a:xfrm>
          <a:off x="1305638" y="976184"/>
          <a:ext cx="92922" cy="176083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60836"/>
              </a:lnTo>
              <a:lnTo>
                <a:pt x="92922" y="1760836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C6DE7AA-38BE-4310-AA46-57BEAA9AD7CF}">
      <dsp:nvSpPr>
        <dsp:cNvPr id="0" name=""/>
        <dsp:cNvSpPr/>
      </dsp:nvSpPr>
      <dsp:spPr>
        <a:xfrm>
          <a:off x="1398560" y="2541372"/>
          <a:ext cx="905486" cy="39129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zh-CN" sz="1400" kern="1200" dirty="0" smtClean="0"/>
            <a:t>经济运行报告</a:t>
          </a:r>
          <a:endParaRPr lang="en-US" altLang="zh-CN" sz="1400" kern="1200" dirty="0" smtClean="0"/>
        </a:p>
      </dsp:txBody>
      <dsp:txXfrm>
        <a:off x="1398560" y="2541372"/>
        <a:ext cx="905486" cy="391297"/>
      </dsp:txXfrm>
    </dsp:sp>
    <dsp:sp modelId="{36A99B10-E3F4-48D3-BA6C-E31D81D32070}">
      <dsp:nvSpPr>
        <dsp:cNvPr id="0" name=""/>
        <dsp:cNvSpPr/>
      </dsp:nvSpPr>
      <dsp:spPr>
        <a:xfrm>
          <a:off x="2337585" y="584887"/>
          <a:ext cx="978931" cy="39129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kern="1200" dirty="0" smtClean="0"/>
            <a:t>财务风险</a:t>
          </a:r>
          <a:endParaRPr lang="en-US" altLang="zh-CN" sz="1600" b="1" kern="1200" dirty="0" smtClean="0"/>
        </a:p>
      </dsp:txBody>
      <dsp:txXfrm>
        <a:off x="2337585" y="584887"/>
        <a:ext cx="978931" cy="391297"/>
      </dsp:txXfrm>
    </dsp:sp>
    <dsp:sp modelId="{FC67E1D4-601E-4AAF-AB18-42B58B185D37}">
      <dsp:nvSpPr>
        <dsp:cNvPr id="0" name=""/>
        <dsp:cNvSpPr/>
      </dsp:nvSpPr>
      <dsp:spPr>
        <a:xfrm>
          <a:off x="2435478" y="976184"/>
          <a:ext cx="97893" cy="29347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93472"/>
              </a:lnTo>
              <a:lnTo>
                <a:pt x="97893" y="293472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A0695FD-252C-486F-84C1-C958E7DC3DB8}">
      <dsp:nvSpPr>
        <dsp:cNvPr id="0" name=""/>
        <dsp:cNvSpPr/>
      </dsp:nvSpPr>
      <dsp:spPr>
        <a:xfrm>
          <a:off x="2533371" y="1074008"/>
          <a:ext cx="864171" cy="39129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/>
            <a:t>经营预警</a:t>
          </a:r>
          <a:endParaRPr lang="zh-CN" altLang="en-US" sz="1400" kern="1200" dirty="0"/>
        </a:p>
      </dsp:txBody>
      <dsp:txXfrm>
        <a:off x="2533371" y="1074008"/>
        <a:ext cx="864171" cy="391297"/>
      </dsp:txXfrm>
    </dsp:sp>
    <dsp:sp modelId="{2AD1AF50-469C-41FD-B57E-EE2501AA866D}">
      <dsp:nvSpPr>
        <dsp:cNvPr id="0" name=""/>
        <dsp:cNvSpPr/>
      </dsp:nvSpPr>
      <dsp:spPr>
        <a:xfrm>
          <a:off x="2435478" y="976184"/>
          <a:ext cx="97893" cy="78259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82594"/>
              </a:lnTo>
              <a:lnTo>
                <a:pt x="97893" y="782594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6C0ECF7-CA08-4DE0-824E-E119C6D5E380}">
      <dsp:nvSpPr>
        <dsp:cNvPr id="0" name=""/>
        <dsp:cNvSpPr/>
      </dsp:nvSpPr>
      <dsp:spPr>
        <a:xfrm>
          <a:off x="2533371" y="1563130"/>
          <a:ext cx="864171" cy="39129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/>
            <a:t>投资预警</a:t>
          </a:r>
          <a:endParaRPr lang="zh-CN" altLang="en-US" sz="1400" kern="1200" dirty="0"/>
        </a:p>
      </dsp:txBody>
      <dsp:txXfrm>
        <a:off x="2533371" y="1563130"/>
        <a:ext cx="864171" cy="391297"/>
      </dsp:txXfrm>
    </dsp:sp>
    <dsp:sp modelId="{D03AC414-8DE8-418B-8989-72A0C2E25EC7}">
      <dsp:nvSpPr>
        <dsp:cNvPr id="0" name=""/>
        <dsp:cNvSpPr/>
      </dsp:nvSpPr>
      <dsp:spPr>
        <a:xfrm>
          <a:off x="2435478" y="976184"/>
          <a:ext cx="97893" cy="127171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71715"/>
              </a:lnTo>
              <a:lnTo>
                <a:pt x="97893" y="1271715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E1CC291-D592-4EC3-A686-98A2CA741119}">
      <dsp:nvSpPr>
        <dsp:cNvPr id="0" name=""/>
        <dsp:cNvSpPr/>
      </dsp:nvSpPr>
      <dsp:spPr>
        <a:xfrm>
          <a:off x="2533371" y="2052251"/>
          <a:ext cx="864171" cy="39129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/>
            <a:t>筹资预警</a:t>
          </a:r>
          <a:endParaRPr lang="zh-CN" altLang="en-US" sz="1400" kern="1200" dirty="0"/>
        </a:p>
      </dsp:txBody>
      <dsp:txXfrm>
        <a:off x="2533371" y="2052251"/>
        <a:ext cx="864171" cy="391297"/>
      </dsp:txXfrm>
    </dsp:sp>
    <dsp:sp modelId="{7418ED01-42AD-46FC-A2FF-7EA76DE7D4BC}">
      <dsp:nvSpPr>
        <dsp:cNvPr id="0" name=""/>
        <dsp:cNvSpPr/>
      </dsp:nvSpPr>
      <dsp:spPr>
        <a:xfrm>
          <a:off x="2435478" y="976184"/>
          <a:ext cx="97893" cy="176083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60836"/>
              </a:lnTo>
              <a:lnTo>
                <a:pt x="97893" y="1760836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9995A13-D605-4A10-9D56-1AA302E9A64F}">
      <dsp:nvSpPr>
        <dsp:cNvPr id="0" name=""/>
        <dsp:cNvSpPr/>
      </dsp:nvSpPr>
      <dsp:spPr>
        <a:xfrm>
          <a:off x="2533371" y="2541372"/>
          <a:ext cx="864171" cy="39129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/>
            <a:t>财务危机</a:t>
          </a:r>
          <a:endParaRPr lang="zh-CN" altLang="en-US" sz="1400" kern="1200" dirty="0"/>
        </a:p>
      </dsp:txBody>
      <dsp:txXfrm>
        <a:off x="2533371" y="2541372"/>
        <a:ext cx="864171" cy="391297"/>
      </dsp:txXfrm>
    </dsp:sp>
    <dsp:sp modelId="{20C7DC5D-F83B-4E1C-936D-BA1824ACFEA9}">
      <dsp:nvSpPr>
        <dsp:cNvPr id="0" name=""/>
        <dsp:cNvSpPr/>
      </dsp:nvSpPr>
      <dsp:spPr>
        <a:xfrm>
          <a:off x="3512165" y="584887"/>
          <a:ext cx="938244" cy="39129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kern="1200" dirty="0" smtClean="0"/>
            <a:t>项目投资</a:t>
          </a:r>
          <a:endParaRPr lang="zh-CN" altLang="en-US" sz="1600" b="1" kern="1200" dirty="0"/>
        </a:p>
      </dsp:txBody>
      <dsp:txXfrm>
        <a:off x="3512165" y="584887"/>
        <a:ext cx="938244" cy="391297"/>
      </dsp:txXfrm>
    </dsp:sp>
    <dsp:sp modelId="{D840210E-9DFB-4764-A57B-444740B7BFF3}">
      <dsp:nvSpPr>
        <dsp:cNvPr id="0" name=""/>
        <dsp:cNvSpPr/>
      </dsp:nvSpPr>
      <dsp:spPr>
        <a:xfrm>
          <a:off x="3605989" y="976184"/>
          <a:ext cx="93824" cy="29347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93472"/>
              </a:lnTo>
              <a:lnTo>
                <a:pt x="93824" y="293472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FF14113-0756-4D36-9254-42156E4E8CA8}">
      <dsp:nvSpPr>
        <dsp:cNvPr id="0" name=""/>
        <dsp:cNvSpPr/>
      </dsp:nvSpPr>
      <dsp:spPr>
        <a:xfrm>
          <a:off x="3699814" y="1074008"/>
          <a:ext cx="846641" cy="39129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/>
            <a:t>投资总体情况</a:t>
          </a:r>
          <a:endParaRPr lang="zh-CN" altLang="en-US" sz="1400" kern="1200" dirty="0"/>
        </a:p>
      </dsp:txBody>
      <dsp:txXfrm>
        <a:off x="3699814" y="1074008"/>
        <a:ext cx="846641" cy="391297"/>
      </dsp:txXfrm>
    </dsp:sp>
    <dsp:sp modelId="{0558F291-C79C-4759-9FCD-73CA7CADFCAD}">
      <dsp:nvSpPr>
        <dsp:cNvPr id="0" name=""/>
        <dsp:cNvSpPr/>
      </dsp:nvSpPr>
      <dsp:spPr>
        <a:xfrm>
          <a:off x="3605989" y="976184"/>
          <a:ext cx="93824" cy="78259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82594"/>
              </a:lnTo>
              <a:lnTo>
                <a:pt x="93824" y="782594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B6CEEF4-46AF-43CD-89ED-B986C9E82085}">
      <dsp:nvSpPr>
        <dsp:cNvPr id="0" name=""/>
        <dsp:cNvSpPr/>
      </dsp:nvSpPr>
      <dsp:spPr>
        <a:xfrm>
          <a:off x="3699814" y="1563130"/>
          <a:ext cx="846641" cy="39129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/>
            <a:t>投资规模分析</a:t>
          </a:r>
          <a:endParaRPr lang="zh-CN" altLang="en-US" sz="1400" kern="1200" dirty="0"/>
        </a:p>
      </dsp:txBody>
      <dsp:txXfrm>
        <a:off x="3699814" y="1563130"/>
        <a:ext cx="846641" cy="391297"/>
      </dsp:txXfrm>
    </dsp:sp>
    <dsp:sp modelId="{057F9982-AC7D-4B69-A03C-22A88F2114E3}">
      <dsp:nvSpPr>
        <dsp:cNvPr id="0" name=""/>
        <dsp:cNvSpPr/>
      </dsp:nvSpPr>
      <dsp:spPr>
        <a:xfrm>
          <a:off x="3605989" y="976184"/>
          <a:ext cx="93824" cy="127171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71715"/>
              </a:lnTo>
              <a:lnTo>
                <a:pt x="93824" y="1271715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A417A37-F679-46B5-B686-004EEF869653}">
      <dsp:nvSpPr>
        <dsp:cNvPr id="0" name=""/>
        <dsp:cNvSpPr/>
      </dsp:nvSpPr>
      <dsp:spPr>
        <a:xfrm>
          <a:off x="3699814" y="2052251"/>
          <a:ext cx="846641" cy="39129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/>
            <a:t>投资计划分析</a:t>
          </a:r>
          <a:endParaRPr lang="zh-CN" altLang="en-US" sz="1400" kern="1200" dirty="0"/>
        </a:p>
      </dsp:txBody>
      <dsp:txXfrm>
        <a:off x="3699814" y="2052251"/>
        <a:ext cx="846641" cy="391297"/>
      </dsp:txXfrm>
    </dsp:sp>
    <dsp:sp modelId="{3E490DFF-7092-4C05-AF35-E7676155F5E7}">
      <dsp:nvSpPr>
        <dsp:cNvPr id="0" name=""/>
        <dsp:cNvSpPr/>
      </dsp:nvSpPr>
      <dsp:spPr>
        <a:xfrm>
          <a:off x="3605989" y="976184"/>
          <a:ext cx="93824" cy="176083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60836"/>
              </a:lnTo>
              <a:lnTo>
                <a:pt x="93824" y="1760836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833638E-91F7-4C0C-8787-9CF97AD44C2D}">
      <dsp:nvSpPr>
        <dsp:cNvPr id="0" name=""/>
        <dsp:cNvSpPr/>
      </dsp:nvSpPr>
      <dsp:spPr>
        <a:xfrm>
          <a:off x="3699814" y="2541372"/>
          <a:ext cx="846641" cy="39129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/>
            <a:t>投资完成情况</a:t>
          </a:r>
          <a:endParaRPr lang="zh-CN" altLang="en-US" sz="1400" kern="1200" dirty="0"/>
        </a:p>
      </dsp:txBody>
      <dsp:txXfrm>
        <a:off x="3699814" y="2541372"/>
        <a:ext cx="846641" cy="391297"/>
      </dsp:txXfrm>
    </dsp:sp>
    <dsp:sp modelId="{11423FCC-E17E-4E2D-ACF0-68AB21223CED}">
      <dsp:nvSpPr>
        <dsp:cNvPr id="0" name=""/>
        <dsp:cNvSpPr/>
      </dsp:nvSpPr>
      <dsp:spPr>
        <a:xfrm>
          <a:off x="4646058" y="584887"/>
          <a:ext cx="923335" cy="39129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kern="1200" dirty="0" smtClean="0"/>
            <a:t>业绩考核</a:t>
          </a:r>
          <a:endParaRPr lang="zh-CN" altLang="en-US" sz="1600" b="1" kern="1200" dirty="0"/>
        </a:p>
      </dsp:txBody>
      <dsp:txXfrm>
        <a:off x="4646058" y="584887"/>
        <a:ext cx="923335" cy="391297"/>
      </dsp:txXfrm>
    </dsp:sp>
    <dsp:sp modelId="{4B8CC4DB-4583-4665-98BB-F027B678BF05}">
      <dsp:nvSpPr>
        <dsp:cNvPr id="0" name=""/>
        <dsp:cNvSpPr/>
      </dsp:nvSpPr>
      <dsp:spPr>
        <a:xfrm>
          <a:off x="4738391" y="976184"/>
          <a:ext cx="92333" cy="29347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93472"/>
              </a:lnTo>
              <a:lnTo>
                <a:pt x="92333" y="293472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FFA4472-22EE-450F-B2C1-3FD0F221BDC3}">
      <dsp:nvSpPr>
        <dsp:cNvPr id="0" name=""/>
        <dsp:cNvSpPr/>
      </dsp:nvSpPr>
      <dsp:spPr>
        <a:xfrm>
          <a:off x="4830725" y="1074008"/>
          <a:ext cx="853628" cy="39129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/>
            <a:t>考核目标分析</a:t>
          </a:r>
          <a:endParaRPr lang="zh-CN" altLang="en-US" sz="1400" kern="1200" dirty="0"/>
        </a:p>
      </dsp:txBody>
      <dsp:txXfrm>
        <a:off x="4830725" y="1074008"/>
        <a:ext cx="853628" cy="391297"/>
      </dsp:txXfrm>
    </dsp:sp>
    <dsp:sp modelId="{CB3F47D7-274D-458D-8D49-DADB073F5385}">
      <dsp:nvSpPr>
        <dsp:cNvPr id="0" name=""/>
        <dsp:cNvSpPr/>
      </dsp:nvSpPr>
      <dsp:spPr>
        <a:xfrm>
          <a:off x="4738391" y="976184"/>
          <a:ext cx="92333" cy="78259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82594"/>
              </a:lnTo>
              <a:lnTo>
                <a:pt x="92333" y="782594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DDDBC7F-6667-40D1-9199-8A0FDF62B2AA}">
      <dsp:nvSpPr>
        <dsp:cNvPr id="0" name=""/>
        <dsp:cNvSpPr/>
      </dsp:nvSpPr>
      <dsp:spPr>
        <a:xfrm>
          <a:off x="4830725" y="1563130"/>
          <a:ext cx="888350" cy="39129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/>
            <a:t>考核结果分析</a:t>
          </a:r>
          <a:endParaRPr lang="zh-CN" altLang="en-US" sz="1400" kern="1200" dirty="0"/>
        </a:p>
      </dsp:txBody>
      <dsp:txXfrm>
        <a:off x="4830725" y="1563130"/>
        <a:ext cx="888350" cy="391297"/>
      </dsp:txXfrm>
    </dsp:sp>
    <dsp:sp modelId="{22BED77B-3641-4216-A667-DB05005B8CE5}">
      <dsp:nvSpPr>
        <dsp:cNvPr id="0" name=""/>
        <dsp:cNvSpPr/>
      </dsp:nvSpPr>
      <dsp:spPr>
        <a:xfrm>
          <a:off x="4738391" y="976184"/>
          <a:ext cx="92333" cy="127171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71715"/>
              </a:lnTo>
              <a:lnTo>
                <a:pt x="92333" y="1271715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8AA8782-8F6C-4053-897D-0469FABCDF54}">
      <dsp:nvSpPr>
        <dsp:cNvPr id="0" name=""/>
        <dsp:cNvSpPr/>
      </dsp:nvSpPr>
      <dsp:spPr>
        <a:xfrm>
          <a:off x="4830725" y="2052251"/>
          <a:ext cx="885132" cy="39129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/>
            <a:t>工资总额分析</a:t>
          </a:r>
          <a:endParaRPr lang="zh-CN" altLang="en-US" sz="1400" kern="1200" dirty="0"/>
        </a:p>
      </dsp:txBody>
      <dsp:txXfrm>
        <a:off x="4830725" y="2052251"/>
        <a:ext cx="885132" cy="391297"/>
      </dsp:txXfrm>
    </dsp:sp>
    <dsp:sp modelId="{03E902A5-B94B-4AEA-83BF-6C361BC6425B}">
      <dsp:nvSpPr>
        <dsp:cNvPr id="0" name=""/>
        <dsp:cNvSpPr/>
      </dsp:nvSpPr>
      <dsp:spPr>
        <a:xfrm>
          <a:off x="4738391" y="976184"/>
          <a:ext cx="92333" cy="176083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60836"/>
              </a:lnTo>
              <a:lnTo>
                <a:pt x="92333" y="1760836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B7E1840-F797-4CFB-932E-CF296969203C}">
      <dsp:nvSpPr>
        <dsp:cNvPr id="0" name=""/>
        <dsp:cNvSpPr/>
      </dsp:nvSpPr>
      <dsp:spPr>
        <a:xfrm>
          <a:off x="4830725" y="2541372"/>
          <a:ext cx="891537" cy="39129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/>
            <a:t>领导人薪酬分析</a:t>
          </a:r>
          <a:endParaRPr lang="zh-CN" altLang="en-US" sz="1400" kern="1200" dirty="0"/>
        </a:p>
      </dsp:txBody>
      <dsp:txXfrm>
        <a:off x="4830725" y="2541372"/>
        <a:ext cx="891537" cy="391297"/>
      </dsp:txXfrm>
    </dsp:sp>
    <dsp:sp modelId="{28A5086A-D517-4B79-82EC-7730ED58B8C3}">
      <dsp:nvSpPr>
        <dsp:cNvPr id="0" name=""/>
        <dsp:cNvSpPr/>
      </dsp:nvSpPr>
      <dsp:spPr>
        <a:xfrm>
          <a:off x="5765042" y="584887"/>
          <a:ext cx="935231" cy="39129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kern="1200" dirty="0" smtClean="0"/>
            <a:t>产权监督</a:t>
          </a:r>
          <a:endParaRPr lang="zh-CN" altLang="en-US" sz="1600" b="1" kern="1200" dirty="0"/>
        </a:p>
      </dsp:txBody>
      <dsp:txXfrm>
        <a:off x="5765042" y="584887"/>
        <a:ext cx="935231" cy="391297"/>
      </dsp:txXfrm>
    </dsp:sp>
    <dsp:sp modelId="{003DC253-32FB-4E48-B471-FEBCB584B623}">
      <dsp:nvSpPr>
        <dsp:cNvPr id="0" name=""/>
        <dsp:cNvSpPr/>
      </dsp:nvSpPr>
      <dsp:spPr>
        <a:xfrm>
          <a:off x="5858565" y="976184"/>
          <a:ext cx="93523" cy="29347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93472"/>
              </a:lnTo>
              <a:lnTo>
                <a:pt x="93523" y="293472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14A6E4D-55DB-46AC-8094-DA029A55E25D}">
      <dsp:nvSpPr>
        <dsp:cNvPr id="0" name=""/>
        <dsp:cNvSpPr/>
      </dsp:nvSpPr>
      <dsp:spPr>
        <a:xfrm>
          <a:off x="5952088" y="1074008"/>
          <a:ext cx="917344" cy="39129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/>
            <a:t>产权统计</a:t>
          </a:r>
          <a:endParaRPr lang="zh-CN" altLang="en-US" sz="1400" kern="1200" dirty="0"/>
        </a:p>
      </dsp:txBody>
      <dsp:txXfrm>
        <a:off x="5952088" y="1074008"/>
        <a:ext cx="917344" cy="391297"/>
      </dsp:txXfrm>
    </dsp:sp>
    <dsp:sp modelId="{BDDFC2CC-B0CA-45C0-AFDB-F16F5C6C1ABD}">
      <dsp:nvSpPr>
        <dsp:cNvPr id="0" name=""/>
        <dsp:cNvSpPr/>
      </dsp:nvSpPr>
      <dsp:spPr>
        <a:xfrm>
          <a:off x="5858565" y="976184"/>
          <a:ext cx="93523" cy="78259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82594"/>
              </a:lnTo>
              <a:lnTo>
                <a:pt x="93523" y="782594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182A6A-AD29-4FA0-A65E-A3011E0AA420}">
      <dsp:nvSpPr>
        <dsp:cNvPr id="0" name=""/>
        <dsp:cNvSpPr/>
      </dsp:nvSpPr>
      <dsp:spPr>
        <a:xfrm>
          <a:off x="5952088" y="1563130"/>
          <a:ext cx="909862" cy="39129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/>
            <a:t>交易监测</a:t>
          </a:r>
          <a:endParaRPr lang="zh-CN" altLang="en-US" sz="1400" kern="1200" dirty="0"/>
        </a:p>
      </dsp:txBody>
      <dsp:txXfrm>
        <a:off x="5952088" y="1563130"/>
        <a:ext cx="909862" cy="391297"/>
      </dsp:txXfrm>
    </dsp:sp>
    <dsp:sp modelId="{96A31E0C-B30C-4842-BB09-B5884A5D6EFD}">
      <dsp:nvSpPr>
        <dsp:cNvPr id="0" name=""/>
        <dsp:cNvSpPr/>
      </dsp:nvSpPr>
      <dsp:spPr>
        <a:xfrm>
          <a:off x="5858565" y="976184"/>
          <a:ext cx="93523" cy="127171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71715"/>
              </a:lnTo>
              <a:lnTo>
                <a:pt x="93523" y="1271715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141DB59-C6D1-467F-81D7-3B369C6BF6AE}">
      <dsp:nvSpPr>
        <dsp:cNvPr id="0" name=""/>
        <dsp:cNvSpPr/>
      </dsp:nvSpPr>
      <dsp:spPr>
        <a:xfrm>
          <a:off x="5952088" y="2052251"/>
          <a:ext cx="870601" cy="39129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/>
            <a:t>资产评估</a:t>
          </a:r>
          <a:endParaRPr lang="zh-CN" altLang="en-US" sz="1400" kern="1200" dirty="0"/>
        </a:p>
      </dsp:txBody>
      <dsp:txXfrm>
        <a:off x="5952088" y="2052251"/>
        <a:ext cx="870601" cy="391297"/>
      </dsp:txXfrm>
    </dsp:sp>
    <dsp:sp modelId="{34EDB87F-B40B-469C-8EB8-0177E4318CE9}">
      <dsp:nvSpPr>
        <dsp:cNvPr id="0" name=""/>
        <dsp:cNvSpPr/>
      </dsp:nvSpPr>
      <dsp:spPr>
        <a:xfrm>
          <a:off x="6895922" y="584887"/>
          <a:ext cx="955719" cy="39129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kern="1200" dirty="0" smtClean="0"/>
            <a:t>绩效评价</a:t>
          </a:r>
          <a:endParaRPr lang="zh-CN" altLang="en-US" sz="1600" b="1" kern="1200" dirty="0"/>
        </a:p>
      </dsp:txBody>
      <dsp:txXfrm>
        <a:off x="6895922" y="584887"/>
        <a:ext cx="955719" cy="391297"/>
      </dsp:txXfrm>
    </dsp:sp>
    <dsp:sp modelId="{103B6FE4-87F6-4B6D-BA6E-AC5409235E85}">
      <dsp:nvSpPr>
        <dsp:cNvPr id="0" name=""/>
        <dsp:cNvSpPr/>
      </dsp:nvSpPr>
      <dsp:spPr>
        <a:xfrm>
          <a:off x="6991494" y="976184"/>
          <a:ext cx="95571" cy="29347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93472"/>
              </a:lnTo>
              <a:lnTo>
                <a:pt x="95571" y="293472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3944125-8E8D-4B17-B71D-C493D9989041}">
      <dsp:nvSpPr>
        <dsp:cNvPr id="0" name=""/>
        <dsp:cNvSpPr/>
      </dsp:nvSpPr>
      <dsp:spPr>
        <a:xfrm>
          <a:off x="7087066" y="1074008"/>
          <a:ext cx="887142" cy="39129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/>
            <a:t>盈利能力分析</a:t>
          </a:r>
          <a:endParaRPr lang="zh-CN" altLang="en-US" sz="1400" kern="1200" dirty="0"/>
        </a:p>
      </dsp:txBody>
      <dsp:txXfrm>
        <a:off x="7087066" y="1074008"/>
        <a:ext cx="887142" cy="391297"/>
      </dsp:txXfrm>
    </dsp:sp>
    <dsp:sp modelId="{EEE3D30D-8093-4170-9F3D-B4EBBC58F2C2}">
      <dsp:nvSpPr>
        <dsp:cNvPr id="0" name=""/>
        <dsp:cNvSpPr/>
      </dsp:nvSpPr>
      <dsp:spPr>
        <a:xfrm>
          <a:off x="6991494" y="976184"/>
          <a:ext cx="95571" cy="78259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82594"/>
              </a:lnTo>
              <a:lnTo>
                <a:pt x="95571" y="782594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4F990BF-E9D3-4AC1-A94E-D02E322E3A7A}">
      <dsp:nvSpPr>
        <dsp:cNvPr id="0" name=""/>
        <dsp:cNvSpPr/>
      </dsp:nvSpPr>
      <dsp:spPr>
        <a:xfrm>
          <a:off x="7087066" y="1563130"/>
          <a:ext cx="887142" cy="39129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/>
            <a:t>资产质量分析</a:t>
          </a:r>
          <a:endParaRPr lang="zh-CN" altLang="en-US" sz="1400" kern="1200" dirty="0"/>
        </a:p>
      </dsp:txBody>
      <dsp:txXfrm>
        <a:off x="7087066" y="1563130"/>
        <a:ext cx="887142" cy="391297"/>
      </dsp:txXfrm>
    </dsp:sp>
    <dsp:sp modelId="{CFAD410C-6B0E-4023-AE37-62577B29F305}">
      <dsp:nvSpPr>
        <dsp:cNvPr id="0" name=""/>
        <dsp:cNvSpPr/>
      </dsp:nvSpPr>
      <dsp:spPr>
        <a:xfrm>
          <a:off x="6991494" y="976184"/>
          <a:ext cx="95571" cy="127171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71715"/>
              </a:lnTo>
              <a:lnTo>
                <a:pt x="95571" y="1271715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FBC228C-DF8A-4080-8ECC-CB66577EFA95}">
      <dsp:nvSpPr>
        <dsp:cNvPr id="0" name=""/>
        <dsp:cNvSpPr/>
      </dsp:nvSpPr>
      <dsp:spPr>
        <a:xfrm>
          <a:off x="7087066" y="2052251"/>
          <a:ext cx="887142" cy="39129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/>
            <a:t>债务风险分析</a:t>
          </a:r>
          <a:endParaRPr lang="zh-CN" altLang="en-US" sz="1400" kern="1200" dirty="0"/>
        </a:p>
      </dsp:txBody>
      <dsp:txXfrm>
        <a:off x="7087066" y="2052251"/>
        <a:ext cx="887142" cy="391297"/>
      </dsp:txXfrm>
    </dsp:sp>
    <dsp:sp modelId="{8CA10BBF-C50B-4B5D-9496-8CC93A93E7D4}">
      <dsp:nvSpPr>
        <dsp:cNvPr id="0" name=""/>
        <dsp:cNvSpPr/>
      </dsp:nvSpPr>
      <dsp:spPr>
        <a:xfrm>
          <a:off x="6991494" y="976184"/>
          <a:ext cx="95571" cy="176083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60836"/>
              </a:lnTo>
              <a:lnTo>
                <a:pt x="95571" y="1760836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4D748A2-096B-4455-9991-3F146D10CF17}">
      <dsp:nvSpPr>
        <dsp:cNvPr id="0" name=""/>
        <dsp:cNvSpPr/>
      </dsp:nvSpPr>
      <dsp:spPr>
        <a:xfrm>
          <a:off x="7087066" y="2541372"/>
          <a:ext cx="887142" cy="39129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/>
            <a:t>经济增长分析</a:t>
          </a:r>
          <a:endParaRPr lang="zh-CN" altLang="en-US" sz="1400" kern="1200" dirty="0"/>
        </a:p>
      </dsp:txBody>
      <dsp:txXfrm>
        <a:off x="7087066" y="2541372"/>
        <a:ext cx="887142" cy="391297"/>
      </dsp:txXfrm>
    </dsp:sp>
    <dsp:sp modelId="{8EFBF1DC-5103-47D0-B97A-D541E3810A20}">
      <dsp:nvSpPr>
        <dsp:cNvPr id="0" name=""/>
        <dsp:cNvSpPr/>
      </dsp:nvSpPr>
      <dsp:spPr>
        <a:xfrm>
          <a:off x="6991494" y="976184"/>
          <a:ext cx="95571" cy="224995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49958"/>
              </a:lnTo>
              <a:lnTo>
                <a:pt x="95571" y="2249958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2237B3C-DABC-4722-B932-7C692ACE4D34}">
      <dsp:nvSpPr>
        <dsp:cNvPr id="0" name=""/>
        <dsp:cNvSpPr/>
      </dsp:nvSpPr>
      <dsp:spPr>
        <a:xfrm>
          <a:off x="7087066" y="3030494"/>
          <a:ext cx="887142" cy="39129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/>
            <a:t>现金流量分析</a:t>
          </a:r>
          <a:endParaRPr lang="zh-CN" altLang="en-US" sz="1400" kern="1200" dirty="0"/>
        </a:p>
      </dsp:txBody>
      <dsp:txXfrm>
        <a:off x="7087066" y="3030494"/>
        <a:ext cx="887142" cy="391297"/>
      </dsp:txXfrm>
    </dsp:sp>
    <dsp:sp modelId="{F3498EA5-7725-4B89-BEF1-D449047BBC4E}">
      <dsp:nvSpPr>
        <dsp:cNvPr id="0" name=""/>
        <dsp:cNvSpPr/>
      </dsp:nvSpPr>
      <dsp:spPr>
        <a:xfrm>
          <a:off x="6991494" y="976184"/>
          <a:ext cx="95571" cy="273907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739079"/>
              </a:lnTo>
              <a:lnTo>
                <a:pt x="95571" y="2739079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823AFD2-19B2-4938-AFBA-D1A080970FFA}">
      <dsp:nvSpPr>
        <dsp:cNvPr id="0" name=""/>
        <dsp:cNvSpPr/>
      </dsp:nvSpPr>
      <dsp:spPr>
        <a:xfrm>
          <a:off x="7087066" y="3519615"/>
          <a:ext cx="896996" cy="39129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/>
            <a:t>绩效评价</a:t>
          </a:r>
          <a:endParaRPr lang="zh-CN" altLang="en-US" sz="1400" kern="1200" dirty="0"/>
        </a:p>
      </dsp:txBody>
      <dsp:txXfrm>
        <a:off x="7087066" y="3519615"/>
        <a:ext cx="896996" cy="391297"/>
      </dsp:txXfrm>
    </dsp:sp>
    <dsp:sp modelId="{64207DD6-7F64-4DD0-833B-5D91935053BF}">
      <dsp:nvSpPr>
        <dsp:cNvPr id="0" name=""/>
        <dsp:cNvSpPr/>
      </dsp:nvSpPr>
      <dsp:spPr>
        <a:xfrm>
          <a:off x="8047290" y="584887"/>
          <a:ext cx="938643" cy="39129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kern="1200" dirty="0" smtClean="0"/>
            <a:t>重大事项</a:t>
          </a:r>
          <a:endParaRPr lang="zh-CN" altLang="en-US" sz="1600" b="1" kern="1200" dirty="0"/>
        </a:p>
      </dsp:txBody>
      <dsp:txXfrm>
        <a:off x="8047290" y="584887"/>
        <a:ext cx="938643" cy="391297"/>
      </dsp:txXfrm>
    </dsp:sp>
  </dsp:spTree>
</dsp:drawing>
</file>

<file path=ppt/diagrams/drawing3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E5DE8796-0629-405B-BD7E-B38D967C923F}">
      <dsp:nvSpPr>
        <dsp:cNvPr id="0" name=""/>
        <dsp:cNvSpPr/>
      </dsp:nvSpPr>
      <dsp:spPr>
        <a:xfrm>
          <a:off x="0" y="619"/>
          <a:ext cx="8763000" cy="4305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600" kern="1200" dirty="0"/>
        </a:p>
      </dsp:txBody>
      <dsp:txXfrm>
        <a:off x="0" y="619"/>
        <a:ext cx="8763000" cy="4305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44.wmf"/><Relationship Id="rId2" Type="http://schemas.openxmlformats.org/officeDocument/2006/relationships/image" Target="../media/image43.png"/><Relationship Id="rId1" Type="http://schemas.openxmlformats.org/officeDocument/2006/relationships/image" Target="../media/image42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44.wmf"/><Relationship Id="rId2" Type="http://schemas.openxmlformats.org/officeDocument/2006/relationships/image" Target="../media/image43.png"/><Relationship Id="rId1" Type="http://schemas.openxmlformats.org/officeDocument/2006/relationships/image" Target="../media/image42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44.wmf"/><Relationship Id="rId2" Type="http://schemas.openxmlformats.org/officeDocument/2006/relationships/image" Target="../media/image43.png"/><Relationship Id="rId1" Type="http://schemas.openxmlformats.org/officeDocument/2006/relationships/image" Target="../media/image42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44.wmf"/><Relationship Id="rId2" Type="http://schemas.openxmlformats.org/officeDocument/2006/relationships/image" Target="../media/image43.png"/><Relationship Id="rId1" Type="http://schemas.openxmlformats.org/officeDocument/2006/relationships/image" Target="../media/image42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8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7888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7888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7888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fld id="{9412FB51-5E6C-455F-8C93-BB62B9542B7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fld id="{A6D73043-9B03-471F-86BA-6757522AEF56}" type="datetimeFigureOut">
              <a:rPr lang="zh-CN" altLang="en-US"/>
              <a:pPr>
                <a:defRPr/>
              </a:pPr>
              <a:t>2010-11-10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 smtClean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fld id="{87AF57B1-214C-485A-81F2-13077C3491D0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447800" y="1600200"/>
            <a:ext cx="723900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447800" y="1828800"/>
            <a:ext cx="3543300" cy="3200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143500" y="1828800"/>
            <a:ext cx="3543300" cy="3200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3500438"/>
            <a:ext cx="2057400" cy="15843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3500438"/>
            <a:ext cx="6019800" cy="15843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877050" y="946150"/>
            <a:ext cx="1809750" cy="408305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447800" y="946150"/>
            <a:ext cx="5276850" cy="408305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47800" y="762000"/>
            <a:ext cx="7239000" cy="585788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447800" y="1600200"/>
            <a:ext cx="723900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447800" y="1828800"/>
            <a:ext cx="3543300" cy="3200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143500" y="1828800"/>
            <a:ext cx="3543300" cy="3200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877050" y="946150"/>
            <a:ext cx="1809750" cy="408305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447800" y="946150"/>
            <a:ext cx="5276850" cy="408305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47800" y="762000"/>
            <a:ext cx="7239000" cy="585788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447800" y="1600200"/>
            <a:ext cx="723900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447800" y="1828800"/>
            <a:ext cx="3543300" cy="3200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143500" y="1828800"/>
            <a:ext cx="3543300" cy="3200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877050" y="946150"/>
            <a:ext cx="1809750" cy="408305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447800" y="946150"/>
            <a:ext cx="5276850" cy="408305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47800" y="762000"/>
            <a:ext cx="7239000" cy="585788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447800" y="1600200"/>
            <a:ext cx="723900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447800" y="1828800"/>
            <a:ext cx="3543300" cy="3200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143500" y="1828800"/>
            <a:ext cx="3543300" cy="3200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877050" y="946150"/>
            <a:ext cx="1809750" cy="408305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447800" y="946150"/>
            <a:ext cx="5276850" cy="408305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47800" y="762000"/>
            <a:ext cx="7239000" cy="585788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447800" y="1600200"/>
            <a:ext cx="723900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447800" y="1828800"/>
            <a:ext cx="3543300" cy="3200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143500" y="1828800"/>
            <a:ext cx="3543300" cy="3200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042988" y="4508500"/>
            <a:ext cx="3397250" cy="5762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92638" y="4508500"/>
            <a:ext cx="3398837" cy="5762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877050" y="946150"/>
            <a:ext cx="1809750" cy="408305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447800" y="946150"/>
            <a:ext cx="5276850" cy="408305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276600" y="1773238"/>
            <a:ext cx="2514600" cy="45259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43600" y="1773238"/>
            <a:ext cx="2516188" cy="45259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381875" y="947738"/>
            <a:ext cx="1366838" cy="5351462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276600" y="947738"/>
            <a:ext cx="3952875" cy="5351462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447800" y="1600200"/>
            <a:ext cx="7239000" cy="3200400"/>
          </a:xfrm>
        </p:spPr>
        <p:txBody>
          <a:bodyPr/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447800" y="1828800"/>
            <a:ext cx="3543300" cy="3200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143500" y="1828800"/>
            <a:ext cx="3543300" cy="3200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877050" y="946150"/>
            <a:ext cx="1809750" cy="408305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447800" y="946150"/>
            <a:ext cx="5276850" cy="408305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47800" y="762000"/>
            <a:ext cx="7239000" cy="585788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447800" y="1601108"/>
            <a:ext cx="723900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447800" y="1828800"/>
            <a:ext cx="3543300" cy="3200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143500" y="1828800"/>
            <a:ext cx="3543300" cy="3200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877050" y="946150"/>
            <a:ext cx="1809750" cy="408305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447800" y="946150"/>
            <a:ext cx="5276850" cy="408305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276600" y="1773238"/>
            <a:ext cx="2514600" cy="45259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43600" y="1773238"/>
            <a:ext cx="2516188" cy="45259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381875" y="947738"/>
            <a:ext cx="1366838" cy="5351462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276600" y="947738"/>
            <a:ext cx="3952875" cy="5351462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47800" y="762000"/>
            <a:ext cx="7239000" cy="585788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447800" y="1600200"/>
            <a:ext cx="723900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447800" y="1828800"/>
            <a:ext cx="3543300" cy="3200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143500" y="1828800"/>
            <a:ext cx="3543300" cy="3200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877050" y="946150"/>
            <a:ext cx="1809750" cy="408305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447800" y="946150"/>
            <a:ext cx="5276850" cy="408305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276600" y="1773238"/>
            <a:ext cx="2514600" cy="45259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43600" y="1773238"/>
            <a:ext cx="2516188" cy="45259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3500438"/>
            <a:ext cx="2057400" cy="15843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3500438"/>
            <a:ext cx="6019800" cy="15843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381875" y="947738"/>
            <a:ext cx="1366838" cy="5351462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276600" y="947738"/>
            <a:ext cx="3952875" cy="5351462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47800" y="762000"/>
            <a:ext cx="7239000" cy="585788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447800" y="1600200"/>
            <a:ext cx="723900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447800" y="1828800"/>
            <a:ext cx="3543300" cy="3200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143500" y="1828800"/>
            <a:ext cx="3543300" cy="3200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877050" y="946150"/>
            <a:ext cx="1809750" cy="408305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447800" y="946150"/>
            <a:ext cx="5276850" cy="408305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762000" y="1773238"/>
            <a:ext cx="2514600" cy="45259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3429000" y="1773238"/>
            <a:ext cx="2516188" cy="45259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4867275" y="947738"/>
            <a:ext cx="1366838" cy="5351462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762000" y="947738"/>
            <a:ext cx="3952875" cy="5351462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762000" y="6019800"/>
            <a:ext cx="8001000" cy="53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47800" y="762000"/>
            <a:ext cx="7239000" cy="585788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447800" y="1600200"/>
            <a:ext cx="723900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447800" y="1828800"/>
            <a:ext cx="3543300" cy="3200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143500" y="1828800"/>
            <a:ext cx="3543300" cy="3200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877050" y="946150"/>
            <a:ext cx="1809750" cy="408305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447800" y="946150"/>
            <a:ext cx="5276850" cy="408305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762000" y="1773238"/>
            <a:ext cx="2514600" cy="45259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3429000" y="1773238"/>
            <a:ext cx="2516188" cy="45259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042988" y="4508500"/>
            <a:ext cx="3397250" cy="5762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92638" y="4508500"/>
            <a:ext cx="3398837" cy="5762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4867275" y="947738"/>
            <a:ext cx="1366838" cy="5351462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762000" y="947738"/>
            <a:ext cx="3952875" cy="5351462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47800" y="762000"/>
            <a:ext cx="7239000" cy="585788"/>
          </a:xfrm>
        </p:spPr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447800" y="1600200"/>
            <a:ext cx="723900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447800" y="1828800"/>
            <a:ext cx="3543300" cy="3200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143500" y="1828800"/>
            <a:ext cx="3543300" cy="3200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877050" y="946150"/>
            <a:ext cx="1809750" cy="408305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447800" y="946150"/>
            <a:ext cx="5276850" cy="408305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72744" y="947738"/>
            <a:ext cx="5472112" cy="635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272744" y="1773238"/>
            <a:ext cx="5183187" cy="452596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2147888" y="1773238"/>
            <a:ext cx="2514600" cy="45259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814888" y="1773238"/>
            <a:ext cx="2516187" cy="45259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253163" y="947738"/>
            <a:ext cx="1366837" cy="5351462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2147888" y="947738"/>
            <a:ext cx="3952875" cy="5351462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47800" y="762000"/>
            <a:ext cx="7239000" cy="585788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447800" y="1615622"/>
            <a:ext cx="7239000" cy="3200400"/>
          </a:xfrm>
        </p:spPr>
        <p:txBody>
          <a:bodyPr tIns="2880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447800" y="1828800"/>
            <a:ext cx="3543300" cy="3200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143500" y="1828800"/>
            <a:ext cx="3543300" cy="3200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877050" y="946150"/>
            <a:ext cx="1809750" cy="408305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447800" y="946150"/>
            <a:ext cx="5276850" cy="408305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80230" y="947738"/>
            <a:ext cx="5472113" cy="635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280230" y="1773238"/>
            <a:ext cx="5183188" cy="452596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352800" y="1773238"/>
            <a:ext cx="2514600" cy="45259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19800" y="1773238"/>
            <a:ext cx="2516188" cy="45259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458075" y="947738"/>
            <a:ext cx="1366838" cy="5351462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352800" y="947738"/>
            <a:ext cx="3952875" cy="5351462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47800" y="762000"/>
            <a:ext cx="7239000" cy="585788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447800" y="1600200"/>
            <a:ext cx="723900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447800" y="1828800"/>
            <a:ext cx="3543300" cy="3200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143500" y="1828800"/>
            <a:ext cx="3543300" cy="3200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877050" y="946150"/>
            <a:ext cx="1809750" cy="408305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447800" y="946150"/>
            <a:ext cx="5276850" cy="408305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80230" y="947738"/>
            <a:ext cx="5472113" cy="635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280230" y="1773238"/>
            <a:ext cx="5183188" cy="452596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352800" y="1773238"/>
            <a:ext cx="2514600" cy="45259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19800" y="1773238"/>
            <a:ext cx="2516188" cy="45259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3500438"/>
            <a:ext cx="2057400" cy="15843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3500438"/>
            <a:ext cx="6019800" cy="15843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458075" y="947738"/>
            <a:ext cx="1366838" cy="5351462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352800" y="947738"/>
            <a:ext cx="3952875" cy="5351462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tIns="46800"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276600" y="1773238"/>
            <a:ext cx="2514600" cy="45259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43600" y="1773238"/>
            <a:ext cx="2516188" cy="45259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042988" y="4508500"/>
            <a:ext cx="3397250" cy="5762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92638" y="4508500"/>
            <a:ext cx="3398837" cy="5762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381875" y="946150"/>
            <a:ext cx="1366838" cy="535305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276600" y="946150"/>
            <a:ext cx="3952875" cy="535305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276600" y="1773238"/>
            <a:ext cx="2514600" cy="45259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43600" y="1773238"/>
            <a:ext cx="2516188" cy="45259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381875" y="947738"/>
            <a:ext cx="1366838" cy="5351462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276600" y="947738"/>
            <a:ext cx="3952875" cy="5351462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47800" y="762000"/>
            <a:ext cx="7239000" cy="585788"/>
          </a:xfrm>
        </p:spPr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447800" y="1600200"/>
            <a:ext cx="723900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447800" y="1828800"/>
            <a:ext cx="3543300" cy="3200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143500" y="1828800"/>
            <a:ext cx="3543300" cy="3200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877050" y="946150"/>
            <a:ext cx="1809750" cy="408305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447800" y="946150"/>
            <a:ext cx="5276850" cy="408305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47800" y="762000"/>
            <a:ext cx="7239000" cy="585788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447800" y="1600200"/>
            <a:ext cx="723900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447800" y="1828800"/>
            <a:ext cx="3543300" cy="3200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143500" y="1828800"/>
            <a:ext cx="3543300" cy="3200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47800" y="762000"/>
            <a:ext cx="7239000" cy="585788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877050" y="946150"/>
            <a:ext cx="1809750" cy="408305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447800" y="946150"/>
            <a:ext cx="5276850" cy="408305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47800" y="762000"/>
            <a:ext cx="7239000" cy="585788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447800" y="1600200"/>
            <a:ext cx="723900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447800" y="1828800"/>
            <a:ext cx="3543300" cy="3200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143500" y="1828800"/>
            <a:ext cx="3543300" cy="3200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877050" y="946150"/>
            <a:ext cx="1809750" cy="408305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447800" y="946150"/>
            <a:ext cx="5276850" cy="408305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47800" y="762000"/>
            <a:ext cx="7239000" cy="585788"/>
          </a:xfrm>
        </p:spPr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447800" y="1600200"/>
            <a:ext cx="723900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447800" y="1828800"/>
            <a:ext cx="3543300" cy="3200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143500" y="1828800"/>
            <a:ext cx="3543300" cy="3200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877050" y="946150"/>
            <a:ext cx="1809750" cy="408305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447800" y="946150"/>
            <a:ext cx="5276850" cy="408305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7.xml"/><Relationship Id="rId13" Type="http://schemas.openxmlformats.org/officeDocument/2006/relationships/image" Target="../media/image15.jpeg"/><Relationship Id="rId3" Type="http://schemas.openxmlformats.org/officeDocument/2006/relationships/slideLayout" Target="../slideLayouts/slideLayout102.xml"/><Relationship Id="rId7" Type="http://schemas.openxmlformats.org/officeDocument/2006/relationships/slideLayout" Target="../slideLayouts/slideLayout106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101.xml"/><Relationship Id="rId16" Type="http://schemas.openxmlformats.org/officeDocument/2006/relationships/image" Target="../media/image10.png"/><Relationship Id="rId1" Type="http://schemas.openxmlformats.org/officeDocument/2006/relationships/slideLayout" Target="../slideLayouts/slideLayout100.xml"/><Relationship Id="rId6" Type="http://schemas.openxmlformats.org/officeDocument/2006/relationships/slideLayout" Target="../slideLayouts/slideLayout105.xml"/><Relationship Id="rId11" Type="http://schemas.openxmlformats.org/officeDocument/2006/relationships/slideLayout" Target="../slideLayouts/slideLayout110.xml"/><Relationship Id="rId5" Type="http://schemas.openxmlformats.org/officeDocument/2006/relationships/slideLayout" Target="../slideLayouts/slideLayout104.xml"/><Relationship Id="rId15" Type="http://schemas.openxmlformats.org/officeDocument/2006/relationships/image" Target="../media/image9.png"/><Relationship Id="rId10" Type="http://schemas.openxmlformats.org/officeDocument/2006/relationships/slideLayout" Target="../slideLayouts/slideLayout109.xml"/><Relationship Id="rId4" Type="http://schemas.openxmlformats.org/officeDocument/2006/relationships/slideLayout" Target="../slideLayouts/slideLayout103.xml"/><Relationship Id="rId9" Type="http://schemas.openxmlformats.org/officeDocument/2006/relationships/slideLayout" Target="../slideLayouts/slideLayout108.xml"/><Relationship Id="rId14" Type="http://schemas.openxmlformats.org/officeDocument/2006/relationships/image" Target="../media/image8.png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8.xml"/><Relationship Id="rId13" Type="http://schemas.openxmlformats.org/officeDocument/2006/relationships/image" Target="../media/image16.jpeg"/><Relationship Id="rId3" Type="http://schemas.openxmlformats.org/officeDocument/2006/relationships/slideLayout" Target="../slideLayouts/slideLayout113.xml"/><Relationship Id="rId7" Type="http://schemas.openxmlformats.org/officeDocument/2006/relationships/slideLayout" Target="../slideLayouts/slideLayout117.xml"/><Relationship Id="rId12" Type="http://schemas.openxmlformats.org/officeDocument/2006/relationships/theme" Target="../theme/theme11.xml"/><Relationship Id="rId2" Type="http://schemas.openxmlformats.org/officeDocument/2006/relationships/slideLayout" Target="../slideLayouts/slideLayout112.xml"/><Relationship Id="rId16" Type="http://schemas.openxmlformats.org/officeDocument/2006/relationships/image" Target="../media/image10.png"/><Relationship Id="rId1" Type="http://schemas.openxmlformats.org/officeDocument/2006/relationships/slideLayout" Target="../slideLayouts/slideLayout111.xml"/><Relationship Id="rId6" Type="http://schemas.openxmlformats.org/officeDocument/2006/relationships/slideLayout" Target="../slideLayouts/slideLayout116.xml"/><Relationship Id="rId11" Type="http://schemas.openxmlformats.org/officeDocument/2006/relationships/slideLayout" Target="../slideLayouts/slideLayout121.xml"/><Relationship Id="rId5" Type="http://schemas.openxmlformats.org/officeDocument/2006/relationships/slideLayout" Target="../slideLayouts/slideLayout115.xml"/><Relationship Id="rId15" Type="http://schemas.openxmlformats.org/officeDocument/2006/relationships/image" Target="../media/image9.png"/><Relationship Id="rId10" Type="http://schemas.openxmlformats.org/officeDocument/2006/relationships/slideLayout" Target="../slideLayouts/slideLayout120.xml"/><Relationship Id="rId4" Type="http://schemas.openxmlformats.org/officeDocument/2006/relationships/slideLayout" Target="../slideLayouts/slideLayout114.xml"/><Relationship Id="rId9" Type="http://schemas.openxmlformats.org/officeDocument/2006/relationships/slideLayout" Target="../slideLayouts/slideLayout119.xml"/><Relationship Id="rId14" Type="http://schemas.openxmlformats.org/officeDocument/2006/relationships/image" Target="../media/image8.png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9.xml"/><Relationship Id="rId13" Type="http://schemas.openxmlformats.org/officeDocument/2006/relationships/image" Target="../media/image17.jpeg"/><Relationship Id="rId3" Type="http://schemas.openxmlformats.org/officeDocument/2006/relationships/slideLayout" Target="../slideLayouts/slideLayout124.xml"/><Relationship Id="rId7" Type="http://schemas.openxmlformats.org/officeDocument/2006/relationships/slideLayout" Target="../slideLayouts/slideLayout128.xml"/><Relationship Id="rId12" Type="http://schemas.openxmlformats.org/officeDocument/2006/relationships/theme" Target="../theme/theme12.xml"/><Relationship Id="rId2" Type="http://schemas.openxmlformats.org/officeDocument/2006/relationships/slideLayout" Target="../slideLayouts/slideLayout123.xml"/><Relationship Id="rId16" Type="http://schemas.openxmlformats.org/officeDocument/2006/relationships/image" Target="../media/image10.png"/><Relationship Id="rId1" Type="http://schemas.openxmlformats.org/officeDocument/2006/relationships/slideLayout" Target="../slideLayouts/slideLayout122.xml"/><Relationship Id="rId6" Type="http://schemas.openxmlformats.org/officeDocument/2006/relationships/slideLayout" Target="../slideLayouts/slideLayout127.xml"/><Relationship Id="rId11" Type="http://schemas.openxmlformats.org/officeDocument/2006/relationships/slideLayout" Target="../slideLayouts/slideLayout132.xml"/><Relationship Id="rId5" Type="http://schemas.openxmlformats.org/officeDocument/2006/relationships/slideLayout" Target="../slideLayouts/slideLayout126.xml"/><Relationship Id="rId15" Type="http://schemas.openxmlformats.org/officeDocument/2006/relationships/image" Target="../media/image9.png"/><Relationship Id="rId10" Type="http://schemas.openxmlformats.org/officeDocument/2006/relationships/slideLayout" Target="../slideLayouts/slideLayout131.xml"/><Relationship Id="rId4" Type="http://schemas.openxmlformats.org/officeDocument/2006/relationships/slideLayout" Target="../slideLayouts/slideLayout125.xml"/><Relationship Id="rId9" Type="http://schemas.openxmlformats.org/officeDocument/2006/relationships/slideLayout" Target="../slideLayouts/slideLayout130.xml"/><Relationship Id="rId14" Type="http://schemas.openxmlformats.org/officeDocument/2006/relationships/image" Target="../media/image8.png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0.xml"/><Relationship Id="rId13" Type="http://schemas.openxmlformats.org/officeDocument/2006/relationships/image" Target="../media/image18.jpeg"/><Relationship Id="rId3" Type="http://schemas.openxmlformats.org/officeDocument/2006/relationships/slideLayout" Target="../slideLayouts/slideLayout135.xml"/><Relationship Id="rId7" Type="http://schemas.openxmlformats.org/officeDocument/2006/relationships/slideLayout" Target="../slideLayouts/slideLayout139.xml"/><Relationship Id="rId12" Type="http://schemas.openxmlformats.org/officeDocument/2006/relationships/theme" Target="../theme/theme13.xml"/><Relationship Id="rId2" Type="http://schemas.openxmlformats.org/officeDocument/2006/relationships/slideLayout" Target="../slideLayouts/slideLayout134.xml"/><Relationship Id="rId16" Type="http://schemas.openxmlformats.org/officeDocument/2006/relationships/image" Target="../media/image10.png"/><Relationship Id="rId1" Type="http://schemas.openxmlformats.org/officeDocument/2006/relationships/slideLayout" Target="../slideLayouts/slideLayout133.xml"/><Relationship Id="rId6" Type="http://schemas.openxmlformats.org/officeDocument/2006/relationships/slideLayout" Target="../slideLayouts/slideLayout138.xml"/><Relationship Id="rId11" Type="http://schemas.openxmlformats.org/officeDocument/2006/relationships/slideLayout" Target="../slideLayouts/slideLayout143.xml"/><Relationship Id="rId5" Type="http://schemas.openxmlformats.org/officeDocument/2006/relationships/slideLayout" Target="../slideLayouts/slideLayout137.xml"/><Relationship Id="rId15" Type="http://schemas.openxmlformats.org/officeDocument/2006/relationships/image" Target="../media/image9.png"/><Relationship Id="rId10" Type="http://schemas.openxmlformats.org/officeDocument/2006/relationships/slideLayout" Target="../slideLayouts/slideLayout142.xml"/><Relationship Id="rId4" Type="http://schemas.openxmlformats.org/officeDocument/2006/relationships/slideLayout" Target="../slideLayouts/slideLayout136.xml"/><Relationship Id="rId9" Type="http://schemas.openxmlformats.org/officeDocument/2006/relationships/slideLayout" Target="../slideLayouts/slideLayout141.xml"/><Relationship Id="rId14" Type="http://schemas.openxmlformats.org/officeDocument/2006/relationships/image" Target="../media/image8.png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1.xml"/><Relationship Id="rId13" Type="http://schemas.openxmlformats.org/officeDocument/2006/relationships/image" Target="../media/image19.jpeg"/><Relationship Id="rId3" Type="http://schemas.openxmlformats.org/officeDocument/2006/relationships/slideLayout" Target="../slideLayouts/slideLayout146.xml"/><Relationship Id="rId7" Type="http://schemas.openxmlformats.org/officeDocument/2006/relationships/slideLayout" Target="../slideLayouts/slideLayout150.xml"/><Relationship Id="rId12" Type="http://schemas.openxmlformats.org/officeDocument/2006/relationships/theme" Target="../theme/theme14.xml"/><Relationship Id="rId2" Type="http://schemas.openxmlformats.org/officeDocument/2006/relationships/slideLayout" Target="../slideLayouts/slideLayout145.xml"/><Relationship Id="rId16" Type="http://schemas.openxmlformats.org/officeDocument/2006/relationships/image" Target="../media/image10.png"/><Relationship Id="rId1" Type="http://schemas.openxmlformats.org/officeDocument/2006/relationships/slideLayout" Target="../slideLayouts/slideLayout144.xml"/><Relationship Id="rId6" Type="http://schemas.openxmlformats.org/officeDocument/2006/relationships/slideLayout" Target="../slideLayouts/slideLayout149.xml"/><Relationship Id="rId11" Type="http://schemas.openxmlformats.org/officeDocument/2006/relationships/slideLayout" Target="../slideLayouts/slideLayout154.xml"/><Relationship Id="rId5" Type="http://schemas.openxmlformats.org/officeDocument/2006/relationships/slideLayout" Target="../slideLayouts/slideLayout148.xml"/><Relationship Id="rId15" Type="http://schemas.openxmlformats.org/officeDocument/2006/relationships/image" Target="../media/image9.png"/><Relationship Id="rId10" Type="http://schemas.openxmlformats.org/officeDocument/2006/relationships/slideLayout" Target="../slideLayouts/slideLayout153.xml"/><Relationship Id="rId4" Type="http://schemas.openxmlformats.org/officeDocument/2006/relationships/slideLayout" Target="../slideLayouts/slideLayout147.xml"/><Relationship Id="rId9" Type="http://schemas.openxmlformats.org/officeDocument/2006/relationships/slideLayout" Target="../slideLayouts/slideLayout152.xml"/><Relationship Id="rId14" Type="http://schemas.openxmlformats.org/officeDocument/2006/relationships/image" Target="../media/image8.png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2.xml"/><Relationship Id="rId13" Type="http://schemas.openxmlformats.org/officeDocument/2006/relationships/image" Target="../media/image20.jpeg"/><Relationship Id="rId3" Type="http://schemas.openxmlformats.org/officeDocument/2006/relationships/slideLayout" Target="../slideLayouts/slideLayout157.xml"/><Relationship Id="rId7" Type="http://schemas.openxmlformats.org/officeDocument/2006/relationships/slideLayout" Target="../slideLayouts/slideLayout161.xml"/><Relationship Id="rId12" Type="http://schemas.openxmlformats.org/officeDocument/2006/relationships/theme" Target="../theme/theme15.xml"/><Relationship Id="rId17" Type="http://schemas.openxmlformats.org/officeDocument/2006/relationships/image" Target="../media/image10.png"/><Relationship Id="rId2" Type="http://schemas.openxmlformats.org/officeDocument/2006/relationships/slideLayout" Target="../slideLayouts/slideLayout156.xml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155.xml"/><Relationship Id="rId6" Type="http://schemas.openxmlformats.org/officeDocument/2006/relationships/slideLayout" Target="../slideLayouts/slideLayout160.xml"/><Relationship Id="rId11" Type="http://schemas.openxmlformats.org/officeDocument/2006/relationships/slideLayout" Target="../slideLayouts/slideLayout165.xml"/><Relationship Id="rId5" Type="http://schemas.openxmlformats.org/officeDocument/2006/relationships/slideLayout" Target="../slideLayouts/slideLayout159.xml"/><Relationship Id="rId15" Type="http://schemas.openxmlformats.org/officeDocument/2006/relationships/image" Target="../media/image8.png"/><Relationship Id="rId10" Type="http://schemas.openxmlformats.org/officeDocument/2006/relationships/slideLayout" Target="../slideLayouts/slideLayout164.xml"/><Relationship Id="rId4" Type="http://schemas.openxmlformats.org/officeDocument/2006/relationships/slideLayout" Target="../slideLayouts/slideLayout158.xml"/><Relationship Id="rId9" Type="http://schemas.openxmlformats.org/officeDocument/2006/relationships/slideLayout" Target="../slideLayouts/slideLayout163.xml"/><Relationship Id="rId14" Type="http://schemas.openxmlformats.org/officeDocument/2006/relationships/image" Target="../media/image7.jpeg"/></Relationships>
</file>

<file path=ppt/slideMasters/_rels/slideMaster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3.xml"/><Relationship Id="rId13" Type="http://schemas.openxmlformats.org/officeDocument/2006/relationships/image" Target="../media/image21.jpeg"/><Relationship Id="rId3" Type="http://schemas.openxmlformats.org/officeDocument/2006/relationships/slideLayout" Target="../slideLayouts/slideLayout168.xml"/><Relationship Id="rId7" Type="http://schemas.openxmlformats.org/officeDocument/2006/relationships/slideLayout" Target="../slideLayouts/slideLayout172.xml"/><Relationship Id="rId12" Type="http://schemas.openxmlformats.org/officeDocument/2006/relationships/theme" Target="../theme/theme16.xml"/><Relationship Id="rId2" Type="http://schemas.openxmlformats.org/officeDocument/2006/relationships/slideLayout" Target="../slideLayouts/slideLayout167.xml"/><Relationship Id="rId16" Type="http://schemas.openxmlformats.org/officeDocument/2006/relationships/image" Target="../media/image10.png"/><Relationship Id="rId1" Type="http://schemas.openxmlformats.org/officeDocument/2006/relationships/slideLayout" Target="../slideLayouts/slideLayout166.xml"/><Relationship Id="rId6" Type="http://schemas.openxmlformats.org/officeDocument/2006/relationships/slideLayout" Target="../slideLayouts/slideLayout171.xml"/><Relationship Id="rId11" Type="http://schemas.openxmlformats.org/officeDocument/2006/relationships/slideLayout" Target="../slideLayouts/slideLayout176.xml"/><Relationship Id="rId5" Type="http://schemas.openxmlformats.org/officeDocument/2006/relationships/slideLayout" Target="../slideLayouts/slideLayout170.xml"/><Relationship Id="rId15" Type="http://schemas.openxmlformats.org/officeDocument/2006/relationships/image" Target="../media/image9.png"/><Relationship Id="rId10" Type="http://schemas.openxmlformats.org/officeDocument/2006/relationships/slideLayout" Target="../slideLayouts/slideLayout175.xml"/><Relationship Id="rId4" Type="http://schemas.openxmlformats.org/officeDocument/2006/relationships/slideLayout" Target="../slideLayouts/slideLayout169.xml"/><Relationship Id="rId9" Type="http://schemas.openxmlformats.org/officeDocument/2006/relationships/slideLayout" Target="../slideLayouts/slideLayout174.xml"/><Relationship Id="rId14" Type="http://schemas.openxmlformats.org/officeDocument/2006/relationships/image" Target="../media/image8.png"/></Relationships>
</file>

<file path=ppt/slideMasters/_rels/slideMaster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4.xml"/><Relationship Id="rId13" Type="http://schemas.openxmlformats.org/officeDocument/2006/relationships/image" Target="../media/image22.jpeg"/><Relationship Id="rId3" Type="http://schemas.openxmlformats.org/officeDocument/2006/relationships/slideLayout" Target="../slideLayouts/slideLayout179.xml"/><Relationship Id="rId7" Type="http://schemas.openxmlformats.org/officeDocument/2006/relationships/slideLayout" Target="../slideLayouts/slideLayout183.xml"/><Relationship Id="rId12" Type="http://schemas.openxmlformats.org/officeDocument/2006/relationships/theme" Target="../theme/theme17.xml"/><Relationship Id="rId2" Type="http://schemas.openxmlformats.org/officeDocument/2006/relationships/slideLayout" Target="../slideLayouts/slideLayout178.xml"/><Relationship Id="rId16" Type="http://schemas.openxmlformats.org/officeDocument/2006/relationships/image" Target="../media/image10.png"/><Relationship Id="rId1" Type="http://schemas.openxmlformats.org/officeDocument/2006/relationships/slideLayout" Target="../slideLayouts/slideLayout177.xml"/><Relationship Id="rId6" Type="http://schemas.openxmlformats.org/officeDocument/2006/relationships/slideLayout" Target="../slideLayouts/slideLayout182.xml"/><Relationship Id="rId11" Type="http://schemas.openxmlformats.org/officeDocument/2006/relationships/slideLayout" Target="../slideLayouts/slideLayout187.xml"/><Relationship Id="rId5" Type="http://schemas.openxmlformats.org/officeDocument/2006/relationships/slideLayout" Target="../slideLayouts/slideLayout181.xml"/><Relationship Id="rId15" Type="http://schemas.openxmlformats.org/officeDocument/2006/relationships/image" Target="../media/image9.png"/><Relationship Id="rId10" Type="http://schemas.openxmlformats.org/officeDocument/2006/relationships/slideLayout" Target="../slideLayouts/slideLayout186.xml"/><Relationship Id="rId4" Type="http://schemas.openxmlformats.org/officeDocument/2006/relationships/slideLayout" Target="../slideLayouts/slideLayout180.xml"/><Relationship Id="rId9" Type="http://schemas.openxmlformats.org/officeDocument/2006/relationships/slideLayout" Target="../slideLayouts/slideLayout185.xml"/><Relationship Id="rId14" Type="http://schemas.openxmlformats.org/officeDocument/2006/relationships/image" Target="../media/image8.png"/></Relationships>
</file>

<file path=ppt/slideMasters/_rels/slideMaster1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5.xml"/><Relationship Id="rId13" Type="http://schemas.openxmlformats.org/officeDocument/2006/relationships/image" Target="../media/image23.jpeg"/><Relationship Id="rId3" Type="http://schemas.openxmlformats.org/officeDocument/2006/relationships/slideLayout" Target="../slideLayouts/slideLayout190.xml"/><Relationship Id="rId7" Type="http://schemas.openxmlformats.org/officeDocument/2006/relationships/slideLayout" Target="../slideLayouts/slideLayout194.xml"/><Relationship Id="rId12" Type="http://schemas.openxmlformats.org/officeDocument/2006/relationships/theme" Target="../theme/theme18.xml"/><Relationship Id="rId17" Type="http://schemas.openxmlformats.org/officeDocument/2006/relationships/image" Target="../media/image10.png"/><Relationship Id="rId2" Type="http://schemas.openxmlformats.org/officeDocument/2006/relationships/slideLayout" Target="../slideLayouts/slideLayout189.xml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188.xml"/><Relationship Id="rId6" Type="http://schemas.openxmlformats.org/officeDocument/2006/relationships/slideLayout" Target="../slideLayouts/slideLayout193.xml"/><Relationship Id="rId11" Type="http://schemas.openxmlformats.org/officeDocument/2006/relationships/slideLayout" Target="../slideLayouts/slideLayout198.xml"/><Relationship Id="rId5" Type="http://schemas.openxmlformats.org/officeDocument/2006/relationships/slideLayout" Target="../slideLayouts/slideLayout192.xml"/><Relationship Id="rId15" Type="http://schemas.openxmlformats.org/officeDocument/2006/relationships/image" Target="../media/image8.png"/><Relationship Id="rId10" Type="http://schemas.openxmlformats.org/officeDocument/2006/relationships/slideLayout" Target="../slideLayouts/slideLayout197.xml"/><Relationship Id="rId4" Type="http://schemas.openxmlformats.org/officeDocument/2006/relationships/slideLayout" Target="../slideLayouts/slideLayout191.xml"/><Relationship Id="rId9" Type="http://schemas.openxmlformats.org/officeDocument/2006/relationships/slideLayout" Target="../slideLayouts/slideLayout196.xml"/><Relationship Id="rId14" Type="http://schemas.openxmlformats.org/officeDocument/2006/relationships/image" Target="../media/image7.jpeg"/></Relationships>
</file>

<file path=ppt/slideMasters/_rels/slideMaster1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6.xml"/><Relationship Id="rId13" Type="http://schemas.openxmlformats.org/officeDocument/2006/relationships/image" Target="../media/image24.jpeg"/><Relationship Id="rId3" Type="http://schemas.openxmlformats.org/officeDocument/2006/relationships/slideLayout" Target="../slideLayouts/slideLayout201.xml"/><Relationship Id="rId7" Type="http://schemas.openxmlformats.org/officeDocument/2006/relationships/slideLayout" Target="../slideLayouts/slideLayout205.xml"/><Relationship Id="rId12" Type="http://schemas.openxmlformats.org/officeDocument/2006/relationships/theme" Target="../theme/theme19.xml"/><Relationship Id="rId2" Type="http://schemas.openxmlformats.org/officeDocument/2006/relationships/slideLayout" Target="../slideLayouts/slideLayout200.xml"/><Relationship Id="rId16" Type="http://schemas.openxmlformats.org/officeDocument/2006/relationships/image" Target="../media/image10.png"/><Relationship Id="rId1" Type="http://schemas.openxmlformats.org/officeDocument/2006/relationships/slideLayout" Target="../slideLayouts/slideLayout199.xml"/><Relationship Id="rId6" Type="http://schemas.openxmlformats.org/officeDocument/2006/relationships/slideLayout" Target="../slideLayouts/slideLayout204.xml"/><Relationship Id="rId11" Type="http://schemas.openxmlformats.org/officeDocument/2006/relationships/slideLayout" Target="../slideLayouts/slideLayout209.xml"/><Relationship Id="rId5" Type="http://schemas.openxmlformats.org/officeDocument/2006/relationships/slideLayout" Target="../slideLayouts/slideLayout203.xml"/><Relationship Id="rId15" Type="http://schemas.openxmlformats.org/officeDocument/2006/relationships/image" Target="../media/image9.png"/><Relationship Id="rId10" Type="http://schemas.openxmlformats.org/officeDocument/2006/relationships/slideLayout" Target="../slideLayouts/slideLayout208.xml"/><Relationship Id="rId4" Type="http://schemas.openxmlformats.org/officeDocument/2006/relationships/slideLayout" Target="../slideLayouts/slideLayout202.xml"/><Relationship Id="rId9" Type="http://schemas.openxmlformats.org/officeDocument/2006/relationships/slideLayout" Target="../slideLayouts/slideLayout207.xml"/><Relationship Id="rId14" Type="http://schemas.openxmlformats.org/officeDocument/2006/relationships/image" Target="../media/image8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4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2.jpeg"/></Relationships>
</file>

<file path=ppt/slideMasters/_rels/slideMaster2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7.xml"/><Relationship Id="rId13" Type="http://schemas.openxmlformats.org/officeDocument/2006/relationships/image" Target="../media/image25.jpeg"/><Relationship Id="rId3" Type="http://schemas.openxmlformats.org/officeDocument/2006/relationships/slideLayout" Target="../slideLayouts/slideLayout212.xml"/><Relationship Id="rId7" Type="http://schemas.openxmlformats.org/officeDocument/2006/relationships/slideLayout" Target="../slideLayouts/slideLayout216.xml"/><Relationship Id="rId12" Type="http://schemas.openxmlformats.org/officeDocument/2006/relationships/theme" Target="../theme/theme20.xml"/><Relationship Id="rId17" Type="http://schemas.openxmlformats.org/officeDocument/2006/relationships/image" Target="../media/image10.png"/><Relationship Id="rId2" Type="http://schemas.openxmlformats.org/officeDocument/2006/relationships/slideLayout" Target="../slideLayouts/slideLayout211.xml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210.xml"/><Relationship Id="rId6" Type="http://schemas.openxmlformats.org/officeDocument/2006/relationships/slideLayout" Target="../slideLayouts/slideLayout215.xml"/><Relationship Id="rId11" Type="http://schemas.openxmlformats.org/officeDocument/2006/relationships/slideLayout" Target="../slideLayouts/slideLayout220.xml"/><Relationship Id="rId5" Type="http://schemas.openxmlformats.org/officeDocument/2006/relationships/slideLayout" Target="../slideLayouts/slideLayout214.xml"/><Relationship Id="rId15" Type="http://schemas.openxmlformats.org/officeDocument/2006/relationships/image" Target="../media/image8.png"/><Relationship Id="rId10" Type="http://schemas.openxmlformats.org/officeDocument/2006/relationships/slideLayout" Target="../slideLayouts/slideLayout219.xml"/><Relationship Id="rId4" Type="http://schemas.openxmlformats.org/officeDocument/2006/relationships/slideLayout" Target="../slideLayouts/slideLayout213.xml"/><Relationship Id="rId9" Type="http://schemas.openxmlformats.org/officeDocument/2006/relationships/slideLayout" Target="../slideLayouts/slideLayout218.xml"/><Relationship Id="rId14" Type="http://schemas.openxmlformats.org/officeDocument/2006/relationships/image" Target="../media/image7.jpeg"/></Relationships>
</file>

<file path=ppt/slideMasters/_rels/slideMaster2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8.xml"/><Relationship Id="rId13" Type="http://schemas.openxmlformats.org/officeDocument/2006/relationships/image" Target="../media/image26.jpeg"/><Relationship Id="rId3" Type="http://schemas.openxmlformats.org/officeDocument/2006/relationships/slideLayout" Target="../slideLayouts/slideLayout223.xml"/><Relationship Id="rId7" Type="http://schemas.openxmlformats.org/officeDocument/2006/relationships/slideLayout" Target="../slideLayouts/slideLayout227.xml"/><Relationship Id="rId12" Type="http://schemas.openxmlformats.org/officeDocument/2006/relationships/theme" Target="../theme/theme21.xml"/><Relationship Id="rId2" Type="http://schemas.openxmlformats.org/officeDocument/2006/relationships/slideLayout" Target="../slideLayouts/slideLayout222.xml"/><Relationship Id="rId16" Type="http://schemas.openxmlformats.org/officeDocument/2006/relationships/image" Target="../media/image10.png"/><Relationship Id="rId1" Type="http://schemas.openxmlformats.org/officeDocument/2006/relationships/slideLayout" Target="../slideLayouts/slideLayout221.xml"/><Relationship Id="rId6" Type="http://schemas.openxmlformats.org/officeDocument/2006/relationships/slideLayout" Target="../slideLayouts/slideLayout226.xml"/><Relationship Id="rId11" Type="http://schemas.openxmlformats.org/officeDocument/2006/relationships/slideLayout" Target="../slideLayouts/slideLayout231.xml"/><Relationship Id="rId5" Type="http://schemas.openxmlformats.org/officeDocument/2006/relationships/slideLayout" Target="../slideLayouts/slideLayout225.xml"/><Relationship Id="rId15" Type="http://schemas.openxmlformats.org/officeDocument/2006/relationships/image" Target="../media/image9.png"/><Relationship Id="rId10" Type="http://schemas.openxmlformats.org/officeDocument/2006/relationships/slideLayout" Target="../slideLayouts/slideLayout230.xml"/><Relationship Id="rId4" Type="http://schemas.openxmlformats.org/officeDocument/2006/relationships/slideLayout" Target="../slideLayouts/slideLayout224.xml"/><Relationship Id="rId9" Type="http://schemas.openxmlformats.org/officeDocument/2006/relationships/slideLayout" Target="../slideLayouts/slideLayout229.xml"/><Relationship Id="rId14" Type="http://schemas.openxmlformats.org/officeDocument/2006/relationships/image" Target="../media/image8.png"/></Relationships>
</file>

<file path=ppt/slideMasters/_rels/slideMaster2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9.xml"/><Relationship Id="rId13" Type="http://schemas.openxmlformats.org/officeDocument/2006/relationships/image" Target="../media/image27.jpeg"/><Relationship Id="rId3" Type="http://schemas.openxmlformats.org/officeDocument/2006/relationships/slideLayout" Target="../slideLayouts/slideLayout234.xml"/><Relationship Id="rId7" Type="http://schemas.openxmlformats.org/officeDocument/2006/relationships/slideLayout" Target="../slideLayouts/slideLayout238.xml"/><Relationship Id="rId12" Type="http://schemas.openxmlformats.org/officeDocument/2006/relationships/theme" Target="../theme/theme22.xml"/><Relationship Id="rId17" Type="http://schemas.openxmlformats.org/officeDocument/2006/relationships/image" Target="../media/image10.png"/><Relationship Id="rId2" Type="http://schemas.openxmlformats.org/officeDocument/2006/relationships/slideLayout" Target="../slideLayouts/slideLayout233.xml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232.xml"/><Relationship Id="rId6" Type="http://schemas.openxmlformats.org/officeDocument/2006/relationships/slideLayout" Target="../slideLayouts/slideLayout237.xml"/><Relationship Id="rId11" Type="http://schemas.openxmlformats.org/officeDocument/2006/relationships/slideLayout" Target="../slideLayouts/slideLayout242.xml"/><Relationship Id="rId5" Type="http://schemas.openxmlformats.org/officeDocument/2006/relationships/slideLayout" Target="../slideLayouts/slideLayout236.xml"/><Relationship Id="rId15" Type="http://schemas.openxmlformats.org/officeDocument/2006/relationships/image" Target="../media/image8.png"/><Relationship Id="rId10" Type="http://schemas.openxmlformats.org/officeDocument/2006/relationships/slideLayout" Target="../slideLayouts/slideLayout241.xml"/><Relationship Id="rId4" Type="http://schemas.openxmlformats.org/officeDocument/2006/relationships/slideLayout" Target="../slideLayouts/slideLayout235.xml"/><Relationship Id="rId9" Type="http://schemas.openxmlformats.org/officeDocument/2006/relationships/slideLayout" Target="../slideLayouts/slideLayout240.xml"/><Relationship Id="rId14" Type="http://schemas.openxmlformats.org/officeDocument/2006/relationships/image" Target="../media/image7.jpeg"/></Relationships>
</file>

<file path=ppt/slideMasters/_rels/slideMaster2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0.xml"/><Relationship Id="rId13" Type="http://schemas.openxmlformats.org/officeDocument/2006/relationships/image" Target="../media/image28.jpeg"/><Relationship Id="rId3" Type="http://schemas.openxmlformats.org/officeDocument/2006/relationships/slideLayout" Target="../slideLayouts/slideLayout245.xml"/><Relationship Id="rId7" Type="http://schemas.openxmlformats.org/officeDocument/2006/relationships/slideLayout" Target="../slideLayouts/slideLayout249.xml"/><Relationship Id="rId12" Type="http://schemas.openxmlformats.org/officeDocument/2006/relationships/theme" Target="../theme/theme23.xml"/><Relationship Id="rId2" Type="http://schemas.openxmlformats.org/officeDocument/2006/relationships/slideLayout" Target="../slideLayouts/slideLayout244.xml"/><Relationship Id="rId16" Type="http://schemas.openxmlformats.org/officeDocument/2006/relationships/image" Target="../media/image10.png"/><Relationship Id="rId1" Type="http://schemas.openxmlformats.org/officeDocument/2006/relationships/slideLayout" Target="../slideLayouts/slideLayout243.xml"/><Relationship Id="rId6" Type="http://schemas.openxmlformats.org/officeDocument/2006/relationships/slideLayout" Target="../slideLayouts/slideLayout248.xml"/><Relationship Id="rId11" Type="http://schemas.openxmlformats.org/officeDocument/2006/relationships/slideLayout" Target="../slideLayouts/slideLayout253.xml"/><Relationship Id="rId5" Type="http://schemas.openxmlformats.org/officeDocument/2006/relationships/slideLayout" Target="../slideLayouts/slideLayout247.xml"/><Relationship Id="rId15" Type="http://schemas.openxmlformats.org/officeDocument/2006/relationships/image" Target="../media/image9.png"/><Relationship Id="rId10" Type="http://schemas.openxmlformats.org/officeDocument/2006/relationships/slideLayout" Target="../slideLayouts/slideLayout252.xml"/><Relationship Id="rId4" Type="http://schemas.openxmlformats.org/officeDocument/2006/relationships/slideLayout" Target="../slideLayouts/slideLayout246.xml"/><Relationship Id="rId9" Type="http://schemas.openxmlformats.org/officeDocument/2006/relationships/slideLayout" Target="../slideLayouts/slideLayout251.xml"/><Relationship Id="rId14" Type="http://schemas.openxmlformats.org/officeDocument/2006/relationships/image" Target="../media/image8.png"/></Relationships>
</file>

<file path=ppt/slideMasters/_rels/slideMaster2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1.xml"/><Relationship Id="rId13" Type="http://schemas.openxmlformats.org/officeDocument/2006/relationships/image" Target="../media/image29.jpeg"/><Relationship Id="rId3" Type="http://schemas.openxmlformats.org/officeDocument/2006/relationships/slideLayout" Target="../slideLayouts/slideLayout256.xml"/><Relationship Id="rId7" Type="http://schemas.openxmlformats.org/officeDocument/2006/relationships/slideLayout" Target="../slideLayouts/slideLayout260.xml"/><Relationship Id="rId12" Type="http://schemas.openxmlformats.org/officeDocument/2006/relationships/theme" Target="../theme/theme24.xml"/><Relationship Id="rId17" Type="http://schemas.openxmlformats.org/officeDocument/2006/relationships/image" Target="../media/image10.png"/><Relationship Id="rId2" Type="http://schemas.openxmlformats.org/officeDocument/2006/relationships/slideLayout" Target="../slideLayouts/slideLayout255.xml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254.xml"/><Relationship Id="rId6" Type="http://schemas.openxmlformats.org/officeDocument/2006/relationships/slideLayout" Target="../slideLayouts/slideLayout259.xml"/><Relationship Id="rId11" Type="http://schemas.openxmlformats.org/officeDocument/2006/relationships/slideLayout" Target="../slideLayouts/slideLayout264.xml"/><Relationship Id="rId5" Type="http://schemas.openxmlformats.org/officeDocument/2006/relationships/slideLayout" Target="../slideLayouts/slideLayout258.xml"/><Relationship Id="rId15" Type="http://schemas.openxmlformats.org/officeDocument/2006/relationships/image" Target="../media/image8.png"/><Relationship Id="rId10" Type="http://schemas.openxmlformats.org/officeDocument/2006/relationships/slideLayout" Target="../slideLayouts/slideLayout263.xml"/><Relationship Id="rId4" Type="http://schemas.openxmlformats.org/officeDocument/2006/relationships/slideLayout" Target="../slideLayouts/slideLayout257.xml"/><Relationship Id="rId9" Type="http://schemas.openxmlformats.org/officeDocument/2006/relationships/slideLayout" Target="../slideLayouts/slideLayout262.xml"/><Relationship Id="rId14" Type="http://schemas.openxmlformats.org/officeDocument/2006/relationships/image" Target="../media/image7.jpeg"/></Relationships>
</file>

<file path=ppt/slideMasters/_rels/slideMaster2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2.xml"/><Relationship Id="rId13" Type="http://schemas.openxmlformats.org/officeDocument/2006/relationships/image" Target="../media/image30.jpeg"/><Relationship Id="rId3" Type="http://schemas.openxmlformats.org/officeDocument/2006/relationships/slideLayout" Target="../slideLayouts/slideLayout267.xml"/><Relationship Id="rId7" Type="http://schemas.openxmlformats.org/officeDocument/2006/relationships/slideLayout" Target="../slideLayouts/slideLayout271.xml"/><Relationship Id="rId12" Type="http://schemas.openxmlformats.org/officeDocument/2006/relationships/theme" Target="../theme/theme25.xml"/><Relationship Id="rId2" Type="http://schemas.openxmlformats.org/officeDocument/2006/relationships/slideLayout" Target="../slideLayouts/slideLayout266.xml"/><Relationship Id="rId16" Type="http://schemas.openxmlformats.org/officeDocument/2006/relationships/image" Target="../media/image10.png"/><Relationship Id="rId1" Type="http://schemas.openxmlformats.org/officeDocument/2006/relationships/slideLayout" Target="../slideLayouts/slideLayout265.xml"/><Relationship Id="rId6" Type="http://schemas.openxmlformats.org/officeDocument/2006/relationships/slideLayout" Target="../slideLayouts/slideLayout270.xml"/><Relationship Id="rId11" Type="http://schemas.openxmlformats.org/officeDocument/2006/relationships/slideLayout" Target="../slideLayouts/slideLayout275.xml"/><Relationship Id="rId5" Type="http://schemas.openxmlformats.org/officeDocument/2006/relationships/slideLayout" Target="../slideLayouts/slideLayout269.xml"/><Relationship Id="rId15" Type="http://schemas.openxmlformats.org/officeDocument/2006/relationships/image" Target="../media/image9.png"/><Relationship Id="rId10" Type="http://schemas.openxmlformats.org/officeDocument/2006/relationships/slideLayout" Target="../slideLayouts/slideLayout274.xml"/><Relationship Id="rId4" Type="http://schemas.openxmlformats.org/officeDocument/2006/relationships/slideLayout" Target="../slideLayouts/slideLayout268.xml"/><Relationship Id="rId9" Type="http://schemas.openxmlformats.org/officeDocument/2006/relationships/slideLayout" Target="../slideLayouts/slideLayout273.xml"/><Relationship Id="rId14" Type="http://schemas.openxmlformats.org/officeDocument/2006/relationships/image" Target="../media/image8.png"/></Relationships>
</file>

<file path=ppt/slideMasters/_rels/slideMaster2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3.xml"/><Relationship Id="rId13" Type="http://schemas.openxmlformats.org/officeDocument/2006/relationships/image" Target="../media/image31.jpeg"/><Relationship Id="rId3" Type="http://schemas.openxmlformats.org/officeDocument/2006/relationships/slideLayout" Target="../slideLayouts/slideLayout278.xml"/><Relationship Id="rId7" Type="http://schemas.openxmlformats.org/officeDocument/2006/relationships/slideLayout" Target="../slideLayouts/slideLayout282.xml"/><Relationship Id="rId12" Type="http://schemas.openxmlformats.org/officeDocument/2006/relationships/theme" Target="../theme/theme26.xml"/><Relationship Id="rId17" Type="http://schemas.openxmlformats.org/officeDocument/2006/relationships/image" Target="../media/image10.png"/><Relationship Id="rId2" Type="http://schemas.openxmlformats.org/officeDocument/2006/relationships/slideLayout" Target="../slideLayouts/slideLayout277.xml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276.xml"/><Relationship Id="rId6" Type="http://schemas.openxmlformats.org/officeDocument/2006/relationships/slideLayout" Target="../slideLayouts/slideLayout281.xml"/><Relationship Id="rId11" Type="http://schemas.openxmlformats.org/officeDocument/2006/relationships/slideLayout" Target="../slideLayouts/slideLayout286.xml"/><Relationship Id="rId5" Type="http://schemas.openxmlformats.org/officeDocument/2006/relationships/slideLayout" Target="../slideLayouts/slideLayout280.xml"/><Relationship Id="rId15" Type="http://schemas.openxmlformats.org/officeDocument/2006/relationships/image" Target="../media/image8.png"/><Relationship Id="rId10" Type="http://schemas.openxmlformats.org/officeDocument/2006/relationships/slideLayout" Target="../slideLayouts/slideLayout285.xml"/><Relationship Id="rId4" Type="http://schemas.openxmlformats.org/officeDocument/2006/relationships/slideLayout" Target="../slideLayouts/slideLayout279.xml"/><Relationship Id="rId9" Type="http://schemas.openxmlformats.org/officeDocument/2006/relationships/slideLayout" Target="../slideLayouts/slideLayout284.xml"/><Relationship Id="rId14" Type="http://schemas.openxmlformats.org/officeDocument/2006/relationships/image" Target="../media/image7.jpeg"/></Relationships>
</file>

<file path=ppt/slideMasters/_rels/slideMaster2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4.xml"/><Relationship Id="rId13" Type="http://schemas.openxmlformats.org/officeDocument/2006/relationships/image" Target="../media/image32.jpeg"/><Relationship Id="rId3" Type="http://schemas.openxmlformats.org/officeDocument/2006/relationships/slideLayout" Target="../slideLayouts/slideLayout289.xml"/><Relationship Id="rId7" Type="http://schemas.openxmlformats.org/officeDocument/2006/relationships/slideLayout" Target="../slideLayouts/slideLayout293.xml"/><Relationship Id="rId12" Type="http://schemas.openxmlformats.org/officeDocument/2006/relationships/theme" Target="../theme/theme27.xml"/><Relationship Id="rId2" Type="http://schemas.openxmlformats.org/officeDocument/2006/relationships/slideLayout" Target="../slideLayouts/slideLayout288.xml"/><Relationship Id="rId16" Type="http://schemas.openxmlformats.org/officeDocument/2006/relationships/image" Target="../media/image10.png"/><Relationship Id="rId1" Type="http://schemas.openxmlformats.org/officeDocument/2006/relationships/slideLayout" Target="../slideLayouts/slideLayout287.xml"/><Relationship Id="rId6" Type="http://schemas.openxmlformats.org/officeDocument/2006/relationships/slideLayout" Target="../slideLayouts/slideLayout292.xml"/><Relationship Id="rId11" Type="http://schemas.openxmlformats.org/officeDocument/2006/relationships/slideLayout" Target="../slideLayouts/slideLayout297.xml"/><Relationship Id="rId5" Type="http://schemas.openxmlformats.org/officeDocument/2006/relationships/slideLayout" Target="../slideLayouts/slideLayout291.xml"/><Relationship Id="rId15" Type="http://schemas.openxmlformats.org/officeDocument/2006/relationships/image" Target="../media/image9.png"/><Relationship Id="rId10" Type="http://schemas.openxmlformats.org/officeDocument/2006/relationships/slideLayout" Target="../slideLayouts/slideLayout296.xml"/><Relationship Id="rId4" Type="http://schemas.openxmlformats.org/officeDocument/2006/relationships/slideLayout" Target="../slideLayouts/slideLayout290.xml"/><Relationship Id="rId9" Type="http://schemas.openxmlformats.org/officeDocument/2006/relationships/slideLayout" Target="../slideLayouts/slideLayout295.xml"/><Relationship Id="rId14" Type="http://schemas.openxmlformats.org/officeDocument/2006/relationships/image" Target="../media/image8.png"/></Relationships>
</file>

<file path=ppt/slideMasters/_rels/slideMaster2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5.xml"/><Relationship Id="rId13" Type="http://schemas.openxmlformats.org/officeDocument/2006/relationships/image" Target="../media/image33.jpeg"/><Relationship Id="rId3" Type="http://schemas.openxmlformats.org/officeDocument/2006/relationships/slideLayout" Target="../slideLayouts/slideLayout300.xml"/><Relationship Id="rId7" Type="http://schemas.openxmlformats.org/officeDocument/2006/relationships/slideLayout" Target="../slideLayouts/slideLayout304.xml"/><Relationship Id="rId12" Type="http://schemas.openxmlformats.org/officeDocument/2006/relationships/theme" Target="../theme/theme28.xml"/><Relationship Id="rId17" Type="http://schemas.openxmlformats.org/officeDocument/2006/relationships/image" Target="../media/image10.png"/><Relationship Id="rId2" Type="http://schemas.openxmlformats.org/officeDocument/2006/relationships/slideLayout" Target="../slideLayouts/slideLayout299.xml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298.xml"/><Relationship Id="rId6" Type="http://schemas.openxmlformats.org/officeDocument/2006/relationships/slideLayout" Target="../slideLayouts/slideLayout303.xml"/><Relationship Id="rId11" Type="http://schemas.openxmlformats.org/officeDocument/2006/relationships/slideLayout" Target="../slideLayouts/slideLayout308.xml"/><Relationship Id="rId5" Type="http://schemas.openxmlformats.org/officeDocument/2006/relationships/slideLayout" Target="../slideLayouts/slideLayout302.xml"/><Relationship Id="rId15" Type="http://schemas.openxmlformats.org/officeDocument/2006/relationships/image" Target="../media/image8.png"/><Relationship Id="rId10" Type="http://schemas.openxmlformats.org/officeDocument/2006/relationships/slideLayout" Target="../slideLayouts/slideLayout307.xml"/><Relationship Id="rId4" Type="http://schemas.openxmlformats.org/officeDocument/2006/relationships/slideLayout" Target="../slideLayouts/slideLayout301.xml"/><Relationship Id="rId9" Type="http://schemas.openxmlformats.org/officeDocument/2006/relationships/slideLayout" Target="../slideLayouts/slideLayout306.xml"/><Relationship Id="rId14" Type="http://schemas.openxmlformats.org/officeDocument/2006/relationships/image" Target="../media/image7.jpeg"/></Relationships>
</file>

<file path=ppt/slideMasters/_rels/slideMaster2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6.xml"/><Relationship Id="rId13" Type="http://schemas.openxmlformats.org/officeDocument/2006/relationships/image" Target="../media/image34.jpeg"/><Relationship Id="rId3" Type="http://schemas.openxmlformats.org/officeDocument/2006/relationships/slideLayout" Target="../slideLayouts/slideLayout311.xml"/><Relationship Id="rId7" Type="http://schemas.openxmlformats.org/officeDocument/2006/relationships/slideLayout" Target="../slideLayouts/slideLayout315.xml"/><Relationship Id="rId12" Type="http://schemas.openxmlformats.org/officeDocument/2006/relationships/theme" Target="../theme/theme29.xml"/><Relationship Id="rId2" Type="http://schemas.openxmlformats.org/officeDocument/2006/relationships/slideLayout" Target="../slideLayouts/slideLayout310.xml"/><Relationship Id="rId16" Type="http://schemas.openxmlformats.org/officeDocument/2006/relationships/image" Target="../media/image10.png"/><Relationship Id="rId1" Type="http://schemas.openxmlformats.org/officeDocument/2006/relationships/slideLayout" Target="../slideLayouts/slideLayout309.xml"/><Relationship Id="rId6" Type="http://schemas.openxmlformats.org/officeDocument/2006/relationships/slideLayout" Target="../slideLayouts/slideLayout314.xml"/><Relationship Id="rId11" Type="http://schemas.openxmlformats.org/officeDocument/2006/relationships/slideLayout" Target="../slideLayouts/slideLayout319.xml"/><Relationship Id="rId5" Type="http://schemas.openxmlformats.org/officeDocument/2006/relationships/slideLayout" Target="../slideLayouts/slideLayout313.xml"/><Relationship Id="rId15" Type="http://schemas.openxmlformats.org/officeDocument/2006/relationships/image" Target="../media/image9.png"/><Relationship Id="rId10" Type="http://schemas.openxmlformats.org/officeDocument/2006/relationships/slideLayout" Target="../slideLayouts/slideLayout318.xml"/><Relationship Id="rId4" Type="http://schemas.openxmlformats.org/officeDocument/2006/relationships/slideLayout" Target="../slideLayouts/slideLayout312.xml"/><Relationship Id="rId9" Type="http://schemas.openxmlformats.org/officeDocument/2006/relationships/slideLayout" Target="../slideLayouts/slideLayout317.xml"/><Relationship Id="rId14" Type="http://schemas.openxmlformats.org/officeDocument/2006/relationships/image" Target="../media/image8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5.jpe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image" Target="../media/image2.jpeg"/></Relationships>
</file>

<file path=ppt/slideMasters/_rels/slideMaster3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7.xml"/><Relationship Id="rId13" Type="http://schemas.openxmlformats.org/officeDocument/2006/relationships/image" Target="../media/image35.jpeg"/><Relationship Id="rId3" Type="http://schemas.openxmlformats.org/officeDocument/2006/relationships/slideLayout" Target="../slideLayouts/slideLayout322.xml"/><Relationship Id="rId7" Type="http://schemas.openxmlformats.org/officeDocument/2006/relationships/slideLayout" Target="../slideLayouts/slideLayout326.xml"/><Relationship Id="rId12" Type="http://schemas.openxmlformats.org/officeDocument/2006/relationships/theme" Target="../theme/theme30.xml"/><Relationship Id="rId17" Type="http://schemas.openxmlformats.org/officeDocument/2006/relationships/image" Target="../media/image10.png"/><Relationship Id="rId2" Type="http://schemas.openxmlformats.org/officeDocument/2006/relationships/slideLayout" Target="../slideLayouts/slideLayout321.xml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320.xml"/><Relationship Id="rId6" Type="http://schemas.openxmlformats.org/officeDocument/2006/relationships/slideLayout" Target="../slideLayouts/slideLayout325.xml"/><Relationship Id="rId11" Type="http://schemas.openxmlformats.org/officeDocument/2006/relationships/slideLayout" Target="../slideLayouts/slideLayout330.xml"/><Relationship Id="rId5" Type="http://schemas.openxmlformats.org/officeDocument/2006/relationships/slideLayout" Target="../slideLayouts/slideLayout324.xml"/><Relationship Id="rId15" Type="http://schemas.openxmlformats.org/officeDocument/2006/relationships/image" Target="../media/image8.png"/><Relationship Id="rId10" Type="http://schemas.openxmlformats.org/officeDocument/2006/relationships/slideLayout" Target="../slideLayouts/slideLayout329.xml"/><Relationship Id="rId4" Type="http://schemas.openxmlformats.org/officeDocument/2006/relationships/slideLayout" Target="../slideLayouts/slideLayout323.xml"/><Relationship Id="rId9" Type="http://schemas.openxmlformats.org/officeDocument/2006/relationships/slideLayout" Target="../slideLayouts/slideLayout328.xml"/><Relationship Id="rId14" Type="http://schemas.openxmlformats.org/officeDocument/2006/relationships/image" Target="../media/image7.jpeg"/></Relationships>
</file>

<file path=ppt/slideMasters/_rels/slideMaster3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8.xml"/><Relationship Id="rId13" Type="http://schemas.openxmlformats.org/officeDocument/2006/relationships/image" Target="../media/image36.jpeg"/><Relationship Id="rId3" Type="http://schemas.openxmlformats.org/officeDocument/2006/relationships/slideLayout" Target="../slideLayouts/slideLayout333.xml"/><Relationship Id="rId7" Type="http://schemas.openxmlformats.org/officeDocument/2006/relationships/slideLayout" Target="../slideLayouts/slideLayout337.xml"/><Relationship Id="rId12" Type="http://schemas.openxmlformats.org/officeDocument/2006/relationships/theme" Target="../theme/theme31.xml"/><Relationship Id="rId2" Type="http://schemas.openxmlformats.org/officeDocument/2006/relationships/slideLayout" Target="../slideLayouts/slideLayout332.xml"/><Relationship Id="rId1" Type="http://schemas.openxmlformats.org/officeDocument/2006/relationships/slideLayout" Target="../slideLayouts/slideLayout331.xml"/><Relationship Id="rId6" Type="http://schemas.openxmlformats.org/officeDocument/2006/relationships/slideLayout" Target="../slideLayouts/slideLayout336.xml"/><Relationship Id="rId11" Type="http://schemas.openxmlformats.org/officeDocument/2006/relationships/slideLayout" Target="../slideLayouts/slideLayout341.xml"/><Relationship Id="rId5" Type="http://schemas.openxmlformats.org/officeDocument/2006/relationships/slideLayout" Target="../slideLayouts/slideLayout335.xml"/><Relationship Id="rId10" Type="http://schemas.openxmlformats.org/officeDocument/2006/relationships/slideLayout" Target="../slideLayouts/slideLayout340.xml"/><Relationship Id="rId4" Type="http://schemas.openxmlformats.org/officeDocument/2006/relationships/slideLayout" Target="../slideLayouts/slideLayout334.xml"/><Relationship Id="rId9" Type="http://schemas.openxmlformats.org/officeDocument/2006/relationships/slideLayout" Target="../slideLayouts/slideLayout339.xml"/><Relationship Id="rId14" Type="http://schemas.openxmlformats.org/officeDocument/2006/relationships/image" Target="../media/image3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image" Target="../media/image6.jpeg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17" Type="http://schemas.openxmlformats.org/officeDocument/2006/relationships/image" Target="../media/image10.png"/><Relationship Id="rId2" Type="http://schemas.openxmlformats.org/officeDocument/2006/relationships/slideLayout" Target="../slideLayouts/slideLayout35.xml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5" Type="http://schemas.openxmlformats.org/officeDocument/2006/relationships/image" Target="../media/image8.png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14" Type="http://schemas.openxmlformats.org/officeDocument/2006/relationships/image" Target="../media/image7.jpe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image" Target="../media/image11.jpeg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17" Type="http://schemas.openxmlformats.org/officeDocument/2006/relationships/image" Target="../media/image10.png"/><Relationship Id="rId2" Type="http://schemas.openxmlformats.org/officeDocument/2006/relationships/slideLayout" Target="../slideLayouts/slideLayout46.xml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5" Type="http://schemas.openxmlformats.org/officeDocument/2006/relationships/image" Target="../media/image8.png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Relationship Id="rId14" Type="http://schemas.openxmlformats.org/officeDocument/2006/relationships/image" Target="../media/image7.jpe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13" Type="http://schemas.openxmlformats.org/officeDocument/2006/relationships/image" Target="../media/image12.jpeg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7.xml"/><Relationship Id="rId16" Type="http://schemas.openxmlformats.org/officeDocument/2006/relationships/image" Target="../media/image10.png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5" Type="http://schemas.openxmlformats.org/officeDocument/2006/relationships/image" Target="../media/image9.png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Relationship Id="rId14" Type="http://schemas.openxmlformats.org/officeDocument/2006/relationships/image" Target="../media/image8.png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.xml"/><Relationship Id="rId13" Type="http://schemas.openxmlformats.org/officeDocument/2006/relationships/image" Target="../media/image13.jpeg"/><Relationship Id="rId3" Type="http://schemas.openxmlformats.org/officeDocument/2006/relationships/slideLayout" Target="../slideLayouts/slideLayout69.xml"/><Relationship Id="rId7" Type="http://schemas.openxmlformats.org/officeDocument/2006/relationships/slideLayout" Target="../slideLayouts/slideLayout73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8.xml"/><Relationship Id="rId16" Type="http://schemas.openxmlformats.org/officeDocument/2006/relationships/image" Target="../media/image10.png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1.xml"/><Relationship Id="rId15" Type="http://schemas.openxmlformats.org/officeDocument/2006/relationships/image" Target="../media/image9.png"/><Relationship Id="rId10" Type="http://schemas.openxmlformats.org/officeDocument/2006/relationships/slideLayout" Target="../slideLayouts/slideLayout76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Relationship Id="rId14" Type="http://schemas.openxmlformats.org/officeDocument/2006/relationships/image" Target="../media/image8.png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5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80.xml"/><Relationship Id="rId7" Type="http://schemas.openxmlformats.org/officeDocument/2006/relationships/slideLayout" Target="../slideLayouts/slideLayout84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79.xml"/><Relationship Id="rId16" Type="http://schemas.openxmlformats.org/officeDocument/2006/relationships/image" Target="../media/image10.png"/><Relationship Id="rId1" Type="http://schemas.openxmlformats.org/officeDocument/2006/relationships/slideLayout" Target="../slideLayouts/slideLayout78.xml"/><Relationship Id="rId6" Type="http://schemas.openxmlformats.org/officeDocument/2006/relationships/slideLayout" Target="../slideLayouts/slideLayout83.xml"/><Relationship Id="rId11" Type="http://schemas.openxmlformats.org/officeDocument/2006/relationships/slideLayout" Target="../slideLayouts/slideLayout88.xml"/><Relationship Id="rId5" Type="http://schemas.openxmlformats.org/officeDocument/2006/relationships/slideLayout" Target="../slideLayouts/slideLayout82.xml"/><Relationship Id="rId15" Type="http://schemas.openxmlformats.org/officeDocument/2006/relationships/image" Target="../media/image9.png"/><Relationship Id="rId10" Type="http://schemas.openxmlformats.org/officeDocument/2006/relationships/slideLayout" Target="../slideLayouts/slideLayout87.xml"/><Relationship Id="rId4" Type="http://schemas.openxmlformats.org/officeDocument/2006/relationships/slideLayout" Target="../slideLayouts/slideLayout81.xml"/><Relationship Id="rId9" Type="http://schemas.openxmlformats.org/officeDocument/2006/relationships/slideLayout" Target="../slideLayouts/slideLayout86.xml"/><Relationship Id="rId14" Type="http://schemas.openxmlformats.org/officeDocument/2006/relationships/image" Target="../media/image8.png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6.xml"/><Relationship Id="rId13" Type="http://schemas.openxmlformats.org/officeDocument/2006/relationships/image" Target="../media/image14.jpeg"/><Relationship Id="rId3" Type="http://schemas.openxmlformats.org/officeDocument/2006/relationships/slideLayout" Target="../slideLayouts/slideLayout91.xml"/><Relationship Id="rId7" Type="http://schemas.openxmlformats.org/officeDocument/2006/relationships/slideLayout" Target="../slideLayouts/slideLayout95.xml"/><Relationship Id="rId12" Type="http://schemas.openxmlformats.org/officeDocument/2006/relationships/theme" Target="../theme/theme9.xml"/><Relationship Id="rId17" Type="http://schemas.openxmlformats.org/officeDocument/2006/relationships/image" Target="../media/image10.png"/><Relationship Id="rId2" Type="http://schemas.openxmlformats.org/officeDocument/2006/relationships/slideLayout" Target="../slideLayouts/slideLayout90.xml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89.xml"/><Relationship Id="rId6" Type="http://schemas.openxmlformats.org/officeDocument/2006/relationships/slideLayout" Target="../slideLayouts/slideLayout94.xml"/><Relationship Id="rId11" Type="http://schemas.openxmlformats.org/officeDocument/2006/relationships/slideLayout" Target="../slideLayouts/slideLayout99.xml"/><Relationship Id="rId5" Type="http://schemas.openxmlformats.org/officeDocument/2006/relationships/slideLayout" Target="../slideLayouts/slideLayout93.xml"/><Relationship Id="rId15" Type="http://schemas.openxmlformats.org/officeDocument/2006/relationships/image" Target="../media/image8.png"/><Relationship Id="rId10" Type="http://schemas.openxmlformats.org/officeDocument/2006/relationships/slideLayout" Target="../slideLayouts/slideLayout98.xml"/><Relationship Id="rId4" Type="http://schemas.openxmlformats.org/officeDocument/2006/relationships/slideLayout" Target="../slideLayouts/slideLayout92.xml"/><Relationship Id="rId9" Type="http://schemas.openxmlformats.org/officeDocument/2006/relationships/slideLayout" Target="../slideLayouts/slideLayout97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8" descr="C:\Documents and Settings\Administrator\桌面\封面2.jpg"/>
          <p:cNvPicPr>
            <a:picLocks noChangeAspect="1" noChangeArrowheads="1"/>
          </p:cNvPicPr>
          <p:nvPr userDrawn="1"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315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1042988" y="4508500"/>
            <a:ext cx="6948487" cy="576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5760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13316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3500438"/>
            <a:ext cx="8229600" cy="79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680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pic>
        <p:nvPicPr>
          <p:cNvPr id="13317" name="Picture 4" descr="C:\Documents and Settings\Administrator\桌面\8.jpg"/>
          <p:cNvPicPr>
            <a:picLocks noChangeAspect="1" noChangeArrowheads="1"/>
          </p:cNvPicPr>
          <p:nvPr userDrawn="1"/>
        </p:nvPicPr>
        <p:blipFill>
          <a:blip r:embed="rId14" cstate="print"/>
          <a:srcRect l="68333" t="94444"/>
          <a:stretch>
            <a:fillRect/>
          </a:stretch>
        </p:blipFill>
        <p:spPr bwMode="auto">
          <a:xfrm>
            <a:off x="6248400" y="6477000"/>
            <a:ext cx="28956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8" name="Picture 6" descr="C:\Documents and Settings\Administrator\桌面\未命名-1.png"/>
          <p:cNvPicPr>
            <a:picLocks noChangeAspect="1" noChangeArrowheads="1"/>
          </p:cNvPicPr>
          <p:nvPr userDrawn="1"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269875" y="230188"/>
            <a:ext cx="1566863" cy="160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93442" r:id="rId1"/>
    <p:sldLayoutId id="2147493443" r:id="rId2"/>
    <p:sldLayoutId id="2147493444" r:id="rId3"/>
    <p:sldLayoutId id="2147493445" r:id="rId4"/>
    <p:sldLayoutId id="2147493446" r:id="rId5"/>
    <p:sldLayoutId id="2147493447" r:id="rId6"/>
    <p:sldLayoutId id="2147493448" r:id="rId7"/>
    <p:sldLayoutId id="2147493449" r:id="rId8"/>
    <p:sldLayoutId id="2147493450" r:id="rId9"/>
    <p:sldLayoutId id="2147493451" r:id="rId10"/>
    <p:sldLayoutId id="2147493452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000">
          <a:solidFill>
            <a:srgbClr val="C00000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000">
          <a:solidFill>
            <a:srgbClr val="C00000"/>
          </a:solidFill>
          <a:latin typeface="Calibri" pitchFamily="34" charset="0"/>
          <a:ea typeface="黑体" pitchFamily="49" charset="-122"/>
          <a:cs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000">
          <a:solidFill>
            <a:srgbClr val="C00000"/>
          </a:solidFill>
          <a:latin typeface="Calibri" pitchFamily="34" charset="0"/>
          <a:ea typeface="黑体" pitchFamily="49" charset="-122"/>
          <a:cs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000">
          <a:solidFill>
            <a:srgbClr val="C00000"/>
          </a:solidFill>
          <a:latin typeface="Calibri" pitchFamily="34" charset="0"/>
          <a:ea typeface="黑体" pitchFamily="49" charset="-122"/>
          <a:cs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000">
          <a:solidFill>
            <a:srgbClr val="C00000"/>
          </a:solidFill>
          <a:latin typeface="Calibri" pitchFamily="34" charset="0"/>
          <a:ea typeface="黑体" pitchFamily="49" charset="-122"/>
          <a:cs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000">
          <a:solidFill>
            <a:srgbClr val="C00000"/>
          </a:solidFill>
          <a:latin typeface="Calibri" pitchFamily="34" charset="0"/>
          <a:ea typeface="黑体" pitchFamily="49" charset="-122"/>
          <a:cs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000">
          <a:solidFill>
            <a:srgbClr val="C00000"/>
          </a:solidFill>
          <a:latin typeface="Calibri" pitchFamily="34" charset="0"/>
          <a:ea typeface="黑体" pitchFamily="49" charset="-122"/>
          <a:cs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000">
          <a:solidFill>
            <a:srgbClr val="C00000"/>
          </a:solidFill>
          <a:latin typeface="Calibri" pitchFamily="34" charset="0"/>
          <a:ea typeface="黑体" pitchFamily="49" charset="-122"/>
          <a:cs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000">
          <a:solidFill>
            <a:srgbClr val="C00000"/>
          </a:solidFill>
          <a:latin typeface="Calibri" pitchFamily="34" charset="0"/>
          <a:ea typeface="黑体" pitchFamily="49" charset="-122"/>
          <a:cs typeface="宋体" pitchFamily="2" charset="-122"/>
        </a:defRPr>
      </a:lvl9pPr>
    </p:titleStyle>
    <p:bodyStyle>
      <a:lvl1pPr marL="342900" indent="-342900" algn="ctr" rtl="0" eaLnBrk="0" fontAlgn="base" hangingPunct="0">
        <a:spcBef>
          <a:spcPct val="20000"/>
        </a:spcBef>
        <a:spcAft>
          <a:spcPct val="0"/>
        </a:spcAft>
        <a:buFont typeface="Arial" pitchFamily="34" charset="0"/>
        <a:defRPr sz="3200">
          <a:solidFill>
            <a:srgbClr val="C00000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>
          <a:solidFill>
            <a:schemeClr val="tx1"/>
          </a:solidFill>
          <a:latin typeface="+mn-lt"/>
          <a:ea typeface="宋体" pitchFamily="2" charset="-122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>
          <a:solidFill>
            <a:schemeClr val="tx1"/>
          </a:solidFill>
          <a:latin typeface="+mn-lt"/>
          <a:ea typeface="宋体" pitchFamily="2" charset="-122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>
          <a:solidFill>
            <a:schemeClr val="tx1"/>
          </a:solidFill>
          <a:latin typeface="+mn-lt"/>
          <a:ea typeface="宋体" pitchFamily="2" charset="-122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宋体" pitchFamily="2" charset="-122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  <a:ea typeface="宋体" pitchFamily="2" charset="-122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  <a:ea typeface="宋体" pitchFamily="2" charset="-122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  <a:ea typeface="宋体" pitchFamily="2" charset="-122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  <a:ea typeface="宋体" pitchFamily="2" charset="-122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7" descr="C:\Documents and Settings\Administrator\桌面\10.jpg"/>
          <p:cNvPicPr>
            <a:picLocks noChangeAspect="1" noChangeArrowheads="1"/>
          </p:cNvPicPr>
          <p:nvPr userDrawn="1"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531" name="标题占位符 1"/>
          <p:cNvSpPr>
            <a:spLocks noGrp="1"/>
          </p:cNvSpPr>
          <p:nvPr>
            <p:ph type="title"/>
          </p:nvPr>
        </p:nvSpPr>
        <p:spPr bwMode="auto">
          <a:xfrm>
            <a:off x="1447800" y="762000"/>
            <a:ext cx="7239000" cy="585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22532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1447800" y="1828800"/>
            <a:ext cx="7239000" cy="32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93541" r:id="rId1"/>
    <p:sldLayoutId id="2147493542" r:id="rId2"/>
    <p:sldLayoutId id="2147493543" r:id="rId3"/>
    <p:sldLayoutId id="2147493544" r:id="rId4"/>
    <p:sldLayoutId id="2147493545" r:id="rId5"/>
    <p:sldLayoutId id="2147493546" r:id="rId6"/>
    <p:sldLayoutId id="2147493547" r:id="rId7"/>
    <p:sldLayoutId id="2147493548" r:id="rId8"/>
    <p:sldLayoutId id="2147493549" r:id="rId9"/>
    <p:sldLayoutId id="2147493550" r:id="rId10"/>
    <p:sldLayoutId id="2147493551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C00000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C00000"/>
          </a:solidFill>
          <a:latin typeface="Calibri" pitchFamily="34" charset="0"/>
          <a:ea typeface="黑体" pitchFamily="49" charset="-122"/>
          <a:cs typeface="宋体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C00000"/>
          </a:solidFill>
          <a:latin typeface="Calibri" pitchFamily="34" charset="0"/>
          <a:ea typeface="黑体" pitchFamily="49" charset="-122"/>
          <a:cs typeface="宋体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C00000"/>
          </a:solidFill>
          <a:latin typeface="Calibri" pitchFamily="34" charset="0"/>
          <a:ea typeface="黑体" pitchFamily="49" charset="-122"/>
          <a:cs typeface="宋体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C00000"/>
          </a:solidFill>
          <a:latin typeface="Calibri" pitchFamily="34" charset="0"/>
          <a:ea typeface="黑体" pitchFamily="49" charset="-122"/>
          <a:cs typeface="宋体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>
          <a:solidFill>
            <a:srgbClr val="C00000"/>
          </a:solidFill>
          <a:latin typeface="Calibri" pitchFamily="34" charset="0"/>
          <a:ea typeface="黑体" pitchFamily="49" charset="-122"/>
          <a:cs typeface="宋体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>
          <a:solidFill>
            <a:srgbClr val="C00000"/>
          </a:solidFill>
          <a:latin typeface="Calibri" pitchFamily="34" charset="0"/>
          <a:ea typeface="黑体" pitchFamily="49" charset="-122"/>
          <a:cs typeface="宋体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>
          <a:solidFill>
            <a:srgbClr val="C00000"/>
          </a:solidFill>
          <a:latin typeface="Calibri" pitchFamily="34" charset="0"/>
          <a:ea typeface="黑体" pitchFamily="49" charset="-122"/>
          <a:cs typeface="宋体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>
          <a:solidFill>
            <a:srgbClr val="C00000"/>
          </a:solidFill>
          <a:latin typeface="Calibri" pitchFamily="34" charset="0"/>
          <a:ea typeface="黑体" pitchFamily="49" charset="-122"/>
          <a:cs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SzPct val="90000"/>
        <a:buFont typeface="Arial" pitchFamily="34" charset="0"/>
        <a:buBlip>
          <a:blip r:embed="rId14"/>
        </a:buBlip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SzPct val="75000"/>
        <a:buFont typeface="Arial" pitchFamily="34" charset="0"/>
        <a:buBlip>
          <a:blip r:embed="rId15"/>
        </a:buBlip>
        <a:defRPr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SzPct val="50000"/>
        <a:buFont typeface="Arial" pitchFamily="34" charset="0"/>
        <a:buBlip>
          <a:blip r:embed="rId16"/>
        </a:buBlip>
        <a:defRPr sz="16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4" descr="C:\Documents and Settings\Administrator\桌面\11.jpg"/>
          <p:cNvPicPr>
            <a:picLocks noChangeAspect="1" noChangeArrowheads="1"/>
          </p:cNvPicPr>
          <p:nvPr userDrawn="1"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555" name="标题占位符 1"/>
          <p:cNvSpPr>
            <a:spLocks noGrp="1"/>
          </p:cNvSpPr>
          <p:nvPr>
            <p:ph type="title"/>
          </p:nvPr>
        </p:nvSpPr>
        <p:spPr bwMode="auto">
          <a:xfrm>
            <a:off x="1447800" y="946150"/>
            <a:ext cx="7239000" cy="585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23556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1447800" y="1828800"/>
            <a:ext cx="7239000" cy="32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93552" r:id="rId1"/>
    <p:sldLayoutId id="2147493553" r:id="rId2"/>
    <p:sldLayoutId id="2147493554" r:id="rId3"/>
    <p:sldLayoutId id="2147493555" r:id="rId4"/>
    <p:sldLayoutId id="2147493556" r:id="rId5"/>
    <p:sldLayoutId id="2147493557" r:id="rId6"/>
    <p:sldLayoutId id="2147493558" r:id="rId7"/>
    <p:sldLayoutId id="2147493559" r:id="rId8"/>
    <p:sldLayoutId id="2147493560" r:id="rId9"/>
    <p:sldLayoutId id="2147493561" r:id="rId10"/>
    <p:sldLayoutId id="2147493562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C00000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C00000"/>
          </a:solidFill>
          <a:latin typeface="Calibri" pitchFamily="34" charset="0"/>
          <a:ea typeface="黑体" pitchFamily="49" charset="-122"/>
          <a:cs typeface="宋体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C00000"/>
          </a:solidFill>
          <a:latin typeface="Calibri" pitchFamily="34" charset="0"/>
          <a:ea typeface="黑体" pitchFamily="49" charset="-122"/>
          <a:cs typeface="宋体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C00000"/>
          </a:solidFill>
          <a:latin typeface="Calibri" pitchFamily="34" charset="0"/>
          <a:ea typeface="黑体" pitchFamily="49" charset="-122"/>
          <a:cs typeface="宋体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C00000"/>
          </a:solidFill>
          <a:latin typeface="Calibri" pitchFamily="34" charset="0"/>
          <a:ea typeface="黑体" pitchFamily="49" charset="-122"/>
          <a:cs typeface="宋体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>
          <a:solidFill>
            <a:srgbClr val="C00000"/>
          </a:solidFill>
          <a:latin typeface="Calibri" pitchFamily="34" charset="0"/>
          <a:ea typeface="黑体" pitchFamily="49" charset="-122"/>
          <a:cs typeface="宋体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>
          <a:solidFill>
            <a:srgbClr val="C00000"/>
          </a:solidFill>
          <a:latin typeface="Calibri" pitchFamily="34" charset="0"/>
          <a:ea typeface="黑体" pitchFamily="49" charset="-122"/>
          <a:cs typeface="宋体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>
          <a:solidFill>
            <a:srgbClr val="C00000"/>
          </a:solidFill>
          <a:latin typeface="Calibri" pitchFamily="34" charset="0"/>
          <a:ea typeface="黑体" pitchFamily="49" charset="-122"/>
          <a:cs typeface="宋体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>
          <a:solidFill>
            <a:srgbClr val="C00000"/>
          </a:solidFill>
          <a:latin typeface="Calibri" pitchFamily="34" charset="0"/>
          <a:ea typeface="黑体" pitchFamily="49" charset="-122"/>
          <a:cs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SzPct val="90000"/>
        <a:buFont typeface="Arial" pitchFamily="34" charset="0"/>
        <a:buBlip>
          <a:blip r:embed="rId14"/>
        </a:buBlip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SzPct val="75000"/>
        <a:buFont typeface="Arial" pitchFamily="34" charset="0"/>
        <a:buBlip>
          <a:blip r:embed="rId15"/>
        </a:buBlip>
        <a:defRPr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SzPct val="50000"/>
        <a:buFont typeface="Arial" pitchFamily="34" charset="0"/>
        <a:buBlip>
          <a:blip r:embed="rId16"/>
        </a:buBlip>
        <a:defRPr sz="16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5" descr="C:\Documents and Settings\Administrator\桌面\12.jpg"/>
          <p:cNvPicPr>
            <a:picLocks noChangeAspect="1" noChangeArrowheads="1"/>
          </p:cNvPicPr>
          <p:nvPr userDrawn="1"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579" name="标题占位符 1"/>
          <p:cNvSpPr>
            <a:spLocks noGrp="1"/>
          </p:cNvSpPr>
          <p:nvPr>
            <p:ph type="title"/>
          </p:nvPr>
        </p:nvSpPr>
        <p:spPr bwMode="auto">
          <a:xfrm>
            <a:off x="1447800" y="946150"/>
            <a:ext cx="7239000" cy="585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24580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1447800" y="1828800"/>
            <a:ext cx="7239000" cy="32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93563" r:id="rId1"/>
    <p:sldLayoutId id="2147493564" r:id="rId2"/>
    <p:sldLayoutId id="2147493565" r:id="rId3"/>
    <p:sldLayoutId id="2147493566" r:id="rId4"/>
    <p:sldLayoutId id="2147493567" r:id="rId5"/>
    <p:sldLayoutId id="2147493568" r:id="rId6"/>
    <p:sldLayoutId id="2147493569" r:id="rId7"/>
    <p:sldLayoutId id="2147493570" r:id="rId8"/>
    <p:sldLayoutId id="2147493571" r:id="rId9"/>
    <p:sldLayoutId id="2147493572" r:id="rId10"/>
    <p:sldLayoutId id="2147493573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C00000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C00000"/>
          </a:solidFill>
          <a:latin typeface="Calibri" pitchFamily="34" charset="0"/>
          <a:ea typeface="黑体" pitchFamily="49" charset="-122"/>
          <a:cs typeface="宋体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C00000"/>
          </a:solidFill>
          <a:latin typeface="Calibri" pitchFamily="34" charset="0"/>
          <a:ea typeface="黑体" pitchFamily="49" charset="-122"/>
          <a:cs typeface="宋体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C00000"/>
          </a:solidFill>
          <a:latin typeface="Calibri" pitchFamily="34" charset="0"/>
          <a:ea typeface="黑体" pitchFamily="49" charset="-122"/>
          <a:cs typeface="宋体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C00000"/>
          </a:solidFill>
          <a:latin typeface="Calibri" pitchFamily="34" charset="0"/>
          <a:ea typeface="黑体" pitchFamily="49" charset="-122"/>
          <a:cs typeface="宋体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>
          <a:solidFill>
            <a:srgbClr val="C00000"/>
          </a:solidFill>
          <a:latin typeface="Calibri" pitchFamily="34" charset="0"/>
          <a:ea typeface="黑体" pitchFamily="49" charset="-122"/>
          <a:cs typeface="宋体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>
          <a:solidFill>
            <a:srgbClr val="C00000"/>
          </a:solidFill>
          <a:latin typeface="Calibri" pitchFamily="34" charset="0"/>
          <a:ea typeface="黑体" pitchFamily="49" charset="-122"/>
          <a:cs typeface="宋体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>
          <a:solidFill>
            <a:srgbClr val="C00000"/>
          </a:solidFill>
          <a:latin typeface="Calibri" pitchFamily="34" charset="0"/>
          <a:ea typeface="黑体" pitchFamily="49" charset="-122"/>
          <a:cs typeface="宋体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>
          <a:solidFill>
            <a:srgbClr val="C00000"/>
          </a:solidFill>
          <a:latin typeface="Calibri" pitchFamily="34" charset="0"/>
          <a:ea typeface="黑体" pitchFamily="49" charset="-122"/>
          <a:cs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SzPct val="90000"/>
        <a:buFont typeface="Arial" pitchFamily="34" charset="0"/>
        <a:buBlip>
          <a:blip r:embed="rId14"/>
        </a:buBlip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SzPct val="75000"/>
        <a:buFont typeface="Arial" pitchFamily="34" charset="0"/>
        <a:buBlip>
          <a:blip r:embed="rId15"/>
        </a:buBlip>
        <a:defRPr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SzPct val="50000"/>
        <a:buFont typeface="Arial" pitchFamily="34" charset="0"/>
        <a:buBlip>
          <a:blip r:embed="rId16"/>
        </a:buBlip>
        <a:defRPr sz="16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4" descr="C:\Documents and Settings\Administrator\桌面\13.jpg"/>
          <p:cNvPicPr>
            <a:picLocks noChangeAspect="1" noChangeArrowheads="1"/>
          </p:cNvPicPr>
          <p:nvPr userDrawn="1"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603" name="标题占位符 1"/>
          <p:cNvSpPr>
            <a:spLocks noGrp="1"/>
          </p:cNvSpPr>
          <p:nvPr>
            <p:ph type="title"/>
          </p:nvPr>
        </p:nvSpPr>
        <p:spPr bwMode="auto">
          <a:xfrm>
            <a:off x="1447800" y="946150"/>
            <a:ext cx="7239000" cy="585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25604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1447800" y="1828800"/>
            <a:ext cx="7239000" cy="32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93574" r:id="rId1"/>
    <p:sldLayoutId id="2147493575" r:id="rId2"/>
    <p:sldLayoutId id="2147493576" r:id="rId3"/>
    <p:sldLayoutId id="2147493577" r:id="rId4"/>
    <p:sldLayoutId id="2147493578" r:id="rId5"/>
    <p:sldLayoutId id="2147493579" r:id="rId6"/>
    <p:sldLayoutId id="2147493580" r:id="rId7"/>
    <p:sldLayoutId id="2147493581" r:id="rId8"/>
    <p:sldLayoutId id="2147493582" r:id="rId9"/>
    <p:sldLayoutId id="2147493583" r:id="rId10"/>
    <p:sldLayoutId id="2147493584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C00000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C00000"/>
          </a:solidFill>
          <a:latin typeface="Calibri" pitchFamily="34" charset="0"/>
          <a:ea typeface="黑体" pitchFamily="49" charset="-122"/>
          <a:cs typeface="宋体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C00000"/>
          </a:solidFill>
          <a:latin typeface="Calibri" pitchFamily="34" charset="0"/>
          <a:ea typeface="黑体" pitchFamily="49" charset="-122"/>
          <a:cs typeface="宋体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C00000"/>
          </a:solidFill>
          <a:latin typeface="Calibri" pitchFamily="34" charset="0"/>
          <a:ea typeface="黑体" pitchFamily="49" charset="-122"/>
          <a:cs typeface="宋体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C00000"/>
          </a:solidFill>
          <a:latin typeface="Calibri" pitchFamily="34" charset="0"/>
          <a:ea typeface="黑体" pitchFamily="49" charset="-122"/>
          <a:cs typeface="宋体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>
          <a:solidFill>
            <a:srgbClr val="C00000"/>
          </a:solidFill>
          <a:latin typeface="Calibri" pitchFamily="34" charset="0"/>
          <a:ea typeface="黑体" pitchFamily="49" charset="-122"/>
          <a:cs typeface="宋体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>
          <a:solidFill>
            <a:srgbClr val="C00000"/>
          </a:solidFill>
          <a:latin typeface="Calibri" pitchFamily="34" charset="0"/>
          <a:ea typeface="黑体" pitchFamily="49" charset="-122"/>
          <a:cs typeface="宋体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>
          <a:solidFill>
            <a:srgbClr val="C00000"/>
          </a:solidFill>
          <a:latin typeface="Calibri" pitchFamily="34" charset="0"/>
          <a:ea typeface="黑体" pitchFamily="49" charset="-122"/>
          <a:cs typeface="宋体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>
          <a:solidFill>
            <a:srgbClr val="C00000"/>
          </a:solidFill>
          <a:latin typeface="Calibri" pitchFamily="34" charset="0"/>
          <a:ea typeface="黑体" pitchFamily="49" charset="-122"/>
          <a:cs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SzPct val="90000"/>
        <a:buFont typeface="Arial" pitchFamily="34" charset="0"/>
        <a:buBlip>
          <a:blip r:embed="rId14"/>
        </a:buBlip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SzPct val="75000"/>
        <a:buFont typeface="Arial" pitchFamily="34" charset="0"/>
        <a:buBlip>
          <a:blip r:embed="rId15"/>
        </a:buBlip>
        <a:defRPr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SzPct val="50000"/>
        <a:buFont typeface="Arial" pitchFamily="34" charset="0"/>
        <a:buBlip>
          <a:blip r:embed="rId16"/>
        </a:buBlip>
        <a:defRPr sz="16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5" descr="C:\Documents and Settings\Administrator\桌面\14.jpg"/>
          <p:cNvPicPr>
            <a:picLocks noChangeAspect="1" noChangeArrowheads="1"/>
          </p:cNvPicPr>
          <p:nvPr userDrawn="1"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627" name="标题占位符 1"/>
          <p:cNvSpPr>
            <a:spLocks noGrp="1"/>
          </p:cNvSpPr>
          <p:nvPr>
            <p:ph type="title"/>
          </p:nvPr>
        </p:nvSpPr>
        <p:spPr bwMode="auto">
          <a:xfrm>
            <a:off x="1447800" y="946150"/>
            <a:ext cx="7239000" cy="585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26628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1447800" y="1828800"/>
            <a:ext cx="7239000" cy="32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93585" r:id="rId1"/>
    <p:sldLayoutId id="2147493586" r:id="rId2"/>
    <p:sldLayoutId id="2147493587" r:id="rId3"/>
    <p:sldLayoutId id="2147493588" r:id="rId4"/>
    <p:sldLayoutId id="2147493589" r:id="rId5"/>
    <p:sldLayoutId id="2147493590" r:id="rId6"/>
    <p:sldLayoutId id="2147493591" r:id="rId7"/>
    <p:sldLayoutId id="2147493592" r:id="rId8"/>
    <p:sldLayoutId id="2147493593" r:id="rId9"/>
    <p:sldLayoutId id="2147493594" r:id="rId10"/>
    <p:sldLayoutId id="2147493595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C00000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C00000"/>
          </a:solidFill>
          <a:latin typeface="Calibri" pitchFamily="34" charset="0"/>
          <a:ea typeface="黑体" pitchFamily="49" charset="-122"/>
          <a:cs typeface="宋体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C00000"/>
          </a:solidFill>
          <a:latin typeface="Calibri" pitchFamily="34" charset="0"/>
          <a:ea typeface="黑体" pitchFamily="49" charset="-122"/>
          <a:cs typeface="宋体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C00000"/>
          </a:solidFill>
          <a:latin typeface="Calibri" pitchFamily="34" charset="0"/>
          <a:ea typeface="黑体" pitchFamily="49" charset="-122"/>
          <a:cs typeface="宋体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C00000"/>
          </a:solidFill>
          <a:latin typeface="Calibri" pitchFamily="34" charset="0"/>
          <a:ea typeface="黑体" pitchFamily="49" charset="-122"/>
          <a:cs typeface="宋体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>
          <a:solidFill>
            <a:srgbClr val="C00000"/>
          </a:solidFill>
          <a:latin typeface="Calibri" pitchFamily="34" charset="0"/>
          <a:ea typeface="黑体" pitchFamily="49" charset="-122"/>
          <a:cs typeface="宋体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>
          <a:solidFill>
            <a:srgbClr val="C00000"/>
          </a:solidFill>
          <a:latin typeface="Calibri" pitchFamily="34" charset="0"/>
          <a:ea typeface="黑体" pitchFamily="49" charset="-122"/>
          <a:cs typeface="宋体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>
          <a:solidFill>
            <a:srgbClr val="C00000"/>
          </a:solidFill>
          <a:latin typeface="Calibri" pitchFamily="34" charset="0"/>
          <a:ea typeface="黑体" pitchFamily="49" charset="-122"/>
          <a:cs typeface="宋体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>
          <a:solidFill>
            <a:srgbClr val="C00000"/>
          </a:solidFill>
          <a:latin typeface="Calibri" pitchFamily="34" charset="0"/>
          <a:ea typeface="黑体" pitchFamily="49" charset="-122"/>
          <a:cs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SzPct val="90000"/>
        <a:buFont typeface="Arial" pitchFamily="34" charset="0"/>
        <a:buBlip>
          <a:blip r:embed="rId14"/>
        </a:buBlip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SzPct val="75000"/>
        <a:buFont typeface="Arial" pitchFamily="34" charset="0"/>
        <a:buBlip>
          <a:blip r:embed="rId15"/>
        </a:buBlip>
        <a:defRPr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SzPct val="50000"/>
        <a:buFont typeface="Arial" pitchFamily="34" charset="0"/>
        <a:buBlip>
          <a:blip r:embed="rId16"/>
        </a:buBlip>
        <a:defRPr sz="16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6" descr="C:\Documents and Settings\Administrator\桌面\第15页.jpg"/>
          <p:cNvPicPr>
            <a:picLocks noChangeAspect="1" noChangeArrowheads="1"/>
          </p:cNvPicPr>
          <p:nvPr userDrawn="1"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651" name="标题占位符 1"/>
          <p:cNvSpPr>
            <a:spLocks noGrp="1"/>
          </p:cNvSpPr>
          <p:nvPr>
            <p:ph type="title"/>
          </p:nvPr>
        </p:nvSpPr>
        <p:spPr bwMode="auto">
          <a:xfrm>
            <a:off x="3276600" y="947738"/>
            <a:ext cx="5472113" cy="63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27652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3276600" y="1773238"/>
            <a:ext cx="5183188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</p:txBody>
      </p:sp>
      <p:pic>
        <p:nvPicPr>
          <p:cNvPr id="27653" name="Picture 5" descr="C:\Documents and Settings\Administrator\桌面\未命名-2.jpg"/>
          <p:cNvPicPr>
            <a:picLocks noChangeAspect="1" noChangeArrowheads="1"/>
          </p:cNvPicPr>
          <p:nvPr userDrawn="1"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3175" y="0"/>
            <a:ext cx="1884363" cy="595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93596" r:id="rId1"/>
    <p:sldLayoutId id="2147493597" r:id="rId2"/>
    <p:sldLayoutId id="2147493598" r:id="rId3"/>
    <p:sldLayoutId id="2147493599" r:id="rId4"/>
    <p:sldLayoutId id="2147493600" r:id="rId5"/>
    <p:sldLayoutId id="2147493601" r:id="rId6"/>
    <p:sldLayoutId id="2147493602" r:id="rId7"/>
    <p:sldLayoutId id="2147493603" r:id="rId8"/>
    <p:sldLayoutId id="2147493604" r:id="rId9"/>
    <p:sldLayoutId id="2147493605" r:id="rId10"/>
    <p:sldLayoutId id="2147493606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C00000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C00000"/>
          </a:solidFill>
          <a:latin typeface="Calibri" pitchFamily="34" charset="0"/>
          <a:ea typeface="黑体" pitchFamily="49" charset="-122"/>
          <a:cs typeface="宋体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C00000"/>
          </a:solidFill>
          <a:latin typeface="Calibri" pitchFamily="34" charset="0"/>
          <a:ea typeface="黑体" pitchFamily="49" charset="-122"/>
          <a:cs typeface="宋体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C00000"/>
          </a:solidFill>
          <a:latin typeface="Calibri" pitchFamily="34" charset="0"/>
          <a:ea typeface="黑体" pitchFamily="49" charset="-122"/>
          <a:cs typeface="宋体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C00000"/>
          </a:solidFill>
          <a:latin typeface="Calibri" pitchFamily="34" charset="0"/>
          <a:ea typeface="黑体" pitchFamily="49" charset="-122"/>
          <a:cs typeface="宋体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>
          <a:solidFill>
            <a:srgbClr val="C00000"/>
          </a:solidFill>
          <a:latin typeface="Calibri" pitchFamily="34" charset="0"/>
          <a:ea typeface="黑体" pitchFamily="49" charset="-122"/>
          <a:cs typeface="宋体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>
          <a:solidFill>
            <a:srgbClr val="C00000"/>
          </a:solidFill>
          <a:latin typeface="Calibri" pitchFamily="34" charset="0"/>
          <a:ea typeface="黑体" pitchFamily="49" charset="-122"/>
          <a:cs typeface="宋体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>
          <a:solidFill>
            <a:srgbClr val="C00000"/>
          </a:solidFill>
          <a:latin typeface="Calibri" pitchFamily="34" charset="0"/>
          <a:ea typeface="黑体" pitchFamily="49" charset="-122"/>
          <a:cs typeface="宋体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>
          <a:solidFill>
            <a:srgbClr val="C00000"/>
          </a:solidFill>
          <a:latin typeface="Calibri" pitchFamily="34" charset="0"/>
          <a:ea typeface="黑体" pitchFamily="49" charset="-122"/>
          <a:cs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SzPct val="90000"/>
        <a:buFont typeface="Arial" pitchFamily="34" charset="0"/>
        <a:buBlip>
          <a:blip r:embed="rId15"/>
        </a:buBlip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SzPct val="75000"/>
        <a:buFont typeface="Arial" pitchFamily="34" charset="0"/>
        <a:buBlip>
          <a:blip r:embed="rId16"/>
        </a:buBlip>
        <a:defRPr sz="20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SzPct val="50000"/>
        <a:buFont typeface="Arial" pitchFamily="34" charset="0"/>
        <a:buBlip>
          <a:blip r:embed="rId17"/>
        </a:buBlip>
        <a:defRPr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>
          <a:solidFill>
            <a:schemeClr val="tx1"/>
          </a:solidFill>
          <a:latin typeface="+mn-lt"/>
          <a:ea typeface="宋体" pitchFamily="2" charset="-122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宋体" pitchFamily="2" charset="-122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  <a:ea typeface="宋体" pitchFamily="2" charset="-122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  <a:ea typeface="宋体" pitchFamily="2" charset="-122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  <a:ea typeface="宋体" pitchFamily="2" charset="-122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  <a:ea typeface="宋体" pitchFamily="2" charset="-122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4" descr="C:\Documents and Settings\Administrator\桌面\16.jpg"/>
          <p:cNvPicPr>
            <a:picLocks noChangeAspect="1" noChangeArrowheads="1"/>
          </p:cNvPicPr>
          <p:nvPr userDrawn="1"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675" name="标题占位符 1"/>
          <p:cNvSpPr>
            <a:spLocks noGrp="1"/>
          </p:cNvSpPr>
          <p:nvPr>
            <p:ph type="title"/>
          </p:nvPr>
        </p:nvSpPr>
        <p:spPr bwMode="auto">
          <a:xfrm>
            <a:off x="1447800" y="762000"/>
            <a:ext cx="7239000" cy="585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28676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1447800" y="1600200"/>
            <a:ext cx="7239000" cy="32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93607" r:id="rId1"/>
    <p:sldLayoutId id="2147493608" r:id="rId2"/>
    <p:sldLayoutId id="2147493609" r:id="rId3"/>
    <p:sldLayoutId id="2147493610" r:id="rId4"/>
    <p:sldLayoutId id="2147493611" r:id="rId5"/>
    <p:sldLayoutId id="2147493612" r:id="rId6"/>
    <p:sldLayoutId id="2147493613" r:id="rId7"/>
    <p:sldLayoutId id="2147493614" r:id="rId8"/>
    <p:sldLayoutId id="2147493615" r:id="rId9"/>
    <p:sldLayoutId id="2147493616" r:id="rId10"/>
    <p:sldLayoutId id="2147493617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C00000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C00000"/>
          </a:solidFill>
          <a:latin typeface="Calibri" pitchFamily="34" charset="0"/>
          <a:ea typeface="黑体" pitchFamily="49" charset="-122"/>
          <a:cs typeface="宋体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C00000"/>
          </a:solidFill>
          <a:latin typeface="Calibri" pitchFamily="34" charset="0"/>
          <a:ea typeface="黑体" pitchFamily="49" charset="-122"/>
          <a:cs typeface="宋体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C00000"/>
          </a:solidFill>
          <a:latin typeface="Calibri" pitchFamily="34" charset="0"/>
          <a:ea typeface="黑体" pitchFamily="49" charset="-122"/>
          <a:cs typeface="宋体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C00000"/>
          </a:solidFill>
          <a:latin typeface="Calibri" pitchFamily="34" charset="0"/>
          <a:ea typeface="黑体" pitchFamily="49" charset="-122"/>
          <a:cs typeface="宋体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>
          <a:solidFill>
            <a:srgbClr val="C00000"/>
          </a:solidFill>
          <a:latin typeface="Calibri" pitchFamily="34" charset="0"/>
          <a:ea typeface="黑体" pitchFamily="49" charset="-122"/>
          <a:cs typeface="宋体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>
          <a:solidFill>
            <a:srgbClr val="C00000"/>
          </a:solidFill>
          <a:latin typeface="Calibri" pitchFamily="34" charset="0"/>
          <a:ea typeface="黑体" pitchFamily="49" charset="-122"/>
          <a:cs typeface="宋体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>
          <a:solidFill>
            <a:srgbClr val="C00000"/>
          </a:solidFill>
          <a:latin typeface="Calibri" pitchFamily="34" charset="0"/>
          <a:ea typeface="黑体" pitchFamily="49" charset="-122"/>
          <a:cs typeface="宋体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>
          <a:solidFill>
            <a:srgbClr val="C00000"/>
          </a:solidFill>
          <a:latin typeface="Calibri" pitchFamily="34" charset="0"/>
          <a:ea typeface="黑体" pitchFamily="49" charset="-122"/>
          <a:cs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SzPct val="90000"/>
        <a:buFont typeface="Arial" pitchFamily="34" charset="0"/>
        <a:buBlip>
          <a:blip r:embed="rId14"/>
        </a:buBlip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SzPct val="75000"/>
        <a:buFont typeface="Arial" pitchFamily="34" charset="0"/>
        <a:buBlip>
          <a:blip r:embed="rId15"/>
        </a:buBlip>
        <a:defRPr sz="20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SzPct val="50000"/>
        <a:buFont typeface="Arial" pitchFamily="34" charset="0"/>
        <a:buBlip>
          <a:blip r:embed="rId16"/>
        </a:buBlip>
        <a:defRPr sz="16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5" descr="C:\Documents and Settings\Administrator\桌面\17.jpg"/>
          <p:cNvPicPr>
            <a:picLocks noChangeAspect="1" noChangeArrowheads="1"/>
          </p:cNvPicPr>
          <p:nvPr userDrawn="1"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699" name="标题占位符 1"/>
          <p:cNvSpPr>
            <a:spLocks noGrp="1"/>
          </p:cNvSpPr>
          <p:nvPr>
            <p:ph type="title"/>
          </p:nvPr>
        </p:nvSpPr>
        <p:spPr bwMode="auto">
          <a:xfrm>
            <a:off x="1447800" y="762000"/>
            <a:ext cx="7239000" cy="585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29700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1447800" y="1644650"/>
            <a:ext cx="7239000" cy="32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93618" r:id="rId1"/>
    <p:sldLayoutId id="2147493619" r:id="rId2"/>
    <p:sldLayoutId id="2147493620" r:id="rId3"/>
    <p:sldLayoutId id="2147493621" r:id="rId4"/>
    <p:sldLayoutId id="2147493622" r:id="rId5"/>
    <p:sldLayoutId id="2147493623" r:id="rId6"/>
    <p:sldLayoutId id="2147493624" r:id="rId7"/>
    <p:sldLayoutId id="2147493625" r:id="rId8"/>
    <p:sldLayoutId id="2147493626" r:id="rId9"/>
    <p:sldLayoutId id="2147493627" r:id="rId10"/>
    <p:sldLayoutId id="2147493628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C00000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C00000"/>
          </a:solidFill>
          <a:latin typeface="Calibri" pitchFamily="34" charset="0"/>
          <a:ea typeface="黑体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C00000"/>
          </a:solidFill>
          <a:latin typeface="Calibri" pitchFamily="34" charset="0"/>
          <a:ea typeface="黑体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C00000"/>
          </a:solidFill>
          <a:latin typeface="Calibri" pitchFamily="34" charset="0"/>
          <a:ea typeface="黑体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C00000"/>
          </a:solidFill>
          <a:latin typeface="Calibri" pitchFamily="34" charset="0"/>
          <a:ea typeface="黑体" pitchFamily="49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>
          <a:solidFill>
            <a:srgbClr val="C00000"/>
          </a:solidFill>
          <a:latin typeface="Calibri" pitchFamily="34" charset="0"/>
          <a:ea typeface="黑体" pitchFamily="49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>
          <a:solidFill>
            <a:srgbClr val="C00000"/>
          </a:solidFill>
          <a:latin typeface="Calibri" pitchFamily="34" charset="0"/>
          <a:ea typeface="黑体" pitchFamily="49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>
          <a:solidFill>
            <a:srgbClr val="C00000"/>
          </a:solidFill>
          <a:latin typeface="Calibri" pitchFamily="34" charset="0"/>
          <a:ea typeface="黑体" pitchFamily="49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>
          <a:solidFill>
            <a:srgbClr val="C00000"/>
          </a:solidFill>
          <a:latin typeface="Calibri" pitchFamily="34" charset="0"/>
          <a:ea typeface="黑体" pitchFamily="49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SzPct val="90000"/>
        <a:buFont typeface="Arial" pitchFamily="34" charset="0"/>
        <a:buBlip>
          <a:blip r:embed="rId14"/>
        </a:buBlip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SzPct val="75000"/>
        <a:buFont typeface="Arial" pitchFamily="34" charset="0"/>
        <a:buBlip>
          <a:blip r:embed="rId15"/>
        </a:buBlip>
        <a:defRPr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SzPct val="50000"/>
        <a:buFont typeface="Arial" pitchFamily="34" charset="0"/>
        <a:buBlip>
          <a:blip r:embed="rId16"/>
        </a:buBlip>
        <a:defRPr sz="16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6" descr="C:\Documents and Settings\Administrator\桌面\16.jpg"/>
          <p:cNvPicPr>
            <a:picLocks noChangeAspect="1" noChangeArrowheads="1"/>
          </p:cNvPicPr>
          <p:nvPr userDrawn="1"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23" name="标题占位符 1"/>
          <p:cNvSpPr>
            <a:spLocks noGrp="1"/>
          </p:cNvSpPr>
          <p:nvPr>
            <p:ph type="title"/>
          </p:nvPr>
        </p:nvSpPr>
        <p:spPr bwMode="auto">
          <a:xfrm>
            <a:off x="3276600" y="947738"/>
            <a:ext cx="5472113" cy="63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30724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3276600" y="1773238"/>
            <a:ext cx="5183188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</p:txBody>
      </p:sp>
      <p:pic>
        <p:nvPicPr>
          <p:cNvPr id="30725" name="Picture 5" descr="C:\Documents and Settings\Administrator\桌面\未命名-2.jpg"/>
          <p:cNvPicPr>
            <a:picLocks noChangeAspect="1" noChangeArrowheads="1"/>
          </p:cNvPicPr>
          <p:nvPr userDrawn="1"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3175" y="0"/>
            <a:ext cx="1884363" cy="595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93629" r:id="rId1"/>
    <p:sldLayoutId id="2147493630" r:id="rId2"/>
    <p:sldLayoutId id="2147493631" r:id="rId3"/>
    <p:sldLayoutId id="2147493632" r:id="rId4"/>
    <p:sldLayoutId id="2147493633" r:id="rId5"/>
    <p:sldLayoutId id="2147493634" r:id="rId6"/>
    <p:sldLayoutId id="2147493635" r:id="rId7"/>
    <p:sldLayoutId id="2147493636" r:id="rId8"/>
    <p:sldLayoutId id="2147493637" r:id="rId9"/>
    <p:sldLayoutId id="2147493638" r:id="rId10"/>
    <p:sldLayoutId id="2147493639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C00000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C00000"/>
          </a:solidFill>
          <a:latin typeface="Calibri" pitchFamily="34" charset="0"/>
          <a:ea typeface="黑体" pitchFamily="49" charset="-122"/>
          <a:cs typeface="宋体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C00000"/>
          </a:solidFill>
          <a:latin typeface="Calibri" pitchFamily="34" charset="0"/>
          <a:ea typeface="黑体" pitchFamily="49" charset="-122"/>
          <a:cs typeface="宋体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C00000"/>
          </a:solidFill>
          <a:latin typeface="Calibri" pitchFamily="34" charset="0"/>
          <a:ea typeface="黑体" pitchFamily="49" charset="-122"/>
          <a:cs typeface="宋体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C00000"/>
          </a:solidFill>
          <a:latin typeface="Calibri" pitchFamily="34" charset="0"/>
          <a:ea typeface="黑体" pitchFamily="49" charset="-122"/>
          <a:cs typeface="宋体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>
          <a:solidFill>
            <a:srgbClr val="C00000"/>
          </a:solidFill>
          <a:latin typeface="Calibri" pitchFamily="34" charset="0"/>
          <a:ea typeface="黑体" pitchFamily="49" charset="-122"/>
          <a:cs typeface="宋体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>
          <a:solidFill>
            <a:srgbClr val="C00000"/>
          </a:solidFill>
          <a:latin typeface="Calibri" pitchFamily="34" charset="0"/>
          <a:ea typeface="黑体" pitchFamily="49" charset="-122"/>
          <a:cs typeface="宋体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>
          <a:solidFill>
            <a:srgbClr val="C00000"/>
          </a:solidFill>
          <a:latin typeface="Calibri" pitchFamily="34" charset="0"/>
          <a:ea typeface="黑体" pitchFamily="49" charset="-122"/>
          <a:cs typeface="宋体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>
          <a:solidFill>
            <a:srgbClr val="C00000"/>
          </a:solidFill>
          <a:latin typeface="Calibri" pitchFamily="34" charset="0"/>
          <a:ea typeface="黑体" pitchFamily="49" charset="-122"/>
          <a:cs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SzPct val="90000"/>
        <a:buFont typeface="Arial" pitchFamily="34" charset="0"/>
        <a:buBlip>
          <a:blip r:embed="rId15"/>
        </a:buBlip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SzPct val="75000"/>
        <a:buFont typeface="Arial" pitchFamily="34" charset="0"/>
        <a:buBlip>
          <a:blip r:embed="rId16"/>
        </a:buBlip>
        <a:defRPr sz="20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SzPct val="50000"/>
        <a:buFont typeface="Arial" pitchFamily="34" charset="0"/>
        <a:buBlip>
          <a:blip r:embed="rId17"/>
        </a:buBlip>
        <a:defRPr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>
          <a:solidFill>
            <a:schemeClr val="tx1"/>
          </a:solidFill>
          <a:latin typeface="+mn-lt"/>
          <a:ea typeface="宋体" pitchFamily="2" charset="-122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宋体" pitchFamily="2" charset="-122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  <a:ea typeface="宋体" pitchFamily="2" charset="-122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  <a:ea typeface="宋体" pitchFamily="2" charset="-122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  <a:ea typeface="宋体" pitchFamily="2" charset="-122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  <a:ea typeface="宋体" pitchFamily="2" charset="-122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4" descr="C:\Documents and Settings\Administrator\桌面\19.jpg"/>
          <p:cNvPicPr>
            <a:picLocks noChangeAspect="1" noChangeArrowheads="1"/>
          </p:cNvPicPr>
          <p:nvPr userDrawn="1"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747" name="标题占位符 1"/>
          <p:cNvSpPr>
            <a:spLocks noGrp="1"/>
          </p:cNvSpPr>
          <p:nvPr>
            <p:ph type="title"/>
          </p:nvPr>
        </p:nvSpPr>
        <p:spPr bwMode="auto">
          <a:xfrm>
            <a:off x="1447800" y="946150"/>
            <a:ext cx="7239000" cy="585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31748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1447800" y="1828800"/>
            <a:ext cx="7239000" cy="32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93640" r:id="rId1"/>
    <p:sldLayoutId id="2147493641" r:id="rId2"/>
    <p:sldLayoutId id="2147493642" r:id="rId3"/>
    <p:sldLayoutId id="2147493643" r:id="rId4"/>
    <p:sldLayoutId id="2147493644" r:id="rId5"/>
    <p:sldLayoutId id="2147493645" r:id="rId6"/>
    <p:sldLayoutId id="2147493646" r:id="rId7"/>
    <p:sldLayoutId id="2147493647" r:id="rId8"/>
    <p:sldLayoutId id="2147493648" r:id="rId9"/>
    <p:sldLayoutId id="2147493649" r:id="rId10"/>
    <p:sldLayoutId id="2147493650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C00000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C00000"/>
          </a:solidFill>
          <a:latin typeface="Calibri" pitchFamily="34" charset="0"/>
          <a:ea typeface="黑体" pitchFamily="49" charset="-122"/>
          <a:cs typeface="宋体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C00000"/>
          </a:solidFill>
          <a:latin typeface="Calibri" pitchFamily="34" charset="0"/>
          <a:ea typeface="黑体" pitchFamily="49" charset="-122"/>
          <a:cs typeface="宋体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C00000"/>
          </a:solidFill>
          <a:latin typeface="Calibri" pitchFamily="34" charset="0"/>
          <a:ea typeface="黑体" pitchFamily="49" charset="-122"/>
          <a:cs typeface="宋体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C00000"/>
          </a:solidFill>
          <a:latin typeface="Calibri" pitchFamily="34" charset="0"/>
          <a:ea typeface="黑体" pitchFamily="49" charset="-122"/>
          <a:cs typeface="宋体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>
          <a:solidFill>
            <a:srgbClr val="C00000"/>
          </a:solidFill>
          <a:latin typeface="Calibri" pitchFamily="34" charset="0"/>
          <a:ea typeface="黑体" pitchFamily="49" charset="-122"/>
          <a:cs typeface="宋体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>
          <a:solidFill>
            <a:srgbClr val="C00000"/>
          </a:solidFill>
          <a:latin typeface="Calibri" pitchFamily="34" charset="0"/>
          <a:ea typeface="黑体" pitchFamily="49" charset="-122"/>
          <a:cs typeface="宋体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>
          <a:solidFill>
            <a:srgbClr val="C00000"/>
          </a:solidFill>
          <a:latin typeface="Calibri" pitchFamily="34" charset="0"/>
          <a:ea typeface="黑体" pitchFamily="49" charset="-122"/>
          <a:cs typeface="宋体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>
          <a:solidFill>
            <a:srgbClr val="C00000"/>
          </a:solidFill>
          <a:latin typeface="Calibri" pitchFamily="34" charset="0"/>
          <a:ea typeface="黑体" pitchFamily="49" charset="-122"/>
          <a:cs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SzPct val="90000"/>
        <a:buFont typeface="Arial" pitchFamily="34" charset="0"/>
        <a:buBlip>
          <a:blip r:embed="rId14"/>
        </a:buBlip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SzPct val="75000"/>
        <a:buFont typeface="Arial" pitchFamily="34" charset="0"/>
        <a:buBlip>
          <a:blip r:embed="rId15"/>
        </a:buBlip>
        <a:defRPr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SzPct val="50000"/>
        <a:buFont typeface="Arial" pitchFamily="34" charset="0"/>
        <a:buBlip>
          <a:blip r:embed="rId16"/>
        </a:buBlip>
        <a:defRPr sz="16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7" descr="C:\Documents and Settings\Administrator\桌面\封面3.jpg"/>
          <p:cNvPicPr>
            <a:picLocks noChangeAspect="1" noChangeArrowheads="1"/>
          </p:cNvPicPr>
          <p:nvPr userDrawn="1"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339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3500438"/>
            <a:ext cx="8229600" cy="79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4340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1042988" y="4508500"/>
            <a:ext cx="6948487" cy="576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</p:txBody>
      </p:sp>
      <p:pic>
        <p:nvPicPr>
          <p:cNvPr id="14341" name="Picture 4" descr="C:\Documents and Settings\Administrator\桌面\8.jpg"/>
          <p:cNvPicPr>
            <a:picLocks noChangeAspect="1" noChangeArrowheads="1"/>
          </p:cNvPicPr>
          <p:nvPr userDrawn="1"/>
        </p:nvPicPr>
        <p:blipFill>
          <a:blip r:embed="rId14" cstate="print"/>
          <a:srcRect l="68333" t="94444"/>
          <a:stretch>
            <a:fillRect/>
          </a:stretch>
        </p:blipFill>
        <p:spPr bwMode="auto">
          <a:xfrm>
            <a:off x="6248400" y="6477000"/>
            <a:ext cx="28956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42" name="Picture 6" descr="C:\Documents and Settings\Administrator\桌面\未命名-1.png"/>
          <p:cNvPicPr>
            <a:picLocks noChangeAspect="1" noChangeArrowheads="1"/>
          </p:cNvPicPr>
          <p:nvPr userDrawn="1"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269875" y="230188"/>
            <a:ext cx="1566863" cy="160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93453" r:id="rId1"/>
    <p:sldLayoutId id="2147493454" r:id="rId2"/>
    <p:sldLayoutId id="2147493455" r:id="rId3"/>
    <p:sldLayoutId id="2147493456" r:id="rId4"/>
    <p:sldLayoutId id="2147493457" r:id="rId5"/>
    <p:sldLayoutId id="2147493458" r:id="rId6"/>
    <p:sldLayoutId id="2147493459" r:id="rId7"/>
    <p:sldLayoutId id="2147493460" r:id="rId8"/>
    <p:sldLayoutId id="2147493461" r:id="rId9"/>
    <p:sldLayoutId id="2147493462" r:id="rId10"/>
    <p:sldLayoutId id="2147493463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000">
          <a:solidFill>
            <a:srgbClr val="C00000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000">
          <a:solidFill>
            <a:srgbClr val="C00000"/>
          </a:solidFill>
          <a:latin typeface="Arial" charset="0"/>
          <a:ea typeface="黑体" pitchFamily="49" charset="-122"/>
          <a:cs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000">
          <a:solidFill>
            <a:srgbClr val="C00000"/>
          </a:solidFill>
          <a:latin typeface="Arial" charset="0"/>
          <a:ea typeface="黑体" pitchFamily="49" charset="-122"/>
          <a:cs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000">
          <a:solidFill>
            <a:srgbClr val="C00000"/>
          </a:solidFill>
          <a:latin typeface="Arial" charset="0"/>
          <a:ea typeface="黑体" pitchFamily="49" charset="-122"/>
          <a:cs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000">
          <a:solidFill>
            <a:srgbClr val="C00000"/>
          </a:solidFill>
          <a:latin typeface="Arial" charset="0"/>
          <a:ea typeface="黑体" pitchFamily="49" charset="-122"/>
          <a:cs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000">
          <a:solidFill>
            <a:srgbClr val="C00000"/>
          </a:solidFill>
          <a:latin typeface="Arial" charset="0"/>
          <a:ea typeface="黑体" pitchFamily="49" charset="-122"/>
          <a:cs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000">
          <a:solidFill>
            <a:srgbClr val="C00000"/>
          </a:solidFill>
          <a:latin typeface="Arial" charset="0"/>
          <a:ea typeface="黑体" pitchFamily="49" charset="-122"/>
          <a:cs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000">
          <a:solidFill>
            <a:srgbClr val="C00000"/>
          </a:solidFill>
          <a:latin typeface="Arial" charset="0"/>
          <a:ea typeface="黑体" pitchFamily="49" charset="-122"/>
          <a:cs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000">
          <a:solidFill>
            <a:srgbClr val="C00000"/>
          </a:solidFill>
          <a:latin typeface="Arial" charset="0"/>
          <a:ea typeface="黑体" pitchFamily="49" charset="-122"/>
          <a:cs typeface="宋体" pitchFamily="2" charset="-122"/>
        </a:defRPr>
      </a:lvl9pPr>
    </p:titleStyle>
    <p:bodyStyle>
      <a:lvl1pPr marL="342900" indent="-342900" algn="ctr" rtl="0" eaLnBrk="0" fontAlgn="base" hangingPunct="0">
        <a:spcBef>
          <a:spcPct val="20000"/>
        </a:spcBef>
        <a:spcAft>
          <a:spcPct val="0"/>
        </a:spcAft>
        <a:defRPr sz="3200">
          <a:solidFill>
            <a:srgbClr val="C00000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宋体" pitchFamily="2" charset="-122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宋体" pitchFamily="2" charset="-122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宋体" pitchFamily="2" charset="-122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itchFamily="2" charset="-122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itchFamily="2" charset="-122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itchFamily="2" charset="-122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itchFamily="2" charset="-122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itchFamily="2" charset="-122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4" descr="C:\Documents and Settings\Administrator\桌面\第20页.jpg"/>
          <p:cNvPicPr>
            <a:picLocks noChangeAspect="1" noChangeArrowheads="1"/>
          </p:cNvPicPr>
          <p:nvPr userDrawn="1"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771" name="标题占位符 1"/>
          <p:cNvSpPr>
            <a:spLocks noGrp="1"/>
          </p:cNvSpPr>
          <p:nvPr>
            <p:ph type="title"/>
          </p:nvPr>
        </p:nvSpPr>
        <p:spPr bwMode="auto">
          <a:xfrm>
            <a:off x="3276600" y="947738"/>
            <a:ext cx="5472113" cy="63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32772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3276600" y="1773238"/>
            <a:ext cx="5183188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</p:txBody>
      </p:sp>
      <p:pic>
        <p:nvPicPr>
          <p:cNvPr id="32773" name="Picture 5" descr="C:\Documents and Settings\Administrator\桌面\未命名-2.jpg"/>
          <p:cNvPicPr>
            <a:picLocks noChangeAspect="1" noChangeArrowheads="1"/>
          </p:cNvPicPr>
          <p:nvPr userDrawn="1"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3175" y="0"/>
            <a:ext cx="1884363" cy="595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93651" r:id="rId1"/>
    <p:sldLayoutId id="2147493652" r:id="rId2"/>
    <p:sldLayoutId id="2147493653" r:id="rId3"/>
    <p:sldLayoutId id="2147493654" r:id="rId4"/>
    <p:sldLayoutId id="2147493655" r:id="rId5"/>
    <p:sldLayoutId id="2147493656" r:id="rId6"/>
    <p:sldLayoutId id="2147493657" r:id="rId7"/>
    <p:sldLayoutId id="2147493658" r:id="rId8"/>
    <p:sldLayoutId id="2147493659" r:id="rId9"/>
    <p:sldLayoutId id="2147493660" r:id="rId10"/>
    <p:sldLayoutId id="2147493661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C00000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C00000"/>
          </a:solidFill>
          <a:latin typeface="Calibri" pitchFamily="34" charset="0"/>
          <a:ea typeface="黑体" pitchFamily="49" charset="-122"/>
          <a:cs typeface="宋体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C00000"/>
          </a:solidFill>
          <a:latin typeface="Calibri" pitchFamily="34" charset="0"/>
          <a:ea typeface="黑体" pitchFamily="49" charset="-122"/>
          <a:cs typeface="宋体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C00000"/>
          </a:solidFill>
          <a:latin typeface="Calibri" pitchFamily="34" charset="0"/>
          <a:ea typeface="黑体" pitchFamily="49" charset="-122"/>
          <a:cs typeface="宋体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C00000"/>
          </a:solidFill>
          <a:latin typeface="Calibri" pitchFamily="34" charset="0"/>
          <a:ea typeface="黑体" pitchFamily="49" charset="-122"/>
          <a:cs typeface="宋体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>
          <a:solidFill>
            <a:srgbClr val="C00000"/>
          </a:solidFill>
          <a:latin typeface="Calibri" pitchFamily="34" charset="0"/>
          <a:ea typeface="黑体" pitchFamily="49" charset="-122"/>
          <a:cs typeface="宋体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>
          <a:solidFill>
            <a:srgbClr val="C00000"/>
          </a:solidFill>
          <a:latin typeface="Calibri" pitchFamily="34" charset="0"/>
          <a:ea typeface="黑体" pitchFamily="49" charset="-122"/>
          <a:cs typeface="宋体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>
          <a:solidFill>
            <a:srgbClr val="C00000"/>
          </a:solidFill>
          <a:latin typeface="Calibri" pitchFamily="34" charset="0"/>
          <a:ea typeface="黑体" pitchFamily="49" charset="-122"/>
          <a:cs typeface="宋体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>
          <a:solidFill>
            <a:srgbClr val="C00000"/>
          </a:solidFill>
          <a:latin typeface="Calibri" pitchFamily="34" charset="0"/>
          <a:ea typeface="黑体" pitchFamily="49" charset="-122"/>
          <a:cs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SzPct val="90000"/>
        <a:buFont typeface="Arial" pitchFamily="34" charset="0"/>
        <a:buBlip>
          <a:blip r:embed="rId15"/>
        </a:buBlip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SzPct val="75000"/>
        <a:buFont typeface="Arial" pitchFamily="34" charset="0"/>
        <a:buBlip>
          <a:blip r:embed="rId16"/>
        </a:buBlip>
        <a:defRPr sz="20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SzPct val="50000"/>
        <a:buFont typeface="Arial" pitchFamily="34" charset="0"/>
        <a:buBlip>
          <a:blip r:embed="rId17"/>
        </a:buBlip>
        <a:defRPr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>
          <a:solidFill>
            <a:schemeClr val="tx1"/>
          </a:solidFill>
          <a:latin typeface="+mn-lt"/>
          <a:ea typeface="宋体" pitchFamily="2" charset="-122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宋体" pitchFamily="2" charset="-122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  <a:ea typeface="宋体" pitchFamily="2" charset="-122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  <a:ea typeface="宋体" pitchFamily="2" charset="-122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  <a:ea typeface="宋体" pitchFamily="2" charset="-122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  <a:ea typeface="宋体" pitchFamily="2" charset="-122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4" descr="C:\Documents and Settings\Administrator\桌面\21.jpg"/>
          <p:cNvPicPr>
            <a:picLocks noChangeAspect="1" noChangeArrowheads="1"/>
          </p:cNvPicPr>
          <p:nvPr userDrawn="1"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795" name="标题占位符 1"/>
          <p:cNvSpPr>
            <a:spLocks noGrp="1"/>
          </p:cNvSpPr>
          <p:nvPr>
            <p:ph type="title"/>
          </p:nvPr>
        </p:nvSpPr>
        <p:spPr bwMode="auto">
          <a:xfrm>
            <a:off x="1447800" y="946150"/>
            <a:ext cx="7239000" cy="585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33796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1447800" y="1828800"/>
            <a:ext cx="7239000" cy="32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93662" r:id="rId1"/>
    <p:sldLayoutId id="2147493663" r:id="rId2"/>
    <p:sldLayoutId id="2147493664" r:id="rId3"/>
    <p:sldLayoutId id="2147493665" r:id="rId4"/>
    <p:sldLayoutId id="2147493666" r:id="rId5"/>
    <p:sldLayoutId id="2147493667" r:id="rId6"/>
    <p:sldLayoutId id="2147493668" r:id="rId7"/>
    <p:sldLayoutId id="2147493669" r:id="rId8"/>
    <p:sldLayoutId id="2147493670" r:id="rId9"/>
    <p:sldLayoutId id="2147493671" r:id="rId10"/>
    <p:sldLayoutId id="2147493672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C00000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C00000"/>
          </a:solidFill>
          <a:latin typeface="Calibri" pitchFamily="34" charset="0"/>
          <a:ea typeface="黑体" pitchFamily="49" charset="-122"/>
          <a:cs typeface="宋体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C00000"/>
          </a:solidFill>
          <a:latin typeface="Calibri" pitchFamily="34" charset="0"/>
          <a:ea typeface="黑体" pitchFamily="49" charset="-122"/>
          <a:cs typeface="宋体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C00000"/>
          </a:solidFill>
          <a:latin typeface="Calibri" pitchFamily="34" charset="0"/>
          <a:ea typeface="黑体" pitchFamily="49" charset="-122"/>
          <a:cs typeface="宋体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C00000"/>
          </a:solidFill>
          <a:latin typeface="Calibri" pitchFamily="34" charset="0"/>
          <a:ea typeface="黑体" pitchFamily="49" charset="-122"/>
          <a:cs typeface="宋体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>
          <a:solidFill>
            <a:srgbClr val="C00000"/>
          </a:solidFill>
          <a:latin typeface="Calibri" pitchFamily="34" charset="0"/>
          <a:ea typeface="黑体" pitchFamily="49" charset="-122"/>
          <a:cs typeface="宋体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>
          <a:solidFill>
            <a:srgbClr val="C00000"/>
          </a:solidFill>
          <a:latin typeface="Calibri" pitchFamily="34" charset="0"/>
          <a:ea typeface="黑体" pitchFamily="49" charset="-122"/>
          <a:cs typeface="宋体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>
          <a:solidFill>
            <a:srgbClr val="C00000"/>
          </a:solidFill>
          <a:latin typeface="Calibri" pitchFamily="34" charset="0"/>
          <a:ea typeface="黑体" pitchFamily="49" charset="-122"/>
          <a:cs typeface="宋体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>
          <a:solidFill>
            <a:srgbClr val="C00000"/>
          </a:solidFill>
          <a:latin typeface="Calibri" pitchFamily="34" charset="0"/>
          <a:ea typeface="黑体" pitchFamily="49" charset="-122"/>
          <a:cs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SzPct val="90000"/>
        <a:buFont typeface="Arial" pitchFamily="34" charset="0"/>
        <a:buBlip>
          <a:blip r:embed="rId14"/>
        </a:buBlip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SzPct val="75000"/>
        <a:buFont typeface="Arial" pitchFamily="34" charset="0"/>
        <a:buBlip>
          <a:blip r:embed="rId15"/>
        </a:buBlip>
        <a:defRPr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SzPct val="50000"/>
        <a:buFont typeface="Arial" pitchFamily="34" charset="0"/>
        <a:buBlip>
          <a:blip r:embed="rId16"/>
        </a:buBlip>
        <a:defRPr sz="16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4" descr="C:\Documents and Settings\Administrator\桌面\第22页.jpg"/>
          <p:cNvPicPr>
            <a:picLocks noChangeAspect="1" noChangeArrowheads="1"/>
          </p:cNvPicPr>
          <p:nvPr userDrawn="1"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4819" name="标题占位符 1"/>
          <p:cNvSpPr>
            <a:spLocks noGrp="1"/>
          </p:cNvSpPr>
          <p:nvPr>
            <p:ph type="title"/>
          </p:nvPr>
        </p:nvSpPr>
        <p:spPr bwMode="auto">
          <a:xfrm>
            <a:off x="762000" y="947738"/>
            <a:ext cx="5472113" cy="63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34820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762000" y="1773238"/>
            <a:ext cx="5183188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</p:txBody>
      </p:sp>
      <p:pic>
        <p:nvPicPr>
          <p:cNvPr id="34821" name="Picture 5" descr="C:\Documents and Settings\Administrator\桌面\未命名-2.jpg"/>
          <p:cNvPicPr>
            <a:picLocks noChangeAspect="1" noChangeArrowheads="1"/>
          </p:cNvPicPr>
          <p:nvPr userDrawn="1"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7107238" y="0"/>
            <a:ext cx="1884362" cy="595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93673" r:id="rId1"/>
    <p:sldLayoutId id="2147493674" r:id="rId2"/>
    <p:sldLayoutId id="2147493675" r:id="rId3"/>
    <p:sldLayoutId id="2147493676" r:id="rId4"/>
    <p:sldLayoutId id="2147493677" r:id="rId5"/>
    <p:sldLayoutId id="2147493678" r:id="rId6"/>
    <p:sldLayoutId id="2147493679" r:id="rId7"/>
    <p:sldLayoutId id="2147493680" r:id="rId8"/>
    <p:sldLayoutId id="2147493681" r:id="rId9"/>
    <p:sldLayoutId id="2147493682" r:id="rId10"/>
    <p:sldLayoutId id="2147493683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C00000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C00000"/>
          </a:solidFill>
          <a:latin typeface="Calibri" pitchFamily="34" charset="0"/>
          <a:ea typeface="黑体" pitchFamily="49" charset="-122"/>
          <a:cs typeface="宋体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C00000"/>
          </a:solidFill>
          <a:latin typeface="Calibri" pitchFamily="34" charset="0"/>
          <a:ea typeface="黑体" pitchFamily="49" charset="-122"/>
          <a:cs typeface="宋体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C00000"/>
          </a:solidFill>
          <a:latin typeface="Calibri" pitchFamily="34" charset="0"/>
          <a:ea typeface="黑体" pitchFamily="49" charset="-122"/>
          <a:cs typeface="宋体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C00000"/>
          </a:solidFill>
          <a:latin typeface="Calibri" pitchFamily="34" charset="0"/>
          <a:ea typeface="黑体" pitchFamily="49" charset="-122"/>
          <a:cs typeface="宋体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>
          <a:solidFill>
            <a:srgbClr val="C00000"/>
          </a:solidFill>
          <a:latin typeface="Calibri" pitchFamily="34" charset="0"/>
          <a:ea typeface="黑体" pitchFamily="49" charset="-122"/>
          <a:cs typeface="宋体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>
          <a:solidFill>
            <a:srgbClr val="C00000"/>
          </a:solidFill>
          <a:latin typeface="Calibri" pitchFamily="34" charset="0"/>
          <a:ea typeface="黑体" pitchFamily="49" charset="-122"/>
          <a:cs typeface="宋体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>
          <a:solidFill>
            <a:srgbClr val="C00000"/>
          </a:solidFill>
          <a:latin typeface="Calibri" pitchFamily="34" charset="0"/>
          <a:ea typeface="黑体" pitchFamily="49" charset="-122"/>
          <a:cs typeface="宋体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>
          <a:solidFill>
            <a:srgbClr val="C00000"/>
          </a:solidFill>
          <a:latin typeface="Calibri" pitchFamily="34" charset="0"/>
          <a:ea typeface="黑体" pitchFamily="49" charset="-122"/>
          <a:cs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SzPct val="90000"/>
        <a:buFont typeface="Arial" pitchFamily="34" charset="0"/>
        <a:buBlip>
          <a:blip r:embed="rId15"/>
        </a:buBlip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SzPct val="75000"/>
        <a:buFont typeface="Arial" pitchFamily="34" charset="0"/>
        <a:buBlip>
          <a:blip r:embed="rId16"/>
        </a:buBlip>
        <a:defRPr sz="20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SzPct val="50000"/>
        <a:buFont typeface="Arial" pitchFamily="34" charset="0"/>
        <a:buBlip>
          <a:blip r:embed="rId17"/>
        </a:buBlip>
        <a:defRPr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>
          <a:solidFill>
            <a:schemeClr val="tx1"/>
          </a:solidFill>
          <a:latin typeface="+mn-lt"/>
          <a:ea typeface="宋体" pitchFamily="2" charset="-122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宋体" pitchFamily="2" charset="-122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  <a:ea typeface="宋体" pitchFamily="2" charset="-122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  <a:ea typeface="宋体" pitchFamily="2" charset="-122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  <a:ea typeface="宋体" pitchFamily="2" charset="-122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  <a:ea typeface="宋体" pitchFamily="2" charset="-122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4" descr="C:\Documents and Settings\Administrator\桌面\23.jpg"/>
          <p:cNvPicPr>
            <a:picLocks noChangeAspect="1" noChangeArrowheads="1"/>
          </p:cNvPicPr>
          <p:nvPr userDrawn="1"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843" name="标题占位符 1"/>
          <p:cNvSpPr>
            <a:spLocks noGrp="1"/>
          </p:cNvSpPr>
          <p:nvPr>
            <p:ph type="title"/>
          </p:nvPr>
        </p:nvSpPr>
        <p:spPr bwMode="auto">
          <a:xfrm>
            <a:off x="1447800" y="946150"/>
            <a:ext cx="7239000" cy="585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35844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1447800" y="1828800"/>
            <a:ext cx="7239000" cy="32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93684" r:id="rId1"/>
    <p:sldLayoutId id="2147493782" r:id="rId2"/>
    <p:sldLayoutId id="2147493685" r:id="rId3"/>
    <p:sldLayoutId id="2147493686" r:id="rId4"/>
    <p:sldLayoutId id="2147493687" r:id="rId5"/>
    <p:sldLayoutId id="2147493688" r:id="rId6"/>
    <p:sldLayoutId id="2147493689" r:id="rId7"/>
    <p:sldLayoutId id="2147493690" r:id="rId8"/>
    <p:sldLayoutId id="2147493691" r:id="rId9"/>
    <p:sldLayoutId id="2147493692" r:id="rId10"/>
    <p:sldLayoutId id="2147493693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C00000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C00000"/>
          </a:solidFill>
          <a:latin typeface="Calibri" pitchFamily="34" charset="0"/>
          <a:ea typeface="黑体" pitchFamily="49" charset="-122"/>
          <a:cs typeface="宋体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C00000"/>
          </a:solidFill>
          <a:latin typeface="Calibri" pitchFamily="34" charset="0"/>
          <a:ea typeface="黑体" pitchFamily="49" charset="-122"/>
          <a:cs typeface="宋体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C00000"/>
          </a:solidFill>
          <a:latin typeface="Calibri" pitchFamily="34" charset="0"/>
          <a:ea typeface="黑体" pitchFamily="49" charset="-122"/>
          <a:cs typeface="宋体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C00000"/>
          </a:solidFill>
          <a:latin typeface="Calibri" pitchFamily="34" charset="0"/>
          <a:ea typeface="黑体" pitchFamily="49" charset="-122"/>
          <a:cs typeface="宋体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>
          <a:solidFill>
            <a:srgbClr val="C00000"/>
          </a:solidFill>
          <a:latin typeface="Calibri" pitchFamily="34" charset="0"/>
          <a:ea typeface="黑体" pitchFamily="49" charset="-122"/>
          <a:cs typeface="宋体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>
          <a:solidFill>
            <a:srgbClr val="C00000"/>
          </a:solidFill>
          <a:latin typeface="Calibri" pitchFamily="34" charset="0"/>
          <a:ea typeface="黑体" pitchFamily="49" charset="-122"/>
          <a:cs typeface="宋体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>
          <a:solidFill>
            <a:srgbClr val="C00000"/>
          </a:solidFill>
          <a:latin typeface="Calibri" pitchFamily="34" charset="0"/>
          <a:ea typeface="黑体" pitchFamily="49" charset="-122"/>
          <a:cs typeface="宋体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>
          <a:solidFill>
            <a:srgbClr val="C00000"/>
          </a:solidFill>
          <a:latin typeface="Calibri" pitchFamily="34" charset="0"/>
          <a:ea typeface="黑体" pitchFamily="49" charset="-122"/>
          <a:cs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SzPct val="90000"/>
        <a:buFont typeface="Arial" pitchFamily="34" charset="0"/>
        <a:buBlip>
          <a:blip r:embed="rId14"/>
        </a:buBlip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SzPct val="75000"/>
        <a:buFont typeface="Arial" pitchFamily="34" charset="0"/>
        <a:buBlip>
          <a:blip r:embed="rId15"/>
        </a:buBlip>
        <a:defRPr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SzPct val="50000"/>
        <a:buFont typeface="Arial" pitchFamily="34" charset="0"/>
        <a:buBlip>
          <a:blip r:embed="rId16"/>
        </a:buBlip>
        <a:defRPr sz="16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5" descr="C:\Documents and Settings\Administrator\桌面\24.jpg"/>
          <p:cNvPicPr>
            <a:picLocks noChangeAspect="1" noChangeArrowheads="1"/>
          </p:cNvPicPr>
          <p:nvPr userDrawn="1"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867" name="标题占位符 1"/>
          <p:cNvSpPr>
            <a:spLocks noGrp="1"/>
          </p:cNvSpPr>
          <p:nvPr>
            <p:ph type="title"/>
          </p:nvPr>
        </p:nvSpPr>
        <p:spPr bwMode="auto">
          <a:xfrm>
            <a:off x="762000" y="947738"/>
            <a:ext cx="5472113" cy="63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36868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762000" y="1773238"/>
            <a:ext cx="5183188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</p:txBody>
      </p:sp>
      <p:pic>
        <p:nvPicPr>
          <p:cNvPr id="36869" name="Picture 5" descr="C:\Documents and Settings\Administrator\桌面\未命名-2.jpg"/>
          <p:cNvPicPr>
            <a:picLocks noChangeAspect="1" noChangeArrowheads="1"/>
          </p:cNvPicPr>
          <p:nvPr userDrawn="1"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7107238" y="0"/>
            <a:ext cx="1884362" cy="595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93694" r:id="rId1"/>
    <p:sldLayoutId id="2147493695" r:id="rId2"/>
    <p:sldLayoutId id="2147493696" r:id="rId3"/>
    <p:sldLayoutId id="2147493697" r:id="rId4"/>
    <p:sldLayoutId id="2147493698" r:id="rId5"/>
    <p:sldLayoutId id="2147493699" r:id="rId6"/>
    <p:sldLayoutId id="2147493700" r:id="rId7"/>
    <p:sldLayoutId id="2147493701" r:id="rId8"/>
    <p:sldLayoutId id="2147493702" r:id="rId9"/>
    <p:sldLayoutId id="2147493703" r:id="rId10"/>
    <p:sldLayoutId id="2147493704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C00000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C00000"/>
          </a:solidFill>
          <a:latin typeface="Calibri" pitchFamily="34" charset="0"/>
          <a:ea typeface="黑体" pitchFamily="49" charset="-122"/>
          <a:cs typeface="宋体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C00000"/>
          </a:solidFill>
          <a:latin typeface="Calibri" pitchFamily="34" charset="0"/>
          <a:ea typeface="黑体" pitchFamily="49" charset="-122"/>
          <a:cs typeface="宋体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C00000"/>
          </a:solidFill>
          <a:latin typeface="Calibri" pitchFamily="34" charset="0"/>
          <a:ea typeface="黑体" pitchFamily="49" charset="-122"/>
          <a:cs typeface="宋体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C00000"/>
          </a:solidFill>
          <a:latin typeface="Calibri" pitchFamily="34" charset="0"/>
          <a:ea typeface="黑体" pitchFamily="49" charset="-122"/>
          <a:cs typeface="宋体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>
          <a:solidFill>
            <a:srgbClr val="C00000"/>
          </a:solidFill>
          <a:latin typeface="Calibri" pitchFamily="34" charset="0"/>
          <a:ea typeface="黑体" pitchFamily="49" charset="-122"/>
          <a:cs typeface="宋体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>
          <a:solidFill>
            <a:srgbClr val="C00000"/>
          </a:solidFill>
          <a:latin typeface="Calibri" pitchFamily="34" charset="0"/>
          <a:ea typeface="黑体" pitchFamily="49" charset="-122"/>
          <a:cs typeface="宋体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>
          <a:solidFill>
            <a:srgbClr val="C00000"/>
          </a:solidFill>
          <a:latin typeface="Calibri" pitchFamily="34" charset="0"/>
          <a:ea typeface="黑体" pitchFamily="49" charset="-122"/>
          <a:cs typeface="宋体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>
          <a:solidFill>
            <a:srgbClr val="C00000"/>
          </a:solidFill>
          <a:latin typeface="Calibri" pitchFamily="34" charset="0"/>
          <a:ea typeface="黑体" pitchFamily="49" charset="-122"/>
          <a:cs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SzPct val="90000"/>
        <a:buFont typeface="Arial" pitchFamily="34" charset="0"/>
        <a:buBlip>
          <a:blip r:embed="rId15"/>
        </a:buBlip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SzPct val="75000"/>
        <a:buFont typeface="Arial" pitchFamily="34" charset="0"/>
        <a:buBlip>
          <a:blip r:embed="rId16"/>
        </a:buBlip>
        <a:defRPr sz="20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SzPct val="50000"/>
        <a:buFont typeface="Arial" pitchFamily="34" charset="0"/>
        <a:buBlip>
          <a:blip r:embed="rId17"/>
        </a:buBlip>
        <a:defRPr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>
          <a:solidFill>
            <a:schemeClr val="tx1"/>
          </a:solidFill>
          <a:latin typeface="+mn-lt"/>
          <a:ea typeface="宋体" pitchFamily="2" charset="-122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宋体" pitchFamily="2" charset="-122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  <a:ea typeface="宋体" pitchFamily="2" charset="-122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  <a:ea typeface="宋体" pitchFamily="2" charset="-122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  <a:ea typeface="宋体" pitchFamily="2" charset="-122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  <a:ea typeface="宋体" pitchFamily="2" charset="-122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5" descr="C:\Documents and Settings\Administrator\桌面\25.jpg"/>
          <p:cNvPicPr>
            <a:picLocks noChangeAspect="1" noChangeArrowheads="1"/>
          </p:cNvPicPr>
          <p:nvPr userDrawn="1"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891" name="标题占位符 1"/>
          <p:cNvSpPr>
            <a:spLocks noGrp="1"/>
          </p:cNvSpPr>
          <p:nvPr>
            <p:ph type="title"/>
          </p:nvPr>
        </p:nvSpPr>
        <p:spPr bwMode="auto">
          <a:xfrm>
            <a:off x="1447800" y="946150"/>
            <a:ext cx="7239000" cy="585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37892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1447800" y="1828800"/>
            <a:ext cx="7239000" cy="32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93705" r:id="rId1"/>
    <p:sldLayoutId id="2147493706" r:id="rId2"/>
    <p:sldLayoutId id="2147493707" r:id="rId3"/>
    <p:sldLayoutId id="2147493708" r:id="rId4"/>
    <p:sldLayoutId id="2147493709" r:id="rId5"/>
    <p:sldLayoutId id="2147493710" r:id="rId6"/>
    <p:sldLayoutId id="2147493711" r:id="rId7"/>
    <p:sldLayoutId id="2147493712" r:id="rId8"/>
    <p:sldLayoutId id="2147493713" r:id="rId9"/>
    <p:sldLayoutId id="2147493714" r:id="rId10"/>
    <p:sldLayoutId id="2147493715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C00000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C00000"/>
          </a:solidFill>
          <a:latin typeface="Calibri" pitchFamily="34" charset="0"/>
          <a:ea typeface="黑体" pitchFamily="49" charset="-122"/>
          <a:cs typeface="宋体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C00000"/>
          </a:solidFill>
          <a:latin typeface="Calibri" pitchFamily="34" charset="0"/>
          <a:ea typeface="黑体" pitchFamily="49" charset="-122"/>
          <a:cs typeface="宋体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C00000"/>
          </a:solidFill>
          <a:latin typeface="Calibri" pitchFamily="34" charset="0"/>
          <a:ea typeface="黑体" pitchFamily="49" charset="-122"/>
          <a:cs typeface="宋体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C00000"/>
          </a:solidFill>
          <a:latin typeface="Calibri" pitchFamily="34" charset="0"/>
          <a:ea typeface="黑体" pitchFamily="49" charset="-122"/>
          <a:cs typeface="宋体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>
          <a:solidFill>
            <a:srgbClr val="C00000"/>
          </a:solidFill>
          <a:latin typeface="Calibri" pitchFamily="34" charset="0"/>
          <a:ea typeface="黑体" pitchFamily="49" charset="-122"/>
          <a:cs typeface="宋体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>
          <a:solidFill>
            <a:srgbClr val="C00000"/>
          </a:solidFill>
          <a:latin typeface="Calibri" pitchFamily="34" charset="0"/>
          <a:ea typeface="黑体" pitchFamily="49" charset="-122"/>
          <a:cs typeface="宋体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>
          <a:solidFill>
            <a:srgbClr val="C00000"/>
          </a:solidFill>
          <a:latin typeface="Calibri" pitchFamily="34" charset="0"/>
          <a:ea typeface="黑体" pitchFamily="49" charset="-122"/>
          <a:cs typeface="宋体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>
          <a:solidFill>
            <a:srgbClr val="C00000"/>
          </a:solidFill>
          <a:latin typeface="Calibri" pitchFamily="34" charset="0"/>
          <a:ea typeface="黑体" pitchFamily="49" charset="-122"/>
          <a:cs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SzPct val="90000"/>
        <a:buFont typeface="Arial" pitchFamily="34" charset="0"/>
        <a:buBlip>
          <a:blip r:embed="rId14"/>
        </a:buBlip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SzPct val="75000"/>
        <a:buFont typeface="Arial" pitchFamily="34" charset="0"/>
        <a:buBlip>
          <a:blip r:embed="rId15"/>
        </a:buBlip>
        <a:defRPr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SzPct val="50000"/>
        <a:buFont typeface="Arial" pitchFamily="34" charset="0"/>
        <a:buBlip>
          <a:blip r:embed="rId16"/>
        </a:buBlip>
        <a:defRPr sz="16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7" descr="C:\Documents and Settings\Administrator\桌面\26.jpg"/>
          <p:cNvPicPr>
            <a:picLocks noChangeAspect="1" noChangeArrowheads="1"/>
          </p:cNvPicPr>
          <p:nvPr userDrawn="1"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8915" name="标题占位符 1"/>
          <p:cNvSpPr>
            <a:spLocks noGrp="1"/>
          </p:cNvSpPr>
          <p:nvPr>
            <p:ph type="title"/>
          </p:nvPr>
        </p:nvSpPr>
        <p:spPr bwMode="auto">
          <a:xfrm>
            <a:off x="3287713" y="947738"/>
            <a:ext cx="5472112" cy="63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38916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3287713" y="1773238"/>
            <a:ext cx="5183187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</p:txBody>
      </p:sp>
      <p:pic>
        <p:nvPicPr>
          <p:cNvPr id="38917" name="Picture 5" descr="C:\Documents and Settings\Administrator\桌面\未命名-2.jpg"/>
          <p:cNvPicPr>
            <a:picLocks noChangeAspect="1" noChangeArrowheads="1"/>
          </p:cNvPicPr>
          <p:nvPr userDrawn="1"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3175" y="0"/>
            <a:ext cx="1884363" cy="595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93716" r:id="rId1"/>
    <p:sldLayoutId id="2147493717" r:id="rId2"/>
    <p:sldLayoutId id="2147493718" r:id="rId3"/>
    <p:sldLayoutId id="2147493719" r:id="rId4"/>
    <p:sldLayoutId id="2147493720" r:id="rId5"/>
    <p:sldLayoutId id="2147493721" r:id="rId6"/>
    <p:sldLayoutId id="2147493722" r:id="rId7"/>
    <p:sldLayoutId id="2147493723" r:id="rId8"/>
    <p:sldLayoutId id="2147493724" r:id="rId9"/>
    <p:sldLayoutId id="2147493725" r:id="rId10"/>
    <p:sldLayoutId id="2147493726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C00000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C00000"/>
          </a:solidFill>
          <a:latin typeface="Calibri" pitchFamily="34" charset="0"/>
          <a:ea typeface="黑体" pitchFamily="49" charset="-122"/>
          <a:cs typeface="宋体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C00000"/>
          </a:solidFill>
          <a:latin typeface="Calibri" pitchFamily="34" charset="0"/>
          <a:ea typeface="黑体" pitchFamily="49" charset="-122"/>
          <a:cs typeface="宋体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C00000"/>
          </a:solidFill>
          <a:latin typeface="Calibri" pitchFamily="34" charset="0"/>
          <a:ea typeface="黑体" pitchFamily="49" charset="-122"/>
          <a:cs typeface="宋体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C00000"/>
          </a:solidFill>
          <a:latin typeface="Calibri" pitchFamily="34" charset="0"/>
          <a:ea typeface="黑体" pitchFamily="49" charset="-122"/>
          <a:cs typeface="宋体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>
          <a:solidFill>
            <a:srgbClr val="C00000"/>
          </a:solidFill>
          <a:latin typeface="Calibri" pitchFamily="34" charset="0"/>
          <a:ea typeface="黑体" pitchFamily="49" charset="-122"/>
          <a:cs typeface="宋体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>
          <a:solidFill>
            <a:srgbClr val="C00000"/>
          </a:solidFill>
          <a:latin typeface="Calibri" pitchFamily="34" charset="0"/>
          <a:ea typeface="黑体" pitchFamily="49" charset="-122"/>
          <a:cs typeface="宋体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>
          <a:solidFill>
            <a:srgbClr val="C00000"/>
          </a:solidFill>
          <a:latin typeface="Calibri" pitchFamily="34" charset="0"/>
          <a:ea typeface="黑体" pitchFamily="49" charset="-122"/>
          <a:cs typeface="宋体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>
          <a:solidFill>
            <a:srgbClr val="C00000"/>
          </a:solidFill>
          <a:latin typeface="Calibri" pitchFamily="34" charset="0"/>
          <a:ea typeface="黑体" pitchFamily="49" charset="-122"/>
          <a:cs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SzPct val="90000"/>
        <a:buFont typeface="Arial" pitchFamily="34" charset="0"/>
        <a:buBlip>
          <a:blip r:embed="rId15"/>
        </a:buBlip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SzPct val="75000"/>
        <a:buFont typeface="Arial" pitchFamily="34" charset="0"/>
        <a:buBlip>
          <a:blip r:embed="rId16"/>
        </a:buBlip>
        <a:defRPr sz="20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SzPct val="50000"/>
        <a:buFont typeface="Arial" pitchFamily="34" charset="0"/>
        <a:buBlip>
          <a:blip r:embed="rId17"/>
        </a:buBlip>
        <a:defRPr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>
          <a:solidFill>
            <a:schemeClr val="tx1"/>
          </a:solidFill>
          <a:latin typeface="+mn-lt"/>
          <a:ea typeface="宋体" pitchFamily="2" charset="-122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宋体" pitchFamily="2" charset="-122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  <a:ea typeface="宋体" pitchFamily="2" charset="-122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  <a:ea typeface="宋体" pitchFamily="2" charset="-122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  <a:ea typeface="宋体" pitchFamily="2" charset="-122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  <a:ea typeface="宋体" pitchFamily="2" charset="-122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4" descr="C:\Documents and Settings\Administrator\桌面\27.jpg"/>
          <p:cNvPicPr>
            <a:picLocks noChangeAspect="1" noChangeArrowheads="1"/>
          </p:cNvPicPr>
          <p:nvPr userDrawn="1"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9939" name="标题占位符 1"/>
          <p:cNvSpPr>
            <a:spLocks noGrp="1"/>
          </p:cNvSpPr>
          <p:nvPr>
            <p:ph type="title"/>
          </p:nvPr>
        </p:nvSpPr>
        <p:spPr bwMode="auto">
          <a:xfrm>
            <a:off x="1447800" y="762000"/>
            <a:ext cx="7239000" cy="585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39940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1447800" y="1644650"/>
            <a:ext cx="7239000" cy="32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93727" r:id="rId1"/>
    <p:sldLayoutId id="2147493728" r:id="rId2"/>
    <p:sldLayoutId id="2147493729" r:id="rId3"/>
    <p:sldLayoutId id="2147493730" r:id="rId4"/>
    <p:sldLayoutId id="2147493731" r:id="rId5"/>
    <p:sldLayoutId id="2147493732" r:id="rId6"/>
    <p:sldLayoutId id="2147493733" r:id="rId7"/>
    <p:sldLayoutId id="2147493734" r:id="rId8"/>
    <p:sldLayoutId id="2147493735" r:id="rId9"/>
    <p:sldLayoutId id="2147493736" r:id="rId10"/>
    <p:sldLayoutId id="2147493737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C00000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C00000"/>
          </a:solidFill>
          <a:latin typeface="Calibri" pitchFamily="34" charset="0"/>
          <a:ea typeface="黑体" pitchFamily="49" charset="-122"/>
          <a:cs typeface="宋体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C00000"/>
          </a:solidFill>
          <a:latin typeface="Calibri" pitchFamily="34" charset="0"/>
          <a:ea typeface="黑体" pitchFamily="49" charset="-122"/>
          <a:cs typeface="宋体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C00000"/>
          </a:solidFill>
          <a:latin typeface="Calibri" pitchFamily="34" charset="0"/>
          <a:ea typeface="黑体" pitchFamily="49" charset="-122"/>
          <a:cs typeface="宋体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C00000"/>
          </a:solidFill>
          <a:latin typeface="Calibri" pitchFamily="34" charset="0"/>
          <a:ea typeface="黑体" pitchFamily="49" charset="-122"/>
          <a:cs typeface="宋体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>
          <a:solidFill>
            <a:srgbClr val="C00000"/>
          </a:solidFill>
          <a:latin typeface="Calibri" pitchFamily="34" charset="0"/>
          <a:ea typeface="黑体" pitchFamily="49" charset="-122"/>
          <a:cs typeface="宋体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>
          <a:solidFill>
            <a:srgbClr val="C00000"/>
          </a:solidFill>
          <a:latin typeface="Calibri" pitchFamily="34" charset="0"/>
          <a:ea typeface="黑体" pitchFamily="49" charset="-122"/>
          <a:cs typeface="宋体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>
          <a:solidFill>
            <a:srgbClr val="C00000"/>
          </a:solidFill>
          <a:latin typeface="Calibri" pitchFamily="34" charset="0"/>
          <a:ea typeface="黑体" pitchFamily="49" charset="-122"/>
          <a:cs typeface="宋体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>
          <a:solidFill>
            <a:srgbClr val="C00000"/>
          </a:solidFill>
          <a:latin typeface="Calibri" pitchFamily="34" charset="0"/>
          <a:ea typeface="黑体" pitchFamily="49" charset="-122"/>
          <a:cs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SzPct val="90000"/>
        <a:buFont typeface="Arial" pitchFamily="34" charset="0"/>
        <a:buBlip>
          <a:blip r:embed="rId14"/>
        </a:buBlip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SzPct val="75000"/>
        <a:buFont typeface="Arial" pitchFamily="34" charset="0"/>
        <a:buBlip>
          <a:blip r:embed="rId15"/>
        </a:buBlip>
        <a:defRPr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SzPct val="50000"/>
        <a:buFont typeface="Arial" pitchFamily="34" charset="0"/>
        <a:buBlip>
          <a:blip r:embed="rId16"/>
        </a:buBlip>
        <a:defRPr sz="16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4" descr="C:\Documents and Settings\Administrator\桌面\第2９页.jpg"/>
          <p:cNvPicPr>
            <a:picLocks noChangeAspect="1" noChangeArrowheads="1"/>
          </p:cNvPicPr>
          <p:nvPr userDrawn="1"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0963" name="标题占位符 1"/>
          <p:cNvSpPr>
            <a:spLocks noGrp="1"/>
          </p:cNvSpPr>
          <p:nvPr>
            <p:ph type="title"/>
          </p:nvPr>
        </p:nvSpPr>
        <p:spPr bwMode="auto">
          <a:xfrm>
            <a:off x="3352800" y="947738"/>
            <a:ext cx="5472113" cy="63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40964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3352800" y="1773238"/>
            <a:ext cx="5183188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</p:txBody>
      </p:sp>
      <p:pic>
        <p:nvPicPr>
          <p:cNvPr id="40965" name="Picture 5" descr="C:\Documents and Settings\Administrator\桌面\未命名-2.jpg"/>
          <p:cNvPicPr>
            <a:picLocks noChangeAspect="1" noChangeArrowheads="1"/>
          </p:cNvPicPr>
          <p:nvPr userDrawn="1"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3175" y="0"/>
            <a:ext cx="1884363" cy="595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93738" r:id="rId1"/>
    <p:sldLayoutId id="2147493739" r:id="rId2"/>
    <p:sldLayoutId id="2147493740" r:id="rId3"/>
    <p:sldLayoutId id="2147493741" r:id="rId4"/>
    <p:sldLayoutId id="2147493742" r:id="rId5"/>
    <p:sldLayoutId id="2147493743" r:id="rId6"/>
    <p:sldLayoutId id="2147493744" r:id="rId7"/>
    <p:sldLayoutId id="2147493745" r:id="rId8"/>
    <p:sldLayoutId id="2147493746" r:id="rId9"/>
    <p:sldLayoutId id="2147493747" r:id="rId10"/>
    <p:sldLayoutId id="2147493748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C00000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C00000"/>
          </a:solidFill>
          <a:latin typeface="Calibri" pitchFamily="34" charset="0"/>
          <a:ea typeface="黑体" pitchFamily="49" charset="-122"/>
          <a:cs typeface="宋体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C00000"/>
          </a:solidFill>
          <a:latin typeface="Calibri" pitchFamily="34" charset="0"/>
          <a:ea typeface="黑体" pitchFamily="49" charset="-122"/>
          <a:cs typeface="宋体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C00000"/>
          </a:solidFill>
          <a:latin typeface="Calibri" pitchFamily="34" charset="0"/>
          <a:ea typeface="黑体" pitchFamily="49" charset="-122"/>
          <a:cs typeface="宋体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C00000"/>
          </a:solidFill>
          <a:latin typeface="Calibri" pitchFamily="34" charset="0"/>
          <a:ea typeface="黑体" pitchFamily="49" charset="-122"/>
          <a:cs typeface="宋体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>
          <a:solidFill>
            <a:srgbClr val="C00000"/>
          </a:solidFill>
          <a:latin typeface="Calibri" pitchFamily="34" charset="0"/>
          <a:ea typeface="黑体" pitchFamily="49" charset="-122"/>
          <a:cs typeface="宋体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>
          <a:solidFill>
            <a:srgbClr val="C00000"/>
          </a:solidFill>
          <a:latin typeface="Calibri" pitchFamily="34" charset="0"/>
          <a:ea typeface="黑体" pitchFamily="49" charset="-122"/>
          <a:cs typeface="宋体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>
          <a:solidFill>
            <a:srgbClr val="C00000"/>
          </a:solidFill>
          <a:latin typeface="Calibri" pitchFamily="34" charset="0"/>
          <a:ea typeface="黑体" pitchFamily="49" charset="-122"/>
          <a:cs typeface="宋体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>
          <a:solidFill>
            <a:srgbClr val="C00000"/>
          </a:solidFill>
          <a:latin typeface="Calibri" pitchFamily="34" charset="0"/>
          <a:ea typeface="黑体" pitchFamily="49" charset="-122"/>
          <a:cs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SzPct val="90000"/>
        <a:buFont typeface="Arial" pitchFamily="34" charset="0"/>
        <a:buBlip>
          <a:blip r:embed="rId15"/>
        </a:buBlip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SzPct val="75000"/>
        <a:buFont typeface="Arial" pitchFamily="34" charset="0"/>
        <a:buBlip>
          <a:blip r:embed="rId16"/>
        </a:buBlip>
        <a:defRPr sz="20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SzPct val="50000"/>
        <a:buFont typeface="Arial" pitchFamily="34" charset="0"/>
        <a:buBlip>
          <a:blip r:embed="rId17"/>
        </a:buBlip>
        <a:defRPr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>
          <a:solidFill>
            <a:schemeClr val="tx1"/>
          </a:solidFill>
          <a:latin typeface="+mn-lt"/>
          <a:ea typeface="宋体" pitchFamily="2" charset="-122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宋体" pitchFamily="2" charset="-122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  <a:ea typeface="宋体" pitchFamily="2" charset="-122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  <a:ea typeface="宋体" pitchFamily="2" charset="-122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  <a:ea typeface="宋体" pitchFamily="2" charset="-122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  <a:ea typeface="宋体" pitchFamily="2" charset="-122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4" descr="C:\Documents and Settings\Administrator\桌面\28.jpg"/>
          <p:cNvPicPr>
            <a:picLocks noChangeAspect="1" noChangeArrowheads="1"/>
          </p:cNvPicPr>
          <p:nvPr userDrawn="1"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987" name="标题占位符 1"/>
          <p:cNvSpPr>
            <a:spLocks noGrp="1"/>
          </p:cNvSpPr>
          <p:nvPr>
            <p:ph type="title"/>
          </p:nvPr>
        </p:nvSpPr>
        <p:spPr bwMode="auto">
          <a:xfrm>
            <a:off x="1447800" y="733425"/>
            <a:ext cx="7239000" cy="585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41988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1447800" y="1828800"/>
            <a:ext cx="7239000" cy="32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93749" r:id="rId1"/>
    <p:sldLayoutId id="2147493750" r:id="rId2"/>
    <p:sldLayoutId id="2147493751" r:id="rId3"/>
    <p:sldLayoutId id="2147493752" r:id="rId4"/>
    <p:sldLayoutId id="2147493753" r:id="rId5"/>
    <p:sldLayoutId id="2147493754" r:id="rId6"/>
    <p:sldLayoutId id="2147493755" r:id="rId7"/>
    <p:sldLayoutId id="2147493756" r:id="rId8"/>
    <p:sldLayoutId id="2147493757" r:id="rId9"/>
    <p:sldLayoutId id="2147493758" r:id="rId10"/>
    <p:sldLayoutId id="2147493759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C00000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C00000"/>
          </a:solidFill>
          <a:latin typeface="Calibri" pitchFamily="34" charset="0"/>
          <a:ea typeface="黑体" pitchFamily="49" charset="-122"/>
          <a:cs typeface="宋体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C00000"/>
          </a:solidFill>
          <a:latin typeface="Calibri" pitchFamily="34" charset="0"/>
          <a:ea typeface="黑体" pitchFamily="49" charset="-122"/>
          <a:cs typeface="宋体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C00000"/>
          </a:solidFill>
          <a:latin typeface="Calibri" pitchFamily="34" charset="0"/>
          <a:ea typeface="黑体" pitchFamily="49" charset="-122"/>
          <a:cs typeface="宋体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C00000"/>
          </a:solidFill>
          <a:latin typeface="Calibri" pitchFamily="34" charset="0"/>
          <a:ea typeface="黑体" pitchFamily="49" charset="-122"/>
          <a:cs typeface="宋体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>
          <a:solidFill>
            <a:srgbClr val="C00000"/>
          </a:solidFill>
          <a:latin typeface="Calibri" pitchFamily="34" charset="0"/>
          <a:ea typeface="黑体" pitchFamily="49" charset="-122"/>
          <a:cs typeface="宋体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>
          <a:solidFill>
            <a:srgbClr val="C00000"/>
          </a:solidFill>
          <a:latin typeface="Calibri" pitchFamily="34" charset="0"/>
          <a:ea typeface="黑体" pitchFamily="49" charset="-122"/>
          <a:cs typeface="宋体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>
          <a:solidFill>
            <a:srgbClr val="C00000"/>
          </a:solidFill>
          <a:latin typeface="Calibri" pitchFamily="34" charset="0"/>
          <a:ea typeface="黑体" pitchFamily="49" charset="-122"/>
          <a:cs typeface="宋体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>
          <a:solidFill>
            <a:srgbClr val="C00000"/>
          </a:solidFill>
          <a:latin typeface="Calibri" pitchFamily="34" charset="0"/>
          <a:ea typeface="黑体" pitchFamily="49" charset="-122"/>
          <a:cs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SzPct val="90000"/>
        <a:buFont typeface="Arial" pitchFamily="34" charset="0"/>
        <a:buBlip>
          <a:blip r:embed="rId14"/>
        </a:buBlip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SzPct val="75000"/>
        <a:buFont typeface="Arial" pitchFamily="34" charset="0"/>
        <a:buBlip>
          <a:blip r:embed="rId15"/>
        </a:buBlip>
        <a:defRPr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SzPct val="50000"/>
        <a:buFont typeface="Arial" pitchFamily="34" charset="0"/>
        <a:buBlip>
          <a:blip r:embed="rId16"/>
        </a:buBlip>
        <a:defRPr sz="16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6" descr="C:\Documents and Settings\Administrator\桌面\封面1.jpg"/>
          <p:cNvPicPr>
            <a:picLocks noChangeAspect="1" noChangeArrowheads="1"/>
          </p:cNvPicPr>
          <p:nvPr userDrawn="1"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3500438"/>
            <a:ext cx="8229600" cy="79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5364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1042988" y="4508500"/>
            <a:ext cx="6948487" cy="576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</p:txBody>
      </p:sp>
      <p:pic>
        <p:nvPicPr>
          <p:cNvPr id="15365" name="Picture 4" descr="C:\Documents and Settings\Administrator\桌面\8.jpg"/>
          <p:cNvPicPr>
            <a:picLocks noChangeAspect="1" noChangeArrowheads="1"/>
          </p:cNvPicPr>
          <p:nvPr userDrawn="1"/>
        </p:nvPicPr>
        <p:blipFill>
          <a:blip r:embed="rId14" cstate="print"/>
          <a:srcRect l="68333" t="94444"/>
          <a:stretch>
            <a:fillRect/>
          </a:stretch>
        </p:blipFill>
        <p:spPr bwMode="auto">
          <a:xfrm>
            <a:off x="6248400" y="6477000"/>
            <a:ext cx="28956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6" name="Picture 6" descr="C:\Documents and Settings\Administrator\桌面\未命名-1.png"/>
          <p:cNvPicPr>
            <a:picLocks noChangeAspect="1" noChangeArrowheads="1"/>
          </p:cNvPicPr>
          <p:nvPr userDrawn="1"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269875" y="230188"/>
            <a:ext cx="1566863" cy="160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93464" r:id="rId1"/>
    <p:sldLayoutId id="2147493465" r:id="rId2"/>
    <p:sldLayoutId id="2147493466" r:id="rId3"/>
    <p:sldLayoutId id="2147493467" r:id="rId4"/>
    <p:sldLayoutId id="2147493468" r:id="rId5"/>
    <p:sldLayoutId id="2147493469" r:id="rId6"/>
    <p:sldLayoutId id="2147493470" r:id="rId7"/>
    <p:sldLayoutId id="2147493471" r:id="rId8"/>
    <p:sldLayoutId id="2147493472" r:id="rId9"/>
    <p:sldLayoutId id="2147493473" r:id="rId10"/>
    <p:sldLayoutId id="2147493474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000">
          <a:solidFill>
            <a:srgbClr val="C00000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000">
          <a:solidFill>
            <a:srgbClr val="C00000"/>
          </a:solidFill>
          <a:latin typeface="Arial" charset="0"/>
          <a:ea typeface="黑体" pitchFamily="49" charset="-122"/>
          <a:cs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000">
          <a:solidFill>
            <a:srgbClr val="C00000"/>
          </a:solidFill>
          <a:latin typeface="Arial" charset="0"/>
          <a:ea typeface="黑体" pitchFamily="49" charset="-122"/>
          <a:cs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000">
          <a:solidFill>
            <a:srgbClr val="C00000"/>
          </a:solidFill>
          <a:latin typeface="Arial" charset="0"/>
          <a:ea typeface="黑体" pitchFamily="49" charset="-122"/>
          <a:cs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000">
          <a:solidFill>
            <a:srgbClr val="C00000"/>
          </a:solidFill>
          <a:latin typeface="Arial" charset="0"/>
          <a:ea typeface="黑体" pitchFamily="49" charset="-122"/>
          <a:cs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000">
          <a:solidFill>
            <a:srgbClr val="C00000"/>
          </a:solidFill>
          <a:latin typeface="Arial" charset="0"/>
          <a:ea typeface="黑体" pitchFamily="49" charset="-122"/>
          <a:cs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000">
          <a:solidFill>
            <a:srgbClr val="C00000"/>
          </a:solidFill>
          <a:latin typeface="Arial" charset="0"/>
          <a:ea typeface="黑体" pitchFamily="49" charset="-122"/>
          <a:cs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000">
          <a:solidFill>
            <a:srgbClr val="C00000"/>
          </a:solidFill>
          <a:latin typeface="Arial" charset="0"/>
          <a:ea typeface="黑体" pitchFamily="49" charset="-122"/>
          <a:cs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000">
          <a:solidFill>
            <a:srgbClr val="C00000"/>
          </a:solidFill>
          <a:latin typeface="Arial" charset="0"/>
          <a:ea typeface="黑体" pitchFamily="49" charset="-122"/>
          <a:cs typeface="宋体" pitchFamily="2" charset="-122"/>
        </a:defRPr>
      </a:lvl9pPr>
    </p:titleStyle>
    <p:bodyStyle>
      <a:lvl1pPr marL="342900" indent="-342900" algn="ctr" rtl="0" eaLnBrk="0" fontAlgn="base" hangingPunct="0">
        <a:spcBef>
          <a:spcPct val="20000"/>
        </a:spcBef>
        <a:spcAft>
          <a:spcPct val="0"/>
        </a:spcAft>
        <a:defRPr sz="3200">
          <a:solidFill>
            <a:srgbClr val="C00000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宋体" pitchFamily="2" charset="-122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宋体" pitchFamily="2" charset="-122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宋体" pitchFamily="2" charset="-122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itchFamily="2" charset="-122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itchFamily="2" charset="-122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itchFamily="2" charset="-122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itchFamily="2" charset="-122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itchFamily="2" charset="-122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4" descr="C:\Documents and Settings\Administrator\桌面\ppt2副本.jpg"/>
          <p:cNvPicPr>
            <a:picLocks noChangeAspect="1" noChangeArrowheads="1"/>
          </p:cNvPicPr>
          <p:nvPr userDrawn="1"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3011" name="标题占位符 1"/>
          <p:cNvSpPr>
            <a:spLocks noGrp="1"/>
          </p:cNvSpPr>
          <p:nvPr>
            <p:ph type="title"/>
          </p:nvPr>
        </p:nvSpPr>
        <p:spPr bwMode="auto">
          <a:xfrm>
            <a:off x="3352800" y="947738"/>
            <a:ext cx="5472113" cy="63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43012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3352800" y="1773238"/>
            <a:ext cx="5183188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</p:txBody>
      </p:sp>
      <p:pic>
        <p:nvPicPr>
          <p:cNvPr id="43013" name="Picture 5" descr="C:\Documents and Settings\Administrator\桌面\未命名-2.jpg"/>
          <p:cNvPicPr>
            <a:picLocks noChangeAspect="1" noChangeArrowheads="1"/>
          </p:cNvPicPr>
          <p:nvPr userDrawn="1"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3175" y="0"/>
            <a:ext cx="1884363" cy="595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93760" r:id="rId1"/>
    <p:sldLayoutId id="2147493761" r:id="rId2"/>
    <p:sldLayoutId id="2147493762" r:id="rId3"/>
    <p:sldLayoutId id="2147493763" r:id="rId4"/>
    <p:sldLayoutId id="2147493764" r:id="rId5"/>
    <p:sldLayoutId id="2147493765" r:id="rId6"/>
    <p:sldLayoutId id="2147493766" r:id="rId7"/>
    <p:sldLayoutId id="2147493767" r:id="rId8"/>
    <p:sldLayoutId id="2147493768" r:id="rId9"/>
    <p:sldLayoutId id="2147493769" r:id="rId10"/>
    <p:sldLayoutId id="2147493770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C00000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C00000"/>
          </a:solidFill>
          <a:latin typeface="Calibri" pitchFamily="34" charset="0"/>
          <a:ea typeface="黑体" pitchFamily="49" charset="-122"/>
          <a:cs typeface="宋体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C00000"/>
          </a:solidFill>
          <a:latin typeface="Calibri" pitchFamily="34" charset="0"/>
          <a:ea typeface="黑体" pitchFamily="49" charset="-122"/>
          <a:cs typeface="宋体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C00000"/>
          </a:solidFill>
          <a:latin typeface="Calibri" pitchFamily="34" charset="0"/>
          <a:ea typeface="黑体" pitchFamily="49" charset="-122"/>
          <a:cs typeface="宋体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C00000"/>
          </a:solidFill>
          <a:latin typeface="Calibri" pitchFamily="34" charset="0"/>
          <a:ea typeface="黑体" pitchFamily="49" charset="-122"/>
          <a:cs typeface="宋体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>
          <a:solidFill>
            <a:srgbClr val="C00000"/>
          </a:solidFill>
          <a:latin typeface="Calibri" pitchFamily="34" charset="0"/>
          <a:ea typeface="黑体" pitchFamily="49" charset="-122"/>
          <a:cs typeface="宋体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>
          <a:solidFill>
            <a:srgbClr val="C00000"/>
          </a:solidFill>
          <a:latin typeface="Calibri" pitchFamily="34" charset="0"/>
          <a:ea typeface="黑体" pitchFamily="49" charset="-122"/>
          <a:cs typeface="宋体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>
          <a:solidFill>
            <a:srgbClr val="C00000"/>
          </a:solidFill>
          <a:latin typeface="Calibri" pitchFamily="34" charset="0"/>
          <a:ea typeface="黑体" pitchFamily="49" charset="-122"/>
          <a:cs typeface="宋体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>
          <a:solidFill>
            <a:srgbClr val="C00000"/>
          </a:solidFill>
          <a:latin typeface="Calibri" pitchFamily="34" charset="0"/>
          <a:ea typeface="黑体" pitchFamily="49" charset="-122"/>
          <a:cs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SzPct val="90000"/>
        <a:buFont typeface="Arial" pitchFamily="34" charset="0"/>
        <a:buBlip>
          <a:blip r:embed="rId15"/>
        </a:buBlip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SzPct val="75000"/>
        <a:buFont typeface="Arial" pitchFamily="34" charset="0"/>
        <a:buBlip>
          <a:blip r:embed="rId16"/>
        </a:buBlip>
        <a:defRPr sz="20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SzPct val="50000"/>
        <a:buFont typeface="Arial" pitchFamily="34" charset="0"/>
        <a:buBlip>
          <a:blip r:embed="rId17"/>
        </a:buBlip>
        <a:defRPr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>
          <a:solidFill>
            <a:schemeClr val="tx1"/>
          </a:solidFill>
          <a:latin typeface="+mn-lt"/>
          <a:ea typeface="宋体" pitchFamily="2" charset="-122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宋体" pitchFamily="2" charset="-122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  <a:ea typeface="宋体" pitchFamily="2" charset="-122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  <a:ea typeface="宋体" pitchFamily="2" charset="-122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  <a:ea typeface="宋体" pitchFamily="2" charset="-122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  <a:ea typeface="宋体" pitchFamily="2" charset="-122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1" descr="C:\Documents and Settings\Administrator\桌面\封底.jpg"/>
          <p:cNvPicPr>
            <a:picLocks noChangeAspect="1" noChangeArrowheads="1"/>
          </p:cNvPicPr>
          <p:nvPr userDrawn="1"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4035" name="Picture 6" descr="C:\Documents and Settings\Administrator\桌面\未命名-1.png"/>
          <p:cNvPicPr>
            <a:picLocks noChangeAspect="1" noChangeArrowheads="1"/>
          </p:cNvPicPr>
          <p:nvPr userDrawn="1"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269875" y="230188"/>
            <a:ext cx="1566863" cy="160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93771" r:id="rId1"/>
    <p:sldLayoutId id="2147493772" r:id="rId2"/>
    <p:sldLayoutId id="2147493773" r:id="rId3"/>
    <p:sldLayoutId id="2147493774" r:id="rId4"/>
    <p:sldLayoutId id="2147493775" r:id="rId5"/>
    <p:sldLayoutId id="2147493776" r:id="rId6"/>
    <p:sldLayoutId id="2147493777" r:id="rId7"/>
    <p:sldLayoutId id="2147493778" r:id="rId8"/>
    <p:sldLayoutId id="2147493779" r:id="rId9"/>
    <p:sldLayoutId id="2147493780" r:id="rId10"/>
    <p:sldLayoutId id="2147493781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4" descr="C:\Documents and Settings\Administrator\桌面\第4页.jpg"/>
          <p:cNvPicPr>
            <a:picLocks noChangeAspect="1" noChangeArrowheads="1"/>
          </p:cNvPicPr>
          <p:nvPr userDrawn="1"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387" name="标题占位符 1"/>
          <p:cNvSpPr>
            <a:spLocks noGrp="1"/>
          </p:cNvSpPr>
          <p:nvPr>
            <p:ph type="title"/>
          </p:nvPr>
        </p:nvSpPr>
        <p:spPr bwMode="auto">
          <a:xfrm>
            <a:off x="3276600" y="946150"/>
            <a:ext cx="5472113" cy="63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7200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6388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3276600" y="1773238"/>
            <a:ext cx="5183188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</p:txBody>
      </p:sp>
      <p:pic>
        <p:nvPicPr>
          <p:cNvPr id="16389" name="Picture 5" descr="C:\Documents and Settings\Administrator\桌面\未命名-2.jpg"/>
          <p:cNvPicPr>
            <a:picLocks noChangeAspect="1" noChangeArrowheads="1"/>
          </p:cNvPicPr>
          <p:nvPr userDrawn="1"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3175" y="0"/>
            <a:ext cx="1884363" cy="595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93475" r:id="rId1"/>
    <p:sldLayoutId id="2147493476" r:id="rId2"/>
    <p:sldLayoutId id="2147493477" r:id="rId3"/>
    <p:sldLayoutId id="2147493478" r:id="rId4"/>
    <p:sldLayoutId id="2147493479" r:id="rId5"/>
    <p:sldLayoutId id="2147493480" r:id="rId6"/>
    <p:sldLayoutId id="2147493481" r:id="rId7"/>
    <p:sldLayoutId id="2147493482" r:id="rId8"/>
    <p:sldLayoutId id="2147493483" r:id="rId9"/>
    <p:sldLayoutId id="2147493484" r:id="rId10"/>
    <p:sldLayoutId id="2147493485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C00000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C00000"/>
          </a:solidFill>
          <a:latin typeface="Calibri" pitchFamily="34" charset="0"/>
          <a:ea typeface="黑体" pitchFamily="49" charset="-122"/>
          <a:cs typeface="宋体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C00000"/>
          </a:solidFill>
          <a:latin typeface="Calibri" pitchFamily="34" charset="0"/>
          <a:ea typeface="黑体" pitchFamily="49" charset="-122"/>
          <a:cs typeface="宋体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C00000"/>
          </a:solidFill>
          <a:latin typeface="Calibri" pitchFamily="34" charset="0"/>
          <a:ea typeface="黑体" pitchFamily="49" charset="-122"/>
          <a:cs typeface="宋体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C00000"/>
          </a:solidFill>
          <a:latin typeface="Calibri" pitchFamily="34" charset="0"/>
          <a:ea typeface="黑体" pitchFamily="49" charset="-122"/>
          <a:cs typeface="宋体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>
          <a:solidFill>
            <a:srgbClr val="C00000"/>
          </a:solidFill>
          <a:latin typeface="Calibri" pitchFamily="34" charset="0"/>
          <a:ea typeface="黑体" pitchFamily="49" charset="-122"/>
          <a:cs typeface="宋体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>
          <a:solidFill>
            <a:srgbClr val="C00000"/>
          </a:solidFill>
          <a:latin typeface="Calibri" pitchFamily="34" charset="0"/>
          <a:ea typeface="黑体" pitchFamily="49" charset="-122"/>
          <a:cs typeface="宋体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>
          <a:solidFill>
            <a:srgbClr val="C00000"/>
          </a:solidFill>
          <a:latin typeface="Calibri" pitchFamily="34" charset="0"/>
          <a:ea typeface="黑体" pitchFamily="49" charset="-122"/>
          <a:cs typeface="宋体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>
          <a:solidFill>
            <a:srgbClr val="C00000"/>
          </a:solidFill>
          <a:latin typeface="Calibri" pitchFamily="34" charset="0"/>
          <a:ea typeface="黑体" pitchFamily="49" charset="-122"/>
          <a:cs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SzPct val="90000"/>
        <a:buFont typeface="Arial" pitchFamily="34" charset="0"/>
        <a:buBlip>
          <a:blip r:embed="rId15"/>
        </a:buBlip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SzPct val="75000"/>
        <a:buFont typeface="Arial" pitchFamily="34" charset="0"/>
        <a:buBlip>
          <a:blip r:embed="rId16"/>
        </a:buBlip>
        <a:defRPr sz="20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SzPct val="50000"/>
        <a:buFont typeface="Arial" pitchFamily="34" charset="0"/>
        <a:buBlip>
          <a:blip r:embed="rId17"/>
        </a:buBlip>
        <a:defRPr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defRPr sz="2000">
          <a:solidFill>
            <a:schemeClr val="tx1"/>
          </a:solidFill>
          <a:latin typeface="+mn-lt"/>
          <a:ea typeface="宋体" pitchFamily="2" charset="-122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宋体" pitchFamily="2" charset="-122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  <a:ea typeface="宋体" pitchFamily="2" charset="-122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  <a:ea typeface="宋体" pitchFamily="2" charset="-122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  <a:ea typeface="宋体" pitchFamily="2" charset="-122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  <a:ea typeface="宋体" pitchFamily="2" charset="-122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4" descr="C:\Documents and Settings\Administrator\桌面\5.jpg"/>
          <p:cNvPicPr>
            <a:picLocks noChangeAspect="1" noChangeArrowheads="1"/>
          </p:cNvPicPr>
          <p:nvPr userDrawn="1"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411" name="标题占位符 1"/>
          <p:cNvSpPr>
            <a:spLocks noGrp="1"/>
          </p:cNvSpPr>
          <p:nvPr>
            <p:ph type="title"/>
          </p:nvPr>
        </p:nvSpPr>
        <p:spPr bwMode="auto">
          <a:xfrm>
            <a:off x="3276600" y="947738"/>
            <a:ext cx="5472113" cy="63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7412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3276600" y="1773238"/>
            <a:ext cx="5183188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</p:txBody>
      </p:sp>
      <p:pic>
        <p:nvPicPr>
          <p:cNvPr id="17413" name="Picture 5" descr="C:\Documents and Settings\Administrator\桌面\未命名-2.jpg"/>
          <p:cNvPicPr>
            <a:picLocks noChangeAspect="1" noChangeArrowheads="1"/>
          </p:cNvPicPr>
          <p:nvPr userDrawn="1"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3175" y="0"/>
            <a:ext cx="1884363" cy="595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93486" r:id="rId1"/>
    <p:sldLayoutId id="2147493487" r:id="rId2"/>
    <p:sldLayoutId id="2147493488" r:id="rId3"/>
    <p:sldLayoutId id="2147493489" r:id="rId4"/>
    <p:sldLayoutId id="2147493490" r:id="rId5"/>
    <p:sldLayoutId id="2147493491" r:id="rId6"/>
    <p:sldLayoutId id="2147493492" r:id="rId7"/>
    <p:sldLayoutId id="2147493493" r:id="rId8"/>
    <p:sldLayoutId id="2147493494" r:id="rId9"/>
    <p:sldLayoutId id="2147493495" r:id="rId10"/>
    <p:sldLayoutId id="2147493496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C00000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C00000"/>
          </a:solidFill>
          <a:latin typeface="Calibri" pitchFamily="34" charset="0"/>
          <a:ea typeface="黑体" pitchFamily="49" charset="-122"/>
          <a:cs typeface="宋体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C00000"/>
          </a:solidFill>
          <a:latin typeface="Calibri" pitchFamily="34" charset="0"/>
          <a:ea typeface="黑体" pitchFamily="49" charset="-122"/>
          <a:cs typeface="宋体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C00000"/>
          </a:solidFill>
          <a:latin typeface="Calibri" pitchFamily="34" charset="0"/>
          <a:ea typeface="黑体" pitchFamily="49" charset="-122"/>
          <a:cs typeface="宋体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C00000"/>
          </a:solidFill>
          <a:latin typeface="Calibri" pitchFamily="34" charset="0"/>
          <a:ea typeface="黑体" pitchFamily="49" charset="-122"/>
          <a:cs typeface="宋体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>
          <a:solidFill>
            <a:srgbClr val="C00000"/>
          </a:solidFill>
          <a:latin typeface="Calibri" pitchFamily="34" charset="0"/>
          <a:ea typeface="黑体" pitchFamily="49" charset="-122"/>
          <a:cs typeface="宋体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>
          <a:solidFill>
            <a:srgbClr val="C00000"/>
          </a:solidFill>
          <a:latin typeface="Calibri" pitchFamily="34" charset="0"/>
          <a:ea typeface="黑体" pitchFamily="49" charset="-122"/>
          <a:cs typeface="宋体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>
          <a:solidFill>
            <a:srgbClr val="C00000"/>
          </a:solidFill>
          <a:latin typeface="Calibri" pitchFamily="34" charset="0"/>
          <a:ea typeface="黑体" pitchFamily="49" charset="-122"/>
          <a:cs typeface="宋体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>
          <a:solidFill>
            <a:srgbClr val="C00000"/>
          </a:solidFill>
          <a:latin typeface="Calibri" pitchFamily="34" charset="0"/>
          <a:ea typeface="黑体" pitchFamily="49" charset="-122"/>
          <a:cs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SzPct val="90000"/>
        <a:buFont typeface="Arial" pitchFamily="34" charset="0"/>
        <a:buBlip>
          <a:blip r:embed="rId15"/>
        </a:buBlip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SzPct val="75000"/>
        <a:buFont typeface="Arial" pitchFamily="34" charset="0"/>
        <a:buBlip>
          <a:blip r:embed="rId16"/>
        </a:buBlip>
        <a:defRPr sz="20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SzPct val="50000"/>
        <a:buFont typeface="Arial" pitchFamily="34" charset="0"/>
        <a:buBlip>
          <a:blip r:embed="rId17"/>
        </a:buBlip>
        <a:defRPr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>
          <a:solidFill>
            <a:schemeClr val="tx1"/>
          </a:solidFill>
          <a:latin typeface="+mn-lt"/>
          <a:ea typeface="宋体" pitchFamily="2" charset="-122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宋体" pitchFamily="2" charset="-122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  <a:ea typeface="宋体" pitchFamily="2" charset="-122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  <a:ea typeface="宋体" pitchFamily="2" charset="-122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  <a:ea typeface="宋体" pitchFamily="2" charset="-122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  <a:ea typeface="宋体" pitchFamily="2" charset="-122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4" descr="C:\Documents and Settings\Administrator\桌面\6.jpg"/>
          <p:cNvPicPr>
            <a:picLocks noChangeAspect="1" noChangeArrowheads="1"/>
          </p:cNvPicPr>
          <p:nvPr userDrawn="1"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435" name="标题占位符 1"/>
          <p:cNvSpPr>
            <a:spLocks noGrp="1"/>
          </p:cNvSpPr>
          <p:nvPr>
            <p:ph type="title"/>
          </p:nvPr>
        </p:nvSpPr>
        <p:spPr bwMode="auto">
          <a:xfrm>
            <a:off x="1447800" y="946150"/>
            <a:ext cx="7239000" cy="585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8436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1447800" y="1828800"/>
            <a:ext cx="7239000" cy="32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</p:txBody>
      </p:sp>
      <p:sp>
        <p:nvSpPr>
          <p:cNvPr id="5" name="矩形 4"/>
          <p:cNvSpPr/>
          <p:nvPr userDrawn="1"/>
        </p:nvSpPr>
        <p:spPr>
          <a:xfrm>
            <a:off x="609600" y="5715000"/>
            <a:ext cx="8534400" cy="76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93497" r:id="rId1"/>
    <p:sldLayoutId id="2147493498" r:id="rId2"/>
    <p:sldLayoutId id="2147493499" r:id="rId3"/>
    <p:sldLayoutId id="2147493500" r:id="rId4"/>
    <p:sldLayoutId id="2147493501" r:id="rId5"/>
    <p:sldLayoutId id="2147493502" r:id="rId6"/>
    <p:sldLayoutId id="2147493503" r:id="rId7"/>
    <p:sldLayoutId id="2147493504" r:id="rId8"/>
    <p:sldLayoutId id="2147493505" r:id="rId9"/>
    <p:sldLayoutId id="2147493506" r:id="rId10"/>
    <p:sldLayoutId id="2147493507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C00000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C00000"/>
          </a:solidFill>
          <a:latin typeface="Calibri" pitchFamily="34" charset="0"/>
          <a:ea typeface="黑体" pitchFamily="49" charset="-122"/>
          <a:cs typeface="宋体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C00000"/>
          </a:solidFill>
          <a:latin typeface="Calibri" pitchFamily="34" charset="0"/>
          <a:ea typeface="黑体" pitchFamily="49" charset="-122"/>
          <a:cs typeface="宋体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C00000"/>
          </a:solidFill>
          <a:latin typeface="Calibri" pitchFamily="34" charset="0"/>
          <a:ea typeface="黑体" pitchFamily="49" charset="-122"/>
          <a:cs typeface="宋体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C00000"/>
          </a:solidFill>
          <a:latin typeface="Calibri" pitchFamily="34" charset="0"/>
          <a:ea typeface="黑体" pitchFamily="49" charset="-122"/>
          <a:cs typeface="宋体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>
          <a:solidFill>
            <a:srgbClr val="C00000"/>
          </a:solidFill>
          <a:latin typeface="Calibri" pitchFamily="34" charset="0"/>
          <a:ea typeface="黑体" pitchFamily="49" charset="-122"/>
          <a:cs typeface="宋体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>
          <a:solidFill>
            <a:srgbClr val="C00000"/>
          </a:solidFill>
          <a:latin typeface="Calibri" pitchFamily="34" charset="0"/>
          <a:ea typeface="黑体" pitchFamily="49" charset="-122"/>
          <a:cs typeface="宋体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>
          <a:solidFill>
            <a:srgbClr val="C00000"/>
          </a:solidFill>
          <a:latin typeface="Calibri" pitchFamily="34" charset="0"/>
          <a:ea typeface="黑体" pitchFamily="49" charset="-122"/>
          <a:cs typeface="宋体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>
          <a:solidFill>
            <a:srgbClr val="C00000"/>
          </a:solidFill>
          <a:latin typeface="Calibri" pitchFamily="34" charset="0"/>
          <a:ea typeface="黑体" pitchFamily="49" charset="-122"/>
          <a:cs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SzPct val="90000"/>
        <a:buFont typeface="Arial" pitchFamily="34" charset="0"/>
        <a:buBlip>
          <a:blip r:embed="rId14"/>
        </a:buBlip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SzPct val="75000"/>
        <a:buFont typeface="Arial" pitchFamily="34" charset="0"/>
        <a:buBlip>
          <a:blip r:embed="rId15"/>
        </a:buBlip>
        <a:defRPr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SzPct val="50000"/>
        <a:buFont typeface="Arial" pitchFamily="34" charset="0"/>
        <a:buBlip>
          <a:blip r:embed="rId16"/>
        </a:buBlip>
        <a:defRPr sz="16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4" descr="C:\Documents and Settings\Administrator\桌面\07.jpg"/>
          <p:cNvPicPr>
            <a:picLocks noChangeAspect="1" noChangeArrowheads="1"/>
          </p:cNvPicPr>
          <p:nvPr userDrawn="1"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459" name="标题占位符 1"/>
          <p:cNvSpPr>
            <a:spLocks noGrp="1"/>
          </p:cNvSpPr>
          <p:nvPr>
            <p:ph type="title"/>
          </p:nvPr>
        </p:nvSpPr>
        <p:spPr bwMode="auto">
          <a:xfrm>
            <a:off x="1447800" y="946150"/>
            <a:ext cx="7239000" cy="585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9460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1447800" y="1828800"/>
            <a:ext cx="7239000" cy="32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93508" r:id="rId1"/>
    <p:sldLayoutId id="2147493509" r:id="rId2"/>
    <p:sldLayoutId id="2147493510" r:id="rId3"/>
    <p:sldLayoutId id="2147493511" r:id="rId4"/>
    <p:sldLayoutId id="2147493512" r:id="rId5"/>
    <p:sldLayoutId id="2147493513" r:id="rId6"/>
    <p:sldLayoutId id="2147493514" r:id="rId7"/>
    <p:sldLayoutId id="2147493515" r:id="rId8"/>
    <p:sldLayoutId id="2147493516" r:id="rId9"/>
    <p:sldLayoutId id="2147493517" r:id="rId10"/>
    <p:sldLayoutId id="2147493518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C00000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C00000"/>
          </a:solidFill>
          <a:latin typeface="Calibri" pitchFamily="34" charset="0"/>
          <a:ea typeface="黑体" pitchFamily="49" charset="-122"/>
          <a:cs typeface="宋体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C00000"/>
          </a:solidFill>
          <a:latin typeface="Calibri" pitchFamily="34" charset="0"/>
          <a:ea typeface="黑体" pitchFamily="49" charset="-122"/>
          <a:cs typeface="宋体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C00000"/>
          </a:solidFill>
          <a:latin typeface="Calibri" pitchFamily="34" charset="0"/>
          <a:ea typeface="黑体" pitchFamily="49" charset="-122"/>
          <a:cs typeface="宋体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C00000"/>
          </a:solidFill>
          <a:latin typeface="Calibri" pitchFamily="34" charset="0"/>
          <a:ea typeface="黑体" pitchFamily="49" charset="-122"/>
          <a:cs typeface="宋体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>
          <a:solidFill>
            <a:srgbClr val="C00000"/>
          </a:solidFill>
          <a:latin typeface="Calibri" pitchFamily="34" charset="0"/>
          <a:ea typeface="黑体" pitchFamily="49" charset="-122"/>
          <a:cs typeface="宋体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>
          <a:solidFill>
            <a:srgbClr val="C00000"/>
          </a:solidFill>
          <a:latin typeface="Calibri" pitchFamily="34" charset="0"/>
          <a:ea typeface="黑体" pitchFamily="49" charset="-122"/>
          <a:cs typeface="宋体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>
          <a:solidFill>
            <a:srgbClr val="C00000"/>
          </a:solidFill>
          <a:latin typeface="Calibri" pitchFamily="34" charset="0"/>
          <a:ea typeface="黑体" pitchFamily="49" charset="-122"/>
          <a:cs typeface="宋体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>
          <a:solidFill>
            <a:srgbClr val="C00000"/>
          </a:solidFill>
          <a:latin typeface="Calibri" pitchFamily="34" charset="0"/>
          <a:ea typeface="黑体" pitchFamily="49" charset="-122"/>
          <a:cs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SzPct val="90000"/>
        <a:buFont typeface="Arial" pitchFamily="34" charset="0"/>
        <a:buBlip>
          <a:blip r:embed="rId14"/>
        </a:buBlip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SzPct val="75000"/>
        <a:buFont typeface="Arial" pitchFamily="34" charset="0"/>
        <a:buBlip>
          <a:blip r:embed="rId15"/>
        </a:buBlip>
        <a:defRPr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SzPct val="50000"/>
        <a:buFont typeface="Arial" pitchFamily="34" charset="0"/>
        <a:buBlip>
          <a:blip r:embed="rId16"/>
        </a:buBlip>
        <a:defRPr sz="16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4" descr="C:\Documents and Settings\Administrator\桌面\8.jpg"/>
          <p:cNvPicPr>
            <a:picLocks noChangeAspect="1" noChangeArrowheads="1"/>
          </p:cNvPicPr>
          <p:nvPr userDrawn="1"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483" name="标题占位符 1"/>
          <p:cNvSpPr>
            <a:spLocks noGrp="1"/>
          </p:cNvSpPr>
          <p:nvPr>
            <p:ph type="title"/>
          </p:nvPr>
        </p:nvSpPr>
        <p:spPr bwMode="auto">
          <a:xfrm>
            <a:off x="1447800" y="946150"/>
            <a:ext cx="7239000" cy="585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20484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1447800" y="1828800"/>
            <a:ext cx="7239000" cy="32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93519" r:id="rId1"/>
    <p:sldLayoutId id="2147493520" r:id="rId2"/>
    <p:sldLayoutId id="2147493521" r:id="rId3"/>
    <p:sldLayoutId id="2147493522" r:id="rId4"/>
    <p:sldLayoutId id="2147493523" r:id="rId5"/>
    <p:sldLayoutId id="2147493524" r:id="rId6"/>
    <p:sldLayoutId id="2147493525" r:id="rId7"/>
    <p:sldLayoutId id="2147493526" r:id="rId8"/>
    <p:sldLayoutId id="2147493527" r:id="rId9"/>
    <p:sldLayoutId id="2147493528" r:id="rId10"/>
    <p:sldLayoutId id="2147493529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C00000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C00000"/>
          </a:solidFill>
          <a:latin typeface="Calibri" pitchFamily="34" charset="0"/>
          <a:ea typeface="黑体" pitchFamily="49" charset="-122"/>
          <a:cs typeface="宋体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C00000"/>
          </a:solidFill>
          <a:latin typeface="Calibri" pitchFamily="34" charset="0"/>
          <a:ea typeface="黑体" pitchFamily="49" charset="-122"/>
          <a:cs typeface="宋体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C00000"/>
          </a:solidFill>
          <a:latin typeface="Calibri" pitchFamily="34" charset="0"/>
          <a:ea typeface="黑体" pitchFamily="49" charset="-122"/>
          <a:cs typeface="宋体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C00000"/>
          </a:solidFill>
          <a:latin typeface="Calibri" pitchFamily="34" charset="0"/>
          <a:ea typeface="黑体" pitchFamily="49" charset="-122"/>
          <a:cs typeface="宋体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>
          <a:solidFill>
            <a:srgbClr val="C00000"/>
          </a:solidFill>
          <a:latin typeface="Calibri" pitchFamily="34" charset="0"/>
          <a:ea typeface="黑体" pitchFamily="49" charset="-122"/>
          <a:cs typeface="宋体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>
          <a:solidFill>
            <a:srgbClr val="C00000"/>
          </a:solidFill>
          <a:latin typeface="Calibri" pitchFamily="34" charset="0"/>
          <a:ea typeface="黑体" pitchFamily="49" charset="-122"/>
          <a:cs typeface="宋体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>
          <a:solidFill>
            <a:srgbClr val="C00000"/>
          </a:solidFill>
          <a:latin typeface="Calibri" pitchFamily="34" charset="0"/>
          <a:ea typeface="黑体" pitchFamily="49" charset="-122"/>
          <a:cs typeface="宋体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>
          <a:solidFill>
            <a:srgbClr val="C00000"/>
          </a:solidFill>
          <a:latin typeface="Calibri" pitchFamily="34" charset="0"/>
          <a:ea typeface="黑体" pitchFamily="49" charset="-122"/>
          <a:cs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SzPct val="90000"/>
        <a:buFont typeface="Arial" pitchFamily="34" charset="0"/>
        <a:buBlip>
          <a:blip r:embed="rId14"/>
        </a:buBlip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SzPct val="75000"/>
        <a:buFont typeface="Arial" pitchFamily="34" charset="0"/>
        <a:buBlip>
          <a:blip r:embed="rId15"/>
        </a:buBlip>
        <a:defRPr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SzPct val="50000"/>
        <a:buFont typeface="Arial" pitchFamily="34" charset="0"/>
        <a:buBlip>
          <a:blip r:embed="rId16"/>
        </a:buBlip>
        <a:defRPr sz="16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5" descr="C:\Documents and Settings\Administrator\桌面\9.jpg"/>
          <p:cNvPicPr>
            <a:picLocks noChangeAspect="1" noChangeArrowheads="1"/>
          </p:cNvPicPr>
          <p:nvPr userDrawn="1"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507" name="标题占位符 1"/>
          <p:cNvSpPr>
            <a:spLocks noGrp="1"/>
          </p:cNvSpPr>
          <p:nvPr>
            <p:ph type="title"/>
          </p:nvPr>
        </p:nvSpPr>
        <p:spPr bwMode="auto">
          <a:xfrm>
            <a:off x="1447800" y="946150"/>
            <a:ext cx="7239000" cy="585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21508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1447800" y="1828800"/>
            <a:ext cx="7239000" cy="32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</p:txBody>
      </p:sp>
      <p:sp>
        <p:nvSpPr>
          <p:cNvPr id="7" name="矩形 6"/>
          <p:cNvSpPr/>
          <p:nvPr userDrawn="1"/>
        </p:nvSpPr>
        <p:spPr>
          <a:xfrm>
            <a:off x="1600200" y="5867400"/>
            <a:ext cx="7086600" cy="60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pic>
        <p:nvPicPr>
          <p:cNvPr id="21510" name="Picture 4" descr="C:\Documents and Settings\Administrator\桌面\8.jpg"/>
          <p:cNvPicPr>
            <a:picLocks noChangeAspect="1" noChangeArrowheads="1"/>
          </p:cNvPicPr>
          <p:nvPr userDrawn="1"/>
        </p:nvPicPr>
        <p:blipFill>
          <a:blip r:embed="rId14" cstate="print"/>
          <a:srcRect l="68333" t="94444"/>
          <a:stretch>
            <a:fillRect/>
          </a:stretch>
        </p:blipFill>
        <p:spPr bwMode="auto">
          <a:xfrm>
            <a:off x="6248400" y="6477000"/>
            <a:ext cx="28956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93530" r:id="rId1"/>
    <p:sldLayoutId id="2147493531" r:id="rId2"/>
    <p:sldLayoutId id="2147493532" r:id="rId3"/>
    <p:sldLayoutId id="2147493533" r:id="rId4"/>
    <p:sldLayoutId id="2147493534" r:id="rId5"/>
    <p:sldLayoutId id="2147493535" r:id="rId6"/>
    <p:sldLayoutId id="2147493536" r:id="rId7"/>
    <p:sldLayoutId id="2147493537" r:id="rId8"/>
    <p:sldLayoutId id="2147493538" r:id="rId9"/>
    <p:sldLayoutId id="2147493539" r:id="rId10"/>
    <p:sldLayoutId id="2147493540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C00000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C00000"/>
          </a:solidFill>
          <a:latin typeface="Calibri" pitchFamily="34" charset="0"/>
          <a:ea typeface="黑体" pitchFamily="49" charset="-122"/>
          <a:cs typeface="宋体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C00000"/>
          </a:solidFill>
          <a:latin typeface="Calibri" pitchFamily="34" charset="0"/>
          <a:ea typeface="黑体" pitchFamily="49" charset="-122"/>
          <a:cs typeface="宋体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C00000"/>
          </a:solidFill>
          <a:latin typeface="Calibri" pitchFamily="34" charset="0"/>
          <a:ea typeface="黑体" pitchFamily="49" charset="-122"/>
          <a:cs typeface="宋体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C00000"/>
          </a:solidFill>
          <a:latin typeface="Calibri" pitchFamily="34" charset="0"/>
          <a:ea typeface="黑体" pitchFamily="49" charset="-122"/>
          <a:cs typeface="宋体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>
          <a:solidFill>
            <a:srgbClr val="C00000"/>
          </a:solidFill>
          <a:latin typeface="Calibri" pitchFamily="34" charset="0"/>
          <a:ea typeface="黑体" pitchFamily="49" charset="-122"/>
          <a:cs typeface="宋体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>
          <a:solidFill>
            <a:srgbClr val="C00000"/>
          </a:solidFill>
          <a:latin typeface="Calibri" pitchFamily="34" charset="0"/>
          <a:ea typeface="黑体" pitchFamily="49" charset="-122"/>
          <a:cs typeface="宋体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>
          <a:solidFill>
            <a:srgbClr val="C00000"/>
          </a:solidFill>
          <a:latin typeface="Calibri" pitchFamily="34" charset="0"/>
          <a:ea typeface="黑体" pitchFamily="49" charset="-122"/>
          <a:cs typeface="宋体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>
          <a:solidFill>
            <a:srgbClr val="C00000"/>
          </a:solidFill>
          <a:latin typeface="Calibri" pitchFamily="34" charset="0"/>
          <a:ea typeface="黑体" pitchFamily="49" charset="-122"/>
          <a:cs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SzPct val="90000"/>
        <a:buFont typeface="Arial" pitchFamily="34" charset="0"/>
        <a:buBlip>
          <a:blip r:embed="rId15"/>
        </a:buBlip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SzPct val="75000"/>
        <a:buFont typeface="Arial" pitchFamily="34" charset="0"/>
        <a:buBlip>
          <a:blip r:embed="rId16"/>
        </a:buBlip>
        <a:defRPr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SzPct val="50000"/>
        <a:buFont typeface="Arial" pitchFamily="34" charset="0"/>
        <a:buBlip>
          <a:blip r:embed="rId17"/>
        </a:buBlip>
        <a:defRPr sz="16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5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5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5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5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jpeg"/><Relationship Id="rId3" Type="http://schemas.openxmlformats.org/officeDocument/2006/relationships/image" Target="../media/image46.png"/><Relationship Id="rId7" Type="http://schemas.openxmlformats.org/officeDocument/2006/relationships/slide" Target="slide13.xml"/><Relationship Id="rId2" Type="http://schemas.openxmlformats.org/officeDocument/2006/relationships/slideLayout" Target="../slideLayouts/slideLayout57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6.bin"/><Relationship Id="rId5" Type="http://schemas.openxmlformats.org/officeDocument/2006/relationships/oleObject" Target="../embeddings/oleObject5.bin"/><Relationship Id="rId4" Type="http://schemas.openxmlformats.org/officeDocument/2006/relationships/oleObject" Target="../embeddings/oleObject4.bin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5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5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5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5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5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5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5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57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oleObject" Target="../embeddings/oleObject7.bin"/><Relationship Id="rId7" Type="http://schemas.openxmlformats.org/officeDocument/2006/relationships/image" Target="../media/image45.jpeg"/><Relationship Id="rId2" Type="http://schemas.openxmlformats.org/officeDocument/2006/relationships/slideLayout" Target="../slideLayouts/slideLayout57.xml"/><Relationship Id="rId1" Type="http://schemas.openxmlformats.org/officeDocument/2006/relationships/vmlDrawing" Target="../drawings/vmlDrawing3.vml"/><Relationship Id="rId6" Type="http://schemas.openxmlformats.org/officeDocument/2006/relationships/slide" Target="slide13.xml"/><Relationship Id="rId5" Type="http://schemas.openxmlformats.org/officeDocument/2006/relationships/oleObject" Target="../embeddings/oleObject9.bin"/><Relationship Id="rId4" Type="http://schemas.openxmlformats.org/officeDocument/2006/relationships/oleObject" Target="../embeddings/oleObject8.bin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5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5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57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oleObject" Target="../embeddings/oleObject10.bin"/><Relationship Id="rId7" Type="http://schemas.openxmlformats.org/officeDocument/2006/relationships/image" Target="../media/image45.jpeg"/><Relationship Id="rId2" Type="http://schemas.openxmlformats.org/officeDocument/2006/relationships/slideLayout" Target="../slideLayouts/slideLayout57.xml"/><Relationship Id="rId1" Type="http://schemas.openxmlformats.org/officeDocument/2006/relationships/vmlDrawing" Target="../drawings/vmlDrawing4.vml"/><Relationship Id="rId6" Type="http://schemas.openxmlformats.org/officeDocument/2006/relationships/slide" Target="slide13.xml"/><Relationship Id="rId5" Type="http://schemas.openxmlformats.org/officeDocument/2006/relationships/oleObject" Target="../embeddings/oleObject12.bin"/><Relationship Id="rId4" Type="http://schemas.openxmlformats.org/officeDocument/2006/relationships/oleObject" Target="../embeddings/oleObject11.bin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5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/><Relationship Id="rId3" Type="http://schemas.openxmlformats.org/officeDocument/2006/relationships/diagramLayout" Target="../diagrams/layout2.xml"/><Relationship Id="rId7" Type="http://schemas.openxmlformats.org/officeDocument/2006/relationships/diagramData" Target="../diagrams/data3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57.xml"/><Relationship Id="rId6" Type="http://schemas.microsoft.com/office/2007/relationships/diagramDrawing" Target="../diagrams/drawing2.xml"/><Relationship Id="rId11" Type="http://schemas.microsoft.com/office/2007/relationships/diagramDrawing" Target="../diagrams/drawing3.xml"/><Relationship Id="rId5" Type="http://schemas.openxmlformats.org/officeDocument/2006/relationships/diagramColors" Target="../diagrams/colors2.xml"/><Relationship Id="rId10" Type="http://schemas.openxmlformats.org/officeDocument/2006/relationships/diagramColors" Target="../diagrams/colors3.xml"/><Relationship Id="rId4" Type="http://schemas.openxmlformats.org/officeDocument/2006/relationships/diagramQuickStyle" Target="../diagrams/quickStyle2.xml"/><Relationship Id="rId9" Type="http://schemas.openxmlformats.org/officeDocument/2006/relationships/diagramQuickStyle" Target="../diagrams/quickStyle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oleObject" Target="../embeddings/oleObject1.bin"/><Relationship Id="rId7" Type="http://schemas.openxmlformats.org/officeDocument/2006/relationships/image" Target="../media/image45.jpeg"/><Relationship Id="rId2" Type="http://schemas.openxmlformats.org/officeDocument/2006/relationships/slideLayout" Target="../slideLayouts/slideLayout57.xml"/><Relationship Id="rId1" Type="http://schemas.openxmlformats.org/officeDocument/2006/relationships/vmlDrawing" Target="../drawings/vmlDrawing1.vml"/><Relationship Id="rId6" Type="http://schemas.openxmlformats.org/officeDocument/2006/relationships/slide" Target="slide13.xml"/><Relationship Id="rId5" Type="http://schemas.openxmlformats.org/officeDocument/2006/relationships/oleObject" Target="../embeddings/oleObject3.bin"/><Relationship Id="rId4" Type="http://schemas.openxmlformats.org/officeDocument/2006/relationships/oleObject" Target="../embeddings/oleObject2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广东省国资委监管信息系统</a:t>
            </a:r>
            <a:endParaRPr lang="zh-CN" altLang="zh-CN" smtClean="0"/>
          </a:p>
        </p:txBody>
      </p:sp>
      <p:sp>
        <p:nvSpPr>
          <p:cNvPr id="46083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zh-CN" altLang="en-US" smtClean="0"/>
              <a:t>解决方案</a:t>
            </a:r>
            <a:endParaRPr lang="zh-CN" altLang="zh-CN" smtClean="0"/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6335713" y="5491163"/>
            <a:ext cx="2749550" cy="946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lnSpc>
                <a:spcPts val="1900"/>
              </a:lnSpc>
              <a:spcBef>
                <a:spcPct val="20000"/>
              </a:spcBef>
              <a:buFont typeface="Arial" charset="0"/>
              <a:buNone/>
              <a:defRPr/>
            </a:pPr>
            <a:r>
              <a:rPr lang="zh-CN" altLang="en-US" sz="2000" dirty="0">
                <a:latin typeface="+mn-ea"/>
                <a:ea typeface="+mn-ea"/>
              </a:rPr>
              <a:t>用友软件股份有限公司</a:t>
            </a:r>
            <a:endParaRPr lang="en-US" altLang="zh-CN" sz="2000" dirty="0">
              <a:latin typeface="+mn-ea"/>
              <a:ea typeface="+mn-ea"/>
            </a:endParaRPr>
          </a:p>
          <a:p>
            <a:pPr algn="ctr">
              <a:lnSpc>
                <a:spcPts val="1900"/>
              </a:lnSpc>
              <a:spcBef>
                <a:spcPct val="20000"/>
              </a:spcBef>
              <a:buFont typeface="Arial" charset="0"/>
              <a:buNone/>
              <a:defRPr/>
            </a:pPr>
            <a:r>
              <a:rPr lang="zh-CN" altLang="en-US" sz="2000" dirty="0">
                <a:latin typeface="+mn-ea"/>
                <a:ea typeface="+mn-ea"/>
              </a:rPr>
              <a:t>付春光</a:t>
            </a:r>
            <a:endParaRPr lang="en-US" altLang="zh-CN" sz="2000" dirty="0">
              <a:latin typeface="+mn-ea"/>
              <a:ea typeface="+mn-ea"/>
            </a:endParaRPr>
          </a:p>
          <a:p>
            <a:pPr algn="ctr">
              <a:lnSpc>
                <a:spcPts val="1900"/>
              </a:lnSpc>
              <a:spcBef>
                <a:spcPct val="20000"/>
              </a:spcBef>
              <a:buFont typeface="Arial" charset="0"/>
              <a:buNone/>
              <a:defRPr/>
            </a:pPr>
            <a:r>
              <a:rPr lang="en-US" altLang="zh-CN" sz="2000" dirty="0">
                <a:latin typeface="+mn-ea"/>
                <a:ea typeface="+mn-ea"/>
              </a:rPr>
              <a:t>2010</a:t>
            </a:r>
            <a:r>
              <a:rPr lang="zh-CN" altLang="en-US" sz="2000" dirty="0">
                <a:latin typeface="+mn-ea"/>
                <a:ea typeface="+mn-ea"/>
              </a:rPr>
              <a:t>年</a:t>
            </a:r>
            <a:r>
              <a:rPr lang="en-US" altLang="zh-CN" sz="2000" dirty="0">
                <a:latin typeface="+mn-ea"/>
                <a:ea typeface="+mn-ea"/>
              </a:rPr>
              <a:t>9</a:t>
            </a:r>
            <a:r>
              <a:rPr lang="zh-CN" altLang="en-US" sz="2000" dirty="0">
                <a:latin typeface="+mn-ea"/>
                <a:ea typeface="+mn-ea"/>
              </a:rPr>
              <a:t>月</a:t>
            </a:r>
            <a:r>
              <a:rPr lang="en-US" altLang="zh-CN" sz="2000" dirty="0">
                <a:latin typeface="+mn-ea"/>
                <a:ea typeface="+mn-ea"/>
              </a:rPr>
              <a:t>27</a:t>
            </a:r>
            <a:r>
              <a:rPr lang="zh-CN" altLang="en-US" sz="2000" dirty="0">
                <a:latin typeface="+mn-ea"/>
                <a:ea typeface="+mn-ea"/>
              </a:rPr>
              <a:t>日</a:t>
            </a:r>
            <a:endParaRPr lang="en-US" altLang="zh-CN" sz="2000" dirty="0">
              <a:latin typeface="+mn-ea"/>
              <a:ea typeface="+mn-ea"/>
            </a:endParaRPr>
          </a:p>
        </p:txBody>
      </p:sp>
    </p:spTree>
  </p:cSld>
  <p:clrMapOvr>
    <a:masterClrMapping/>
  </p:clrMapOvr>
  <p:transition>
    <p:strips dir="r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领导决策</a:t>
            </a:r>
            <a:r>
              <a:rPr lang="en-US" altLang="zh-CN" smtClean="0"/>
              <a:t>-</a:t>
            </a:r>
            <a:r>
              <a:rPr lang="zh-CN" altLang="en-US" smtClean="0"/>
              <a:t>首页</a:t>
            </a:r>
          </a:p>
        </p:txBody>
      </p:sp>
      <p:pic>
        <p:nvPicPr>
          <p:cNvPr id="82947" name="Picture 5" descr="C:\Users\jim\Pictures\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219200"/>
            <a:ext cx="9144000" cy="563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strips dir="r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领导决策</a:t>
            </a:r>
            <a:r>
              <a:rPr lang="en-US" altLang="zh-CN" smtClean="0"/>
              <a:t>-</a:t>
            </a:r>
            <a:r>
              <a:rPr lang="zh-CN" altLang="en-US" smtClean="0"/>
              <a:t>资金监管</a:t>
            </a:r>
          </a:p>
        </p:txBody>
      </p:sp>
      <p:pic>
        <p:nvPicPr>
          <p:cNvPr id="83971" name="Picture 4" descr="C:\Users\jim\Pictures\3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762000"/>
            <a:ext cx="9144000" cy="609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strips dir="r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领导决策</a:t>
            </a:r>
            <a:r>
              <a:rPr lang="en-US" altLang="zh-CN" smtClean="0"/>
              <a:t>-</a:t>
            </a:r>
            <a:r>
              <a:rPr lang="zh-CN" altLang="en-US" smtClean="0"/>
              <a:t>经济运行</a:t>
            </a:r>
          </a:p>
        </p:txBody>
      </p:sp>
      <p:pic>
        <p:nvPicPr>
          <p:cNvPr id="84995" name="Picture 4" descr="C:\Users\jim\Pictures\4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295400"/>
            <a:ext cx="9144000" cy="556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strips dir="r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领导决策</a:t>
            </a:r>
            <a:r>
              <a:rPr lang="en-US" altLang="zh-CN" smtClean="0"/>
              <a:t>-</a:t>
            </a:r>
            <a:r>
              <a:rPr lang="zh-CN" altLang="en-US" smtClean="0"/>
              <a:t>财务风险</a:t>
            </a:r>
          </a:p>
        </p:txBody>
      </p:sp>
      <p:pic>
        <p:nvPicPr>
          <p:cNvPr id="86019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838200"/>
            <a:ext cx="9144000" cy="601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strips dir="r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领导决策</a:t>
            </a:r>
            <a:r>
              <a:rPr lang="en-US" altLang="zh-CN" smtClean="0"/>
              <a:t>-</a:t>
            </a:r>
            <a:r>
              <a:rPr lang="zh-CN" altLang="en-US" smtClean="0"/>
              <a:t>企业数据</a:t>
            </a:r>
          </a:p>
        </p:txBody>
      </p:sp>
      <p:pic>
        <p:nvPicPr>
          <p:cNvPr id="87043" name="Picture 4" descr="C:\Users\jim\Pictures\5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219200"/>
            <a:ext cx="9144000" cy="563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strips dir="r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5" name="Picture 16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19400" y="1524000"/>
            <a:ext cx="6172200" cy="441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13122" name="Rectangle 2"/>
          <p:cNvSpPr>
            <a:spLocks noChangeArrowheads="1"/>
          </p:cNvSpPr>
          <p:nvPr/>
        </p:nvSpPr>
        <p:spPr bwMode="auto">
          <a:xfrm>
            <a:off x="990600" y="609600"/>
            <a:ext cx="6851650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defRPr/>
            </a:pPr>
            <a:r>
              <a:rPr kumimoji="1" lang="zh-CN" altLang="en-US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黑体" pitchFamily="2" charset="-122"/>
              </a:rPr>
              <a:t>具体应用流程：信息需求者</a:t>
            </a:r>
            <a:endParaRPr kumimoji="1" lang="en-US" altLang="zh-CN" sz="2400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  <a:ea typeface="黑体" pitchFamily="2" charset="-122"/>
            </a:endParaRPr>
          </a:p>
        </p:txBody>
      </p:sp>
      <p:sp>
        <p:nvSpPr>
          <p:cNvPr id="10247" name="Text Box 3"/>
          <p:cNvSpPr txBox="1">
            <a:spLocks noChangeArrowheads="1"/>
          </p:cNvSpPr>
          <p:nvPr/>
        </p:nvSpPr>
        <p:spPr bwMode="auto">
          <a:xfrm>
            <a:off x="5181600" y="990600"/>
            <a:ext cx="1852613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1600" b="1">
                <a:ea typeface="楷体_GB2312" pitchFamily="49" charset="-122"/>
              </a:rPr>
              <a:t>监管信息系统</a:t>
            </a:r>
          </a:p>
        </p:txBody>
      </p:sp>
      <p:sp>
        <p:nvSpPr>
          <p:cNvPr id="1413125" name="Rectangle 5"/>
          <p:cNvSpPr>
            <a:spLocks noChangeArrowheads="1"/>
          </p:cNvSpPr>
          <p:nvPr/>
        </p:nvSpPr>
        <p:spPr bwMode="auto">
          <a:xfrm>
            <a:off x="228600" y="1981200"/>
            <a:ext cx="1698625" cy="1030288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249" name="Line 6"/>
          <p:cNvSpPr>
            <a:spLocks noChangeShapeType="1"/>
          </p:cNvSpPr>
          <p:nvPr/>
        </p:nvSpPr>
        <p:spPr bwMode="auto">
          <a:xfrm flipV="1">
            <a:off x="1857375" y="1524000"/>
            <a:ext cx="406400" cy="142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10250" name="Group 7"/>
          <p:cNvGrpSpPr>
            <a:grpSpLocks/>
          </p:cNvGrpSpPr>
          <p:nvPr/>
        </p:nvGrpSpPr>
        <p:grpSpPr bwMode="auto">
          <a:xfrm>
            <a:off x="449263" y="1089025"/>
            <a:ext cx="1244600" cy="800100"/>
            <a:chOff x="431" y="3113"/>
            <a:chExt cx="680" cy="640"/>
          </a:xfrm>
        </p:grpSpPr>
        <p:graphicFrame>
          <p:nvGraphicFramePr>
            <p:cNvPr id="10244" name="Object 8"/>
            <p:cNvGraphicFramePr>
              <a:graphicFrameLocks/>
            </p:cNvGraphicFramePr>
            <p:nvPr/>
          </p:nvGraphicFramePr>
          <p:xfrm>
            <a:off x="431" y="3113"/>
            <a:ext cx="680" cy="496"/>
          </p:xfrm>
          <a:graphic>
            <a:graphicData uri="http://schemas.openxmlformats.org/presentationml/2006/ole">
              <p:oleObj spid="_x0000_s10244" name="Clip" r:id="rId4" imgW="3657600" imgH="3089160" progId="MS_ClipArt_Gallery.2">
                <p:embed/>
              </p:oleObj>
            </a:graphicData>
          </a:graphic>
        </p:graphicFrame>
        <p:sp>
          <p:nvSpPr>
            <p:cNvPr id="1413129" name="Text Box 9"/>
            <p:cNvSpPr txBox="1">
              <a:spLocks noChangeArrowheads="1"/>
            </p:cNvSpPr>
            <p:nvPr/>
          </p:nvSpPr>
          <p:spPr bwMode="auto">
            <a:xfrm>
              <a:off x="431" y="3566"/>
              <a:ext cx="680" cy="187"/>
            </a:xfrm>
            <a:prstGeom prst="rect">
              <a:avLst/>
            </a:prstGeom>
            <a:solidFill>
              <a:srgbClr val="CCFFCC">
                <a:alpha val="39000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anchor="ctr" anchorCtr="1"/>
            <a:lstStyle/>
            <a:p>
              <a:pPr eaLnBrk="0" hangingPunct="0">
                <a:defRPr/>
              </a:pPr>
              <a:r>
                <a:rPr lang="zh-CN" altLang="en-US" sz="1200">
                  <a:effectLst>
                    <a:outerShdw blurRad="38100" dist="38100" dir="2700000" algn="tl">
                      <a:srgbClr val="FFFFFF"/>
                    </a:outerShdw>
                  </a:effectLst>
                  <a:latin typeface="Times New Roman" pitchFamily="18" charset="0"/>
                </a:rPr>
                <a:t>决策者</a:t>
              </a:r>
            </a:p>
          </p:txBody>
        </p:sp>
      </p:grpSp>
      <p:grpSp>
        <p:nvGrpSpPr>
          <p:cNvPr id="10251" name="Group 10"/>
          <p:cNvGrpSpPr>
            <a:grpSpLocks/>
          </p:cNvGrpSpPr>
          <p:nvPr/>
        </p:nvGrpSpPr>
        <p:grpSpPr bwMode="auto">
          <a:xfrm>
            <a:off x="396875" y="4346575"/>
            <a:ext cx="1244600" cy="984250"/>
            <a:chOff x="1927" y="866"/>
            <a:chExt cx="499" cy="620"/>
          </a:xfrm>
        </p:grpSpPr>
        <p:sp>
          <p:nvSpPr>
            <p:cNvPr id="1413131" name="Text Box 11"/>
            <p:cNvSpPr txBox="1">
              <a:spLocks noChangeArrowheads="1"/>
            </p:cNvSpPr>
            <p:nvPr/>
          </p:nvSpPr>
          <p:spPr bwMode="auto">
            <a:xfrm>
              <a:off x="1927" y="1344"/>
              <a:ext cx="499" cy="1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 anchorCtr="1"/>
            <a:lstStyle/>
            <a:p>
              <a:pPr eaLnBrk="0" hangingPunct="0">
                <a:defRPr/>
              </a:pPr>
              <a:r>
                <a:rPr lang="zh-CN" altLang="en-US" sz="1200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itchFamily="18" charset="0"/>
                </a:rPr>
                <a:t>数据采集者</a:t>
              </a:r>
            </a:p>
          </p:txBody>
        </p:sp>
        <p:graphicFrame>
          <p:nvGraphicFramePr>
            <p:cNvPr id="10243" name="Object 12"/>
            <p:cNvGraphicFramePr>
              <a:graphicFrameLocks noChangeAspect="1"/>
            </p:cNvGraphicFramePr>
            <p:nvPr/>
          </p:nvGraphicFramePr>
          <p:xfrm>
            <a:off x="1949" y="866"/>
            <a:ext cx="432" cy="452"/>
          </p:xfrm>
          <a:graphic>
            <a:graphicData uri="http://schemas.openxmlformats.org/presentationml/2006/ole">
              <p:oleObj spid="_x0000_s10243" name="位图图像" r:id="rId5" imgW="1619476" imgH="1704762" progId="Paint.Picture">
                <p:embed/>
              </p:oleObj>
            </a:graphicData>
          </a:graphic>
        </p:graphicFrame>
      </p:grpSp>
      <p:grpSp>
        <p:nvGrpSpPr>
          <p:cNvPr id="10252" name="Group 13"/>
          <p:cNvGrpSpPr>
            <a:grpSpLocks/>
          </p:cNvGrpSpPr>
          <p:nvPr/>
        </p:nvGrpSpPr>
        <p:grpSpPr bwMode="auto">
          <a:xfrm>
            <a:off x="265113" y="2068513"/>
            <a:ext cx="1471612" cy="847725"/>
            <a:chOff x="2200" y="3113"/>
            <a:chExt cx="861" cy="715"/>
          </a:xfrm>
        </p:grpSpPr>
        <p:grpSp>
          <p:nvGrpSpPr>
            <p:cNvPr id="10278" name="Group 14"/>
            <p:cNvGrpSpPr>
              <a:grpSpLocks/>
            </p:cNvGrpSpPr>
            <p:nvPr/>
          </p:nvGrpSpPr>
          <p:grpSpPr bwMode="auto">
            <a:xfrm>
              <a:off x="2290" y="3113"/>
              <a:ext cx="681" cy="515"/>
              <a:chOff x="4423" y="1344"/>
              <a:chExt cx="791" cy="561"/>
            </a:xfrm>
          </p:grpSpPr>
          <p:sp>
            <p:nvSpPr>
              <p:cNvPr id="1413135" name="Freeform 15"/>
              <p:cNvSpPr>
                <a:spLocks/>
              </p:cNvSpPr>
              <p:nvPr/>
            </p:nvSpPr>
            <p:spPr bwMode="auto">
              <a:xfrm>
                <a:off x="4423" y="1687"/>
                <a:ext cx="791" cy="220"/>
              </a:xfrm>
              <a:custGeom>
                <a:avLst/>
                <a:gdLst/>
                <a:ahLst/>
                <a:cxnLst>
                  <a:cxn ang="0">
                    <a:pos x="113" y="0"/>
                  </a:cxn>
                  <a:cxn ang="0">
                    <a:pos x="790" y="38"/>
                  </a:cxn>
                  <a:cxn ang="0">
                    <a:pos x="733" y="217"/>
                  </a:cxn>
                  <a:cxn ang="0">
                    <a:pos x="0" y="168"/>
                  </a:cxn>
                  <a:cxn ang="0">
                    <a:pos x="112" y="0"/>
                  </a:cxn>
                </a:cxnLst>
                <a:rect l="0" t="0" r="r" b="b"/>
                <a:pathLst>
                  <a:path w="791" h="218">
                    <a:moveTo>
                      <a:pt x="113" y="0"/>
                    </a:moveTo>
                    <a:lnTo>
                      <a:pt x="790" y="38"/>
                    </a:lnTo>
                    <a:lnTo>
                      <a:pt x="733" y="217"/>
                    </a:lnTo>
                    <a:lnTo>
                      <a:pt x="0" y="168"/>
                    </a:lnTo>
                    <a:lnTo>
                      <a:pt x="112" y="0"/>
                    </a:lnTo>
                  </a:path>
                </a:pathLst>
              </a:custGeom>
              <a:gradFill rotWithShape="0">
                <a:gsLst>
                  <a:gs pos="0">
                    <a:srgbClr val="AD6900"/>
                  </a:gs>
                  <a:gs pos="100000">
                    <a:srgbClr val="AD6900">
                      <a:gamma/>
                      <a:tint val="30196"/>
                      <a:invGamma/>
                    </a:srgbClr>
                  </a:gs>
                </a:gsLst>
                <a:lin ang="18900000" scaled="1"/>
              </a:gradFill>
              <a:ln w="9525" cap="rnd">
                <a:noFill/>
                <a:round/>
                <a:headEnd type="none" w="sm" len="sm"/>
                <a:tailEnd type="none" w="sm" len="sm"/>
              </a:ln>
              <a:effectLst>
                <a:outerShdw dist="107763" dir="2700000" algn="ctr" rotWithShape="0">
                  <a:srgbClr val="6E0043"/>
                </a:outerShdw>
              </a:effec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Arial" charset="0"/>
                </a:endParaRPr>
              </a:p>
            </p:txBody>
          </p:sp>
          <p:grpSp>
            <p:nvGrpSpPr>
              <p:cNvPr id="10281" name="Group 16"/>
              <p:cNvGrpSpPr>
                <a:grpSpLocks/>
              </p:cNvGrpSpPr>
              <p:nvPr/>
            </p:nvGrpSpPr>
            <p:grpSpPr bwMode="auto">
              <a:xfrm>
                <a:off x="4468" y="1517"/>
                <a:ext cx="436" cy="245"/>
                <a:chOff x="4468" y="1517"/>
                <a:chExt cx="436" cy="245"/>
              </a:xfrm>
            </p:grpSpPr>
            <p:grpSp>
              <p:nvGrpSpPr>
                <p:cNvPr id="10282" name="Group 17"/>
                <p:cNvGrpSpPr>
                  <a:grpSpLocks/>
                </p:cNvGrpSpPr>
                <p:nvPr/>
              </p:nvGrpSpPr>
              <p:grpSpPr bwMode="auto">
                <a:xfrm>
                  <a:off x="4468" y="1517"/>
                  <a:ext cx="265" cy="244"/>
                  <a:chOff x="4468" y="1517"/>
                  <a:chExt cx="265" cy="244"/>
                </a:xfrm>
              </p:grpSpPr>
              <p:sp>
                <p:nvSpPr>
                  <p:cNvPr id="10333" name="Freeform 18"/>
                  <p:cNvSpPr>
                    <a:spLocks/>
                  </p:cNvSpPr>
                  <p:nvPr/>
                </p:nvSpPr>
                <p:spPr bwMode="auto">
                  <a:xfrm>
                    <a:off x="4519" y="1687"/>
                    <a:ext cx="214" cy="74"/>
                  </a:xfrm>
                  <a:custGeom>
                    <a:avLst/>
                    <a:gdLst>
                      <a:gd name="T0" fmla="*/ 213 w 214"/>
                      <a:gd name="T1" fmla="*/ 0 h 74"/>
                      <a:gd name="T2" fmla="*/ 0 w 214"/>
                      <a:gd name="T3" fmla="*/ 16 h 74"/>
                      <a:gd name="T4" fmla="*/ 0 w 214"/>
                      <a:gd name="T5" fmla="*/ 73 h 74"/>
                      <a:gd name="T6" fmla="*/ 213 w 214"/>
                      <a:gd name="T7" fmla="*/ 51 h 74"/>
                      <a:gd name="T8" fmla="*/ 213 w 214"/>
                      <a:gd name="T9" fmla="*/ 0 h 74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14"/>
                      <a:gd name="T16" fmla="*/ 0 h 74"/>
                      <a:gd name="T17" fmla="*/ 214 w 214"/>
                      <a:gd name="T18" fmla="*/ 74 h 74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14" h="74">
                        <a:moveTo>
                          <a:pt x="213" y="0"/>
                        </a:moveTo>
                        <a:lnTo>
                          <a:pt x="0" y="16"/>
                        </a:lnTo>
                        <a:lnTo>
                          <a:pt x="0" y="73"/>
                        </a:lnTo>
                        <a:lnTo>
                          <a:pt x="213" y="51"/>
                        </a:lnTo>
                        <a:lnTo>
                          <a:pt x="213" y="0"/>
                        </a:lnTo>
                      </a:path>
                    </a:pathLst>
                  </a:custGeom>
                  <a:solidFill>
                    <a:srgbClr val="C0C0C0"/>
                  </a:solidFill>
                  <a:ln w="9525" cap="rnd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grpSp>
                <p:nvGrpSpPr>
                  <p:cNvPr id="10334" name="Group 19"/>
                  <p:cNvGrpSpPr>
                    <a:grpSpLocks/>
                  </p:cNvGrpSpPr>
                  <p:nvPr/>
                </p:nvGrpSpPr>
                <p:grpSpPr bwMode="auto">
                  <a:xfrm>
                    <a:off x="4518" y="1700"/>
                    <a:ext cx="213" cy="29"/>
                    <a:chOff x="4518" y="1700"/>
                    <a:chExt cx="213" cy="29"/>
                  </a:xfrm>
                </p:grpSpPr>
                <p:sp>
                  <p:nvSpPr>
                    <p:cNvPr id="10391" name="Line 20"/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4518" y="1700"/>
                      <a:ext cx="213" cy="18"/>
                    </a:xfrm>
                    <a:prstGeom prst="line">
                      <a:avLst/>
                    </a:prstGeom>
                    <a:noFill/>
                    <a:ln w="12700">
                      <a:solidFill>
                        <a:srgbClr val="000000"/>
                      </a:solidFill>
                      <a:round/>
                      <a:headEnd type="none" w="sm" len="sm"/>
                      <a:tailEnd type="none" w="sm" len="sm"/>
                    </a:ln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0392" name="Line 21"/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4530" y="1714"/>
                      <a:ext cx="46" cy="4"/>
                    </a:xfrm>
                    <a:prstGeom prst="line">
                      <a:avLst/>
                    </a:prstGeom>
                    <a:noFill/>
                    <a:ln w="25400">
                      <a:solidFill>
                        <a:srgbClr val="000000"/>
                      </a:solidFill>
                      <a:round/>
                      <a:headEnd type="none" w="sm" len="sm"/>
                      <a:tailEnd type="none" w="sm" len="sm"/>
                    </a:ln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0393" name="Line 22"/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4583" y="1710"/>
                      <a:ext cx="45" cy="4"/>
                    </a:xfrm>
                    <a:prstGeom prst="line">
                      <a:avLst/>
                    </a:prstGeom>
                    <a:noFill/>
                    <a:ln w="25400">
                      <a:solidFill>
                        <a:srgbClr val="000000"/>
                      </a:solidFill>
                      <a:round/>
                      <a:headEnd type="none" w="sm" len="sm"/>
                      <a:tailEnd type="none" w="sm" len="sm"/>
                    </a:ln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0394" name="Line 23"/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4518" y="1711"/>
                      <a:ext cx="213" cy="18"/>
                    </a:xfrm>
                    <a:prstGeom prst="line">
                      <a:avLst/>
                    </a:prstGeom>
                    <a:noFill/>
                    <a:ln w="12700">
                      <a:solidFill>
                        <a:srgbClr val="000000"/>
                      </a:solidFill>
                      <a:round/>
                      <a:headEnd type="none" w="sm" len="sm"/>
                      <a:tailEnd type="none" w="sm" len="sm"/>
                    </a:ln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</p:grpSp>
              <p:grpSp>
                <p:nvGrpSpPr>
                  <p:cNvPr id="10335" name="Group 24"/>
                  <p:cNvGrpSpPr>
                    <a:grpSpLocks/>
                  </p:cNvGrpSpPr>
                  <p:nvPr/>
                </p:nvGrpSpPr>
                <p:grpSpPr bwMode="auto">
                  <a:xfrm>
                    <a:off x="4469" y="1677"/>
                    <a:ext cx="264" cy="26"/>
                    <a:chOff x="4469" y="1677"/>
                    <a:chExt cx="264" cy="26"/>
                  </a:xfrm>
                </p:grpSpPr>
                <p:sp>
                  <p:nvSpPr>
                    <p:cNvPr id="10389" name="Freeform 25"/>
                    <p:cNvSpPr>
                      <a:spLocks/>
                    </p:cNvSpPr>
                    <p:nvPr/>
                  </p:nvSpPr>
                  <p:spPr bwMode="auto">
                    <a:xfrm>
                      <a:off x="4469" y="1677"/>
                      <a:ext cx="264" cy="26"/>
                    </a:xfrm>
                    <a:custGeom>
                      <a:avLst/>
                      <a:gdLst>
                        <a:gd name="T0" fmla="*/ 263 w 264"/>
                        <a:gd name="T1" fmla="*/ 9 h 26"/>
                        <a:gd name="T2" fmla="*/ 50 w 264"/>
                        <a:gd name="T3" fmla="*/ 25 h 26"/>
                        <a:gd name="T4" fmla="*/ 0 w 264"/>
                        <a:gd name="T5" fmla="*/ 10 h 26"/>
                        <a:gd name="T6" fmla="*/ 18 w 264"/>
                        <a:gd name="T7" fmla="*/ 8 h 26"/>
                        <a:gd name="T8" fmla="*/ 182 w 264"/>
                        <a:gd name="T9" fmla="*/ 0 h 26"/>
                        <a:gd name="T10" fmla="*/ 263 w 264"/>
                        <a:gd name="T11" fmla="*/ 9 h 26"/>
                        <a:gd name="T12" fmla="*/ 0 60000 65536"/>
                        <a:gd name="T13" fmla="*/ 0 60000 65536"/>
                        <a:gd name="T14" fmla="*/ 0 60000 65536"/>
                        <a:gd name="T15" fmla="*/ 0 60000 65536"/>
                        <a:gd name="T16" fmla="*/ 0 60000 65536"/>
                        <a:gd name="T17" fmla="*/ 0 60000 65536"/>
                        <a:gd name="T18" fmla="*/ 0 w 264"/>
                        <a:gd name="T19" fmla="*/ 0 h 26"/>
                        <a:gd name="T20" fmla="*/ 264 w 264"/>
                        <a:gd name="T21" fmla="*/ 26 h 26"/>
                      </a:gdLst>
                      <a:ahLst/>
                      <a:cxnLst>
                        <a:cxn ang="T12">
                          <a:pos x="T0" y="T1"/>
                        </a:cxn>
                        <a:cxn ang="T13">
                          <a:pos x="T2" y="T3"/>
                        </a:cxn>
                        <a:cxn ang="T14">
                          <a:pos x="T4" y="T5"/>
                        </a:cxn>
                        <a:cxn ang="T15">
                          <a:pos x="T6" y="T7"/>
                        </a:cxn>
                        <a:cxn ang="T16">
                          <a:pos x="T8" y="T9"/>
                        </a:cxn>
                        <a:cxn ang="T17">
                          <a:pos x="T10" y="T11"/>
                        </a:cxn>
                      </a:cxnLst>
                      <a:rect l="T18" t="T19" r="T20" b="T21"/>
                      <a:pathLst>
                        <a:path w="264" h="26">
                          <a:moveTo>
                            <a:pt x="263" y="9"/>
                          </a:moveTo>
                          <a:lnTo>
                            <a:pt x="50" y="25"/>
                          </a:lnTo>
                          <a:lnTo>
                            <a:pt x="0" y="10"/>
                          </a:lnTo>
                          <a:lnTo>
                            <a:pt x="18" y="8"/>
                          </a:lnTo>
                          <a:lnTo>
                            <a:pt x="182" y="0"/>
                          </a:lnTo>
                          <a:lnTo>
                            <a:pt x="263" y="9"/>
                          </a:lnTo>
                        </a:path>
                      </a:pathLst>
                    </a:custGeom>
                    <a:solidFill>
                      <a:srgbClr val="DFDFDF"/>
                    </a:solidFill>
                    <a:ln w="9525" cap="rnd">
                      <a:noFill/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0390" name="Freeform 26"/>
                    <p:cNvSpPr>
                      <a:spLocks/>
                    </p:cNvSpPr>
                    <p:nvPr/>
                  </p:nvSpPr>
                  <p:spPr bwMode="auto">
                    <a:xfrm>
                      <a:off x="4478" y="1683"/>
                      <a:ext cx="195" cy="17"/>
                    </a:xfrm>
                    <a:custGeom>
                      <a:avLst/>
                      <a:gdLst>
                        <a:gd name="T0" fmla="*/ 178 w 195"/>
                        <a:gd name="T1" fmla="*/ 0 h 17"/>
                        <a:gd name="T2" fmla="*/ 194 w 195"/>
                        <a:gd name="T3" fmla="*/ 5 h 17"/>
                        <a:gd name="T4" fmla="*/ 37 w 195"/>
                        <a:gd name="T5" fmla="*/ 16 h 17"/>
                        <a:gd name="T6" fmla="*/ 12 w 195"/>
                        <a:gd name="T7" fmla="*/ 8 h 17"/>
                        <a:gd name="T8" fmla="*/ 13 w 195"/>
                        <a:gd name="T9" fmla="*/ 8 h 17"/>
                        <a:gd name="T10" fmla="*/ 0 w 195"/>
                        <a:gd name="T11" fmla="*/ 4 h 17"/>
                        <a:gd name="T12" fmla="*/ 8 w 195"/>
                        <a:gd name="T13" fmla="*/ 3 h 17"/>
                        <a:gd name="T14" fmla="*/ 178 w 195"/>
                        <a:gd name="T15" fmla="*/ 0 h 17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  <a:gd name="T24" fmla="*/ 0 w 195"/>
                        <a:gd name="T25" fmla="*/ 0 h 17"/>
                        <a:gd name="T26" fmla="*/ 195 w 195"/>
                        <a:gd name="T27" fmla="*/ 17 h 17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T24" t="T25" r="T26" b="T27"/>
                      <a:pathLst>
                        <a:path w="195" h="17">
                          <a:moveTo>
                            <a:pt x="178" y="0"/>
                          </a:moveTo>
                          <a:lnTo>
                            <a:pt x="194" y="5"/>
                          </a:lnTo>
                          <a:lnTo>
                            <a:pt x="37" y="16"/>
                          </a:lnTo>
                          <a:lnTo>
                            <a:pt x="12" y="8"/>
                          </a:lnTo>
                          <a:lnTo>
                            <a:pt x="13" y="8"/>
                          </a:lnTo>
                          <a:lnTo>
                            <a:pt x="0" y="4"/>
                          </a:lnTo>
                          <a:lnTo>
                            <a:pt x="8" y="3"/>
                          </a:lnTo>
                          <a:lnTo>
                            <a:pt x="178" y="0"/>
                          </a:lnTo>
                        </a:path>
                      </a:pathLst>
                    </a:custGeom>
                    <a:solidFill>
                      <a:srgbClr val="5F5F5F"/>
                    </a:solidFill>
                    <a:ln w="9525" cap="rnd">
                      <a:noFill/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</p:grpSp>
              <p:sp>
                <p:nvSpPr>
                  <p:cNvPr id="10336" name="Freeform 27"/>
                  <p:cNvSpPr>
                    <a:spLocks/>
                  </p:cNvSpPr>
                  <p:nvPr/>
                </p:nvSpPr>
                <p:spPr bwMode="auto">
                  <a:xfrm>
                    <a:off x="4468" y="1689"/>
                    <a:ext cx="51" cy="72"/>
                  </a:xfrm>
                  <a:custGeom>
                    <a:avLst/>
                    <a:gdLst>
                      <a:gd name="T0" fmla="*/ 50 w 51"/>
                      <a:gd name="T1" fmla="*/ 14 h 72"/>
                      <a:gd name="T2" fmla="*/ 0 w 51"/>
                      <a:gd name="T3" fmla="*/ 0 h 72"/>
                      <a:gd name="T4" fmla="*/ 0 w 51"/>
                      <a:gd name="T5" fmla="*/ 46 h 72"/>
                      <a:gd name="T6" fmla="*/ 50 w 51"/>
                      <a:gd name="T7" fmla="*/ 71 h 72"/>
                      <a:gd name="T8" fmla="*/ 50 w 51"/>
                      <a:gd name="T9" fmla="*/ 14 h 7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51"/>
                      <a:gd name="T16" fmla="*/ 0 h 72"/>
                      <a:gd name="T17" fmla="*/ 51 w 51"/>
                      <a:gd name="T18" fmla="*/ 72 h 72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51" h="72">
                        <a:moveTo>
                          <a:pt x="50" y="14"/>
                        </a:moveTo>
                        <a:lnTo>
                          <a:pt x="0" y="0"/>
                        </a:lnTo>
                        <a:lnTo>
                          <a:pt x="0" y="46"/>
                        </a:lnTo>
                        <a:lnTo>
                          <a:pt x="50" y="71"/>
                        </a:lnTo>
                        <a:lnTo>
                          <a:pt x="50" y="14"/>
                        </a:lnTo>
                      </a:path>
                    </a:pathLst>
                  </a:custGeom>
                  <a:solidFill>
                    <a:srgbClr val="BFBFBF"/>
                  </a:solidFill>
                  <a:ln w="9525" cap="rnd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grpSp>
                <p:nvGrpSpPr>
                  <p:cNvPr id="10337" name="Group 28"/>
                  <p:cNvGrpSpPr>
                    <a:grpSpLocks/>
                  </p:cNvGrpSpPr>
                  <p:nvPr/>
                </p:nvGrpSpPr>
                <p:grpSpPr bwMode="auto">
                  <a:xfrm>
                    <a:off x="4468" y="1693"/>
                    <a:ext cx="50" cy="63"/>
                    <a:chOff x="4468" y="1693"/>
                    <a:chExt cx="50" cy="63"/>
                  </a:xfrm>
                </p:grpSpPr>
                <p:sp>
                  <p:nvSpPr>
                    <p:cNvPr id="10380" name="Line 29"/>
                    <p:cNvSpPr>
                      <a:spLocks noChangeShapeType="1"/>
                    </p:cNvSpPr>
                    <p:nvPr/>
                  </p:nvSpPr>
                  <p:spPr bwMode="auto">
                    <a:xfrm flipH="1" flipV="1">
                      <a:off x="4468" y="1711"/>
                      <a:ext cx="50" cy="18"/>
                    </a:xfrm>
                    <a:prstGeom prst="line">
                      <a:avLst/>
                    </a:prstGeom>
                    <a:noFill/>
                    <a:ln w="12700">
                      <a:solidFill>
                        <a:srgbClr val="808080"/>
                      </a:solidFill>
                      <a:round/>
                      <a:headEnd type="none" w="sm" len="sm"/>
                      <a:tailEnd type="none" w="sm" len="sm"/>
                    </a:ln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0381" name="Line 30"/>
                    <p:cNvSpPr>
                      <a:spLocks noChangeShapeType="1"/>
                    </p:cNvSpPr>
                    <p:nvPr/>
                  </p:nvSpPr>
                  <p:spPr bwMode="auto">
                    <a:xfrm flipH="1" flipV="1">
                      <a:off x="4468" y="1716"/>
                      <a:ext cx="42" cy="17"/>
                    </a:xfrm>
                    <a:prstGeom prst="line">
                      <a:avLst/>
                    </a:prstGeom>
                    <a:noFill/>
                    <a:ln w="12700">
                      <a:solidFill>
                        <a:srgbClr val="808080"/>
                      </a:solidFill>
                      <a:round/>
                      <a:headEnd type="none" w="sm" len="sm"/>
                      <a:tailEnd type="none" w="sm" len="sm"/>
                    </a:ln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0382" name="Line 31"/>
                    <p:cNvSpPr>
                      <a:spLocks noChangeShapeType="1"/>
                    </p:cNvSpPr>
                    <p:nvPr/>
                  </p:nvSpPr>
                  <p:spPr bwMode="auto">
                    <a:xfrm flipH="1" flipV="1">
                      <a:off x="4468" y="1722"/>
                      <a:ext cx="42" cy="17"/>
                    </a:xfrm>
                    <a:prstGeom prst="line">
                      <a:avLst/>
                    </a:prstGeom>
                    <a:noFill/>
                    <a:ln w="12700">
                      <a:solidFill>
                        <a:srgbClr val="808080"/>
                      </a:solidFill>
                      <a:round/>
                      <a:headEnd type="none" w="sm" len="sm"/>
                      <a:tailEnd type="none" w="sm" len="sm"/>
                    </a:ln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0383" name="Line 32"/>
                    <p:cNvSpPr>
                      <a:spLocks noChangeShapeType="1"/>
                    </p:cNvSpPr>
                    <p:nvPr/>
                  </p:nvSpPr>
                  <p:spPr bwMode="auto">
                    <a:xfrm flipH="1" flipV="1">
                      <a:off x="4468" y="1726"/>
                      <a:ext cx="42" cy="19"/>
                    </a:xfrm>
                    <a:prstGeom prst="line">
                      <a:avLst/>
                    </a:prstGeom>
                    <a:noFill/>
                    <a:ln w="12700">
                      <a:solidFill>
                        <a:srgbClr val="808080"/>
                      </a:solidFill>
                      <a:round/>
                      <a:headEnd type="none" w="sm" len="sm"/>
                      <a:tailEnd type="none" w="sm" len="sm"/>
                    </a:ln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0384" name="Line 33"/>
                    <p:cNvSpPr>
                      <a:spLocks noChangeShapeType="1"/>
                    </p:cNvSpPr>
                    <p:nvPr/>
                  </p:nvSpPr>
                  <p:spPr bwMode="auto">
                    <a:xfrm flipH="1" flipV="1">
                      <a:off x="4468" y="1731"/>
                      <a:ext cx="42" cy="21"/>
                    </a:xfrm>
                    <a:prstGeom prst="line">
                      <a:avLst/>
                    </a:prstGeom>
                    <a:noFill/>
                    <a:ln w="12700">
                      <a:solidFill>
                        <a:srgbClr val="808080"/>
                      </a:solidFill>
                      <a:round/>
                      <a:headEnd type="none" w="sm" len="sm"/>
                      <a:tailEnd type="none" w="sm" len="sm"/>
                    </a:ln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0385" name="Line 34"/>
                    <p:cNvSpPr>
                      <a:spLocks noChangeShapeType="1"/>
                    </p:cNvSpPr>
                    <p:nvPr/>
                  </p:nvSpPr>
                  <p:spPr bwMode="auto">
                    <a:xfrm flipH="1" flipV="1">
                      <a:off x="4468" y="1705"/>
                      <a:ext cx="42" cy="15"/>
                    </a:xfrm>
                    <a:prstGeom prst="line">
                      <a:avLst/>
                    </a:prstGeom>
                    <a:noFill/>
                    <a:ln w="12700">
                      <a:solidFill>
                        <a:srgbClr val="808080"/>
                      </a:solidFill>
                      <a:round/>
                      <a:headEnd type="none" w="sm" len="sm"/>
                      <a:tailEnd type="none" w="sm" len="sm"/>
                    </a:ln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0386" name="Line 35"/>
                    <p:cNvSpPr>
                      <a:spLocks noChangeShapeType="1"/>
                    </p:cNvSpPr>
                    <p:nvPr/>
                  </p:nvSpPr>
                  <p:spPr bwMode="auto">
                    <a:xfrm flipH="1" flipV="1">
                      <a:off x="4468" y="1699"/>
                      <a:ext cx="42" cy="14"/>
                    </a:xfrm>
                    <a:prstGeom prst="line">
                      <a:avLst/>
                    </a:prstGeom>
                    <a:noFill/>
                    <a:ln w="12700">
                      <a:solidFill>
                        <a:srgbClr val="808080"/>
                      </a:solidFill>
                      <a:round/>
                      <a:headEnd type="none" w="sm" len="sm"/>
                      <a:tailEnd type="none" w="sm" len="sm"/>
                    </a:ln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0387" name="Line 36"/>
                    <p:cNvSpPr>
                      <a:spLocks noChangeShapeType="1"/>
                    </p:cNvSpPr>
                    <p:nvPr/>
                  </p:nvSpPr>
                  <p:spPr bwMode="auto">
                    <a:xfrm flipH="1" flipV="1">
                      <a:off x="4468" y="1693"/>
                      <a:ext cx="42" cy="13"/>
                    </a:xfrm>
                    <a:prstGeom prst="line">
                      <a:avLst/>
                    </a:prstGeom>
                    <a:noFill/>
                    <a:ln w="12700">
                      <a:solidFill>
                        <a:srgbClr val="808080"/>
                      </a:solidFill>
                      <a:round/>
                      <a:headEnd type="none" w="sm" len="sm"/>
                      <a:tailEnd type="none" w="sm" len="sm"/>
                    </a:ln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0388" name="Line 37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510" y="1702"/>
                      <a:ext cx="0" cy="54"/>
                    </a:xfrm>
                    <a:prstGeom prst="line">
                      <a:avLst/>
                    </a:prstGeom>
                    <a:noFill/>
                    <a:ln w="12700">
                      <a:solidFill>
                        <a:srgbClr val="808080"/>
                      </a:solidFill>
                      <a:round/>
                      <a:headEnd type="none" w="sm" len="sm"/>
                      <a:tailEnd type="none" w="sm" len="sm"/>
                    </a:ln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</p:grpSp>
              <p:grpSp>
                <p:nvGrpSpPr>
                  <p:cNvPr id="10338" name="Group 38"/>
                  <p:cNvGrpSpPr>
                    <a:grpSpLocks/>
                  </p:cNvGrpSpPr>
                  <p:nvPr/>
                </p:nvGrpSpPr>
                <p:grpSpPr bwMode="auto">
                  <a:xfrm>
                    <a:off x="4472" y="1544"/>
                    <a:ext cx="33" cy="146"/>
                    <a:chOff x="4472" y="1544"/>
                    <a:chExt cx="33" cy="146"/>
                  </a:xfrm>
                </p:grpSpPr>
                <p:sp>
                  <p:nvSpPr>
                    <p:cNvPr id="10354" name="Freeform 39"/>
                    <p:cNvSpPr>
                      <a:spLocks/>
                    </p:cNvSpPr>
                    <p:nvPr/>
                  </p:nvSpPr>
                  <p:spPr bwMode="auto">
                    <a:xfrm>
                      <a:off x="4472" y="1544"/>
                      <a:ext cx="33" cy="146"/>
                    </a:xfrm>
                    <a:custGeom>
                      <a:avLst/>
                      <a:gdLst>
                        <a:gd name="T0" fmla="*/ 29 w 33"/>
                        <a:gd name="T1" fmla="*/ 0 h 146"/>
                        <a:gd name="T2" fmla="*/ 0 w 33"/>
                        <a:gd name="T3" fmla="*/ 11 h 146"/>
                        <a:gd name="T4" fmla="*/ 2 w 33"/>
                        <a:gd name="T5" fmla="*/ 68 h 146"/>
                        <a:gd name="T6" fmla="*/ 5 w 33"/>
                        <a:gd name="T7" fmla="*/ 136 h 146"/>
                        <a:gd name="T8" fmla="*/ 32 w 33"/>
                        <a:gd name="T9" fmla="*/ 145 h 146"/>
                        <a:gd name="T10" fmla="*/ 29 w 33"/>
                        <a:gd name="T11" fmla="*/ 0 h 146"/>
                        <a:gd name="T12" fmla="*/ 0 60000 65536"/>
                        <a:gd name="T13" fmla="*/ 0 60000 65536"/>
                        <a:gd name="T14" fmla="*/ 0 60000 65536"/>
                        <a:gd name="T15" fmla="*/ 0 60000 65536"/>
                        <a:gd name="T16" fmla="*/ 0 60000 65536"/>
                        <a:gd name="T17" fmla="*/ 0 60000 65536"/>
                        <a:gd name="T18" fmla="*/ 0 w 33"/>
                        <a:gd name="T19" fmla="*/ 0 h 146"/>
                        <a:gd name="T20" fmla="*/ 33 w 33"/>
                        <a:gd name="T21" fmla="*/ 146 h 146"/>
                      </a:gdLst>
                      <a:ahLst/>
                      <a:cxnLst>
                        <a:cxn ang="T12">
                          <a:pos x="T0" y="T1"/>
                        </a:cxn>
                        <a:cxn ang="T13">
                          <a:pos x="T2" y="T3"/>
                        </a:cxn>
                        <a:cxn ang="T14">
                          <a:pos x="T4" y="T5"/>
                        </a:cxn>
                        <a:cxn ang="T15">
                          <a:pos x="T6" y="T7"/>
                        </a:cxn>
                        <a:cxn ang="T16">
                          <a:pos x="T8" y="T9"/>
                        </a:cxn>
                        <a:cxn ang="T17">
                          <a:pos x="T10" y="T11"/>
                        </a:cxn>
                      </a:cxnLst>
                      <a:rect l="T18" t="T19" r="T20" b="T21"/>
                      <a:pathLst>
                        <a:path w="33" h="146">
                          <a:moveTo>
                            <a:pt x="29" y="0"/>
                          </a:moveTo>
                          <a:lnTo>
                            <a:pt x="0" y="11"/>
                          </a:lnTo>
                          <a:lnTo>
                            <a:pt x="2" y="68"/>
                          </a:lnTo>
                          <a:lnTo>
                            <a:pt x="5" y="136"/>
                          </a:lnTo>
                          <a:lnTo>
                            <a:pt x="32" y="145"/>
                          </a:lnTo>
                          <a:lnTo>
                            <a:pt x="29" y="0"/>
                          </a:lnTo>
                        </a:path>
                      </a:pathLst>
                    </a:custGeom>
                    <a:solidFill>
                      <a:srgbClr val="9F9F9F"/>
                    </a:solidFill>
                    <a:ln w="9525" cap="rnd">
                      <a:noFill/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grpSp>
                  <p:nvGrpSpPr>
                    <p:cNvPr id="10355" name="Group 40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4472" y="1549"/>
                      <a:ext cx="32" cy="123"/>
                      <a:chOff x="4472" y="1549"/>
                      <a:chExt cx="32" cy="123"/>
                    </a:xfrm>
                  </p:grpSpPr>
                  <p:grpSp>
                    <p:nvGrpSpPr>
                      <p:cNvPr id="10356" name="Group 41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4472" y="1549"/>
                        <a:ext cx="32" cy="123"/>
                        <a:chOff x="4472" y="1549"/>
                        <a:chExt cx="32" cy="123"/>
                      </a:xfrm>
                    </p:grpSpPr>
                    <p:grpSp>
                      <p:nvGrpSpPr>
                        <p:cNvPr id="10358" name="Group 42"/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4472" y="1549"/>
                          <a:ext cx="32" cy="74"/>
                          <a:chOff x="4472" y="1549"/>
                          <a:chExt cx="32" cy="74"/>
                        </a:xfrm>
                      </p:grpSpPr>
                      <p:grpSp>
                        <p:nvGrpSpPr>
                          <p:cNvPr id="10368" name="Group 43"/>
                          <p:cNvGrpSpPr>
                            <a:grpSpLocks/>
                          </p:cNvGrpSpPr>
                          <p:nvPr/>
                        </p:nvGrpSpPr>
                        <p:grpSpPr bwMode="auto">
                          <a:xfrm>
                            <a:off x="4472" y="1549"/>
                            <a:ext cx="31" cy="40"/>
                            <a:chOff x="4472" y="1549"/>
                            <a:chExt cx="31" cy="40"/>
                          </a:xfrm>
                        </p:grpSpPr>
                        <p:sp>
                          <p:nvSpPr>
                            <p:cNvPr id="10374" name="Line 44"/>
                            <p:cNvSpPr>
                              <a:spLocks noChangeShapeType="1"/>
                            </p:cNvSpPr>
                            <p:nvPr/>
                          </p:nvSpPr>
                          <p:spPr bwMode="auto">
                            <a:xfrm flipH="1">
                              <a:off x="4472" y="1549"/>
                              <a:ext cx="29" cy="12"/>
                            </a:xfrm>
                            <a:prstGeom prst="line">
                              <a:avLst/>
                            </a:prstGeom>
                            <a:noFill/>
                            <a:ln w="12700">
                              <a:solidFill>
                                <a:srgbClr val="7F7F7F"/>
                              </a:solidFill>
                              <a:round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wrap="none" anchor="ctr"/>
                            <a:lstStyle/>
                            <a:p>
                              <a:endParaRPr lang="zh-CN" altLang="en-US"/>
                            </a:p>
                          </p:txBody>
                        </p:sp>
                        <p:sp>
                          <p:nvSpPr>
                            <p:cNvPr id="10375" name="Line 45"/>
                            <p:cNvSpPr>
                              <a:spLocks noChangeShapeType="1"/>
                            </p:cNvSpPr>
                            <p:nvPr/>
                          </p:nvSpPr>
                          <p:spPr bwMode="auto">
                            <a:xfrm flipH="1">
                              <a:off x="4472" y="1556"/>
                              <a:ext cx="30" cy="10"/>
                            </a:xfrm>
                            <a:prstGeom prst="line">
                              <a:avLst/>
                            </a:prstGeom>
                            <a:noFill/>
                            <a:ln w="12700">
                              <a:solidFill>
                                <a:srgbClr val="7F7F7F"/>
                              </a:solidFill>
                              <a:round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wrap="none" anchor="ctr"/>
                            <a:lstStyle/>
                            <a:p>
                              <a:endParaRPr lang="zh-CN" altLang="en-US"/>
                            </a:p>
                          </p:txBody>
                        </p:sp>
                        <p:sp>
                          <p:nvSpPr>
                            <p:cNvPr id="10376" name="Line 46"/>
                            <p:cNvSpPr>
                              <a:spLocks noChangeShapeType="1"/>
                            </p:cNvSpPr>
                            <p:nvPr/>
                          </p:nvSpPr>
                          <p:spPr bwMode="auto">
                            <a:xfrm flipH="1">
                              <a:off x="4472" y="1562"/>
                              <a:ext cx="30" cy="10"/>
                            </a:xfrm>
                            <a:prstGeom prst="line">
                              <a:avLst/>
                            </a:prstGeom>
                            <a:noFill/>
                            <a:ln w="12700">
                              <a:solidFill>
                                <a:srgbClr val="7F7F7F"/>
                              </a:solidFill>
                              <a:round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wrap="none" anchor="ctr"/>
                            <a:lstStyle/>
                            <a:p>
                              <a:endParaRPr lang="zh-CN" altLang="en-US"/>
                            </a:p>
                          </p:txBody>
                        </p:sp>
                        <p:sp>
                          <p:nvSpPr>
                            <p:cNvPr id="10377" name="Line 47"/>
                            <p:cNvSpPr>
                              <a:spLocks noChangeShapeType="1"/>
                            </p:cNvSpPr>
                            <p:nvPr/>
                          </p:nvSpPr>
                          <p:spPr bwMode="auto">
                            <a:xfrm flipH="1">
                              <a:off x="4472" y="1568"/>
                              <a:ext cx="30" cy="10"/>
                            </a:xfrm>
                            <a:prstGeom prst="line">
                              <a:avLst/>
                            </a:prstGeom>
                            <a:noFill/>
                            <a:ln w="12700">
                              <a:solidFill>
                                <a:srgbClr val="7F7F7F"/>
                              </a:solidFill>
                              <a:round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wrap="none" anchor="ctr"/>
                            <a:lstStyle/>
                            <a:p>
                              <a:endParaRPr lang="zh-CN" altLang="en-US"/>
                            </a:p>
                          </p:txBody>
                        </p:sp>
                        <p:sp>
                          <p:nvSpPr>
                            <p:cNvPr id="10378" name="Line 48"/>
                            <p:cNvSpPr>
                              <a:spLocks noChangeShapeType="1"/>
                            </p:cNvSpPr>
                            <p:nvPr/>
                          </p:nvSpPr>
                          <p:spPr bwMode="auto">
                            <a:xfrm flipH="1">
                              <a:off x="4473" y="1575"/>
                              <a:ext cx="30" cy="9"/>
                            </a:xfrm>
                            <a:prstGeom prst="line">
                              <a:avLst/>
                            </a:prstGeom>
                            <a:noFill/>
                            <a:ln w="12700">
                              <a:solidFill>
                                <a:srgbClr val="7F7F7F"/>
                              </a:solidFill>
                              <a:round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wrap="none" anchor="ctr"/>
                            <a:lstStyle/>
                            <a:p>
                              <a:endParaRPr lang="zh-CN" altLang="en-US"/>
                            </a:p>
                          </p:txBody>
                        </p:sp>
                        <p:sp>
                          <p:nvSpPr>
                            <p:cNvPr id="10379" name="Line 49"/>
                            <p:cNvSpPr>
                              <a:spLocks noChangeShapeType="1"/>
                            </p:cNvSpPr>
                            <p:nvPr/>
                          </p:nvSpPr>
                          <p:spPr bwMode="auto">
                            <a:xfrm flipH="1">
                              <a:off x="4474" y="1582"/>
                              <a:ext cx="29" cy="7"/>
                            </a:xfrm>
                            <a:prstGeom prst="line">
                              <a:avLst/>
                            </a:prstGeom>
                            <a:noFill/>
                            <a:ln w="12700">
                              <a:solidFill>
                                <a:srgbClr val="7F7F7F"/>
                              </a:solidFill>
                              <a:round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wrap="none" anchor="ctr"/>
                            <a:lstStyle/>
                            <a:p>
                              <a:endParaRPr lang="zh-CN" altLang="en-US"/>
                            </a:p>
                          </p:txBody>
                        </p:sp>
                      </p:grpSp>
                      <p:sp>
                        <p:nvSpPr>
                          <p:cNvPr id="10369" name="Line 50"/>
                          <p:cNvSpPr>
                            <a:spLocks noChangeShapeType="1"/>
                          </p:cNvSpPr>
                          <p:nvPr/>
                        </p:nvSpPr>
                        <p:spPr bwMode="auto">
                          <a:xfrm flipH="1">
                            <a:off x="4476" y="1595"/>
                            <a:ext cx="28" cy="5"/>
                          </a:xfrm>
                          <a:prstGeom prst="line">
                            <a:avLst/>
                          </a:prstGeom>
                          <a:noFill/>
                          <a:ln w="12700">
                            <a:solidFill>
                              <a:srgbClr val="7F7F7F"/>
                            </a:solidFill>
                            <a:round/>
                            <a:headEnd type="none" w="sm" len="sm"/>
                            <a:tailEnd type="none" w="sm" len="sm"/>
                          </a:ln>
                        </p:spPr>
                        <p:txBody>
                          <a:bodyPr wrap="none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10370" name="Line 51"/>
                          <p:cNvSpPr>
                            <a:spLocks noChangeShapeType="1"/>
                          </p:cNvSpPr>
                          <p:nvPr/>
                        </p:nvSpPr>
                        <p:spPr bwMode="auto">
                          <a:xfrm flipH="1">
                            <a:off x="4476" y="1601"/>
                            <a:ext cx="28" cy="5"/>
                          </a:xfrm>
                          <a:prstGeom prst="line">
                            <a:avLst/>
                          </a:prstGeom>
                          <a:noFill/>
                          <a:ln w="12700">
                            <a:solidFill>
                              <a:srgbClr val="7F7F7F"/>
                            </a:solidFill>
                            <a:round/>
                            <a:headEnd type="none" w="sm" len="sm"/>
                            <a:tailEnd type="none" w="sm" len="sm"/>
                          </a:ln>
                        </p:spPr>
                        <p:txBody>
                          <a:bodyPr wrap="none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10371" name="Line 52"/>
                          <p:cNvSpPr>
                            <a:spLocks noChangeShapeType="1"/>
                          </p:cNvSpPr>
                          <p:nvPr/>
                        </p:nvSpPr>
                        <p:spPr bwMode="auto">
                          <a:xfrm flipH="1">
                            <a:off x="4476" y="1607"/>
                            <a:ext cx="28" cy="5"/>
                          </a:xfrm>
                          <a:prstGeom prst="line">
                            <a:avLst/>
                          </a:prstGeom>
                          <a:noFill/>
                          <a:ln w="12700">
                            <a:solidFill>
                              <a:srgbClr val="7F7F7F"/>
                            </a:solidFill>
                            <a:round/>
                            <a:headEnd type="none" w="sm" len="sm"/>
                            <a:tailEnd type="none" w="sm" len="sm"/>
                          </a:ln>
                        </p:spPr>
                        <p:txBody>
                          <a:bodyPr wrap="none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10372" name="Line 53"/>
                          <p:cNvSpPr>
                            <a:spLocks noChangeShapeType="1"/>
                          </p:cNvSpPr>
                          <p:nvPr/>
                        </p:nvSpPr>
                        <p:spPr bwMode="auto">
                          <a:xfrm flipH="1">
                            <a:off x="4476" y="1614"/>
                            <a:ext cx="28" cy="3"/>
                          </a:xfrm>
                          <a:prstGeom prst="line">
                            <a:avLst/>
                          </a:prstGeom>
                          <a:noFill/>
                          <a:ln w="12700">
                            <a:solidFill>
                              <a:srgbClr val="7F7F7F"/>
                            </a:solidFill>
                            <a:round/>
                            <a:headEnd type="none" w="sm" len="sm"/>
                            <a:tailEnd type="none" w="sm" len="sm"/>
                          </a:ln>
                        </p:spPr>
                        <p:txBody>
                          <a:bodyPr wrap="none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10373" name="Line 54"/>
                          <p:cNvSpPr>
                            <a:spLocks noChangeShapeType="1"/>
                          </p:cNvSpPr>
                          <p:nvPr/>
                        </p:nvSpPr>
                        <p:spPr bwMode="auto">
                          <a:xfrm flipH="1">
                            <a:off x="4476" y="1621"/>
                            <a:ext cx="28" cy="2"/>
                          </a:xfrm>
                          <a:prstGeom prst="line">
                            <a:avLst/>
                          </a:prstGeom>
                          <a:noFill/>
                          <a:ln w="12700">
                            <a:solidFill>
                              <a:srgbClr val="7F7F7F"/>
                            </a:solidFill>
                            <a:round/>
                            <a:headEnd type="none" w="sm" len="sm"/>
                            <a:tailEnd type="none" w="sm" len="sm"/>
                          </a:ln>
                        </p:spPr>
                        <p:txBody>
                          <a:bodyPr wrap="none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</p:grpSp>
                    <p:grpSp>
                      <p:nvGrpSpPr>
                        <p:cNvPr id="10359" name="Group 55"/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4476" y="1628"/>
                          <a:ext cx="28" cy="44"/>
                          <a:chOff x="4476" y="1628"/>
                          <a:chExt cx="28" cy="44"/>
                        </a:xfrm>
                      </p:grpSpPr>
                      <p:sp>
                        <p:nvSpPr>
                          <p:cNvPr id="10360" name="Line 56"/>
                          <p:cNvSpPr>
                            <a:spLocks noChangeShapeType="1"/>
                          </p:cNvSpPr>
                          <p:nvPr/>
                        </p:nvSpPr>
                        <p:spPr bwMode="auto">
                          <a:xfrm flipH="1">
                            <a:off x="4476" y="1628"/>
                            <a:ext cx="28" cy="2"/>
                          </a:xfrm>
                          <a:prstGeom prst="line">
                            <a:avLst/>
                          </a:prstGeom>
                          <a:noFill/>
                          <a:ln w="12700">
                            <a:solidFill>
                              <a:srgbClr val="7F7F7F"/>
                            </a:solidFill>
                            <a:round/>
                            <a:headEnd type="none" w="sm" len="sm"/>
                            <a:tailEnd type="none" w="sm" len="sm"/>
                          </a:ln>
                        </p:spPr>
                        <p:txBody>
                          <a:bodyPr wrap="none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10361" name="Line 57"/>
                          <p:cNvSpPr>
                            <a:spLocks noChangeShapeType="1"/>
                          </p:cNvSpPr>
                          <p:nvPr/>
                        </p:nvSpPr>
                        <p:spPr bwMode="auto">
                          <a:xfrm flipH="1">
                            <a:off x="4476" y="1634"/>
                            <a:ext cx="28" cy="0"/>
                          </a:xfrm>
                          <a:prstGeom prst="line">
                            <a:avLst/>
                          </a:prstGeom>
                          <a:noFill/>
                          <a:ln w="12700">
                            <a:solidFill>
                              <a:srgbClr val="7F7F7F"/>
                            </a:solidFill>
                            <a:round/>
                            <a:headEnd type="none" w="sm" len="sm"/>
                            <a:tailEnd type="none" w="sm" len="sm"/>
                          </a:ln>
                        </p:spPr>
                        <p:txBody>
                          <a:bodyPr wrap="none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10362" name="Line 58"/>
                          <p:cNvSpPr>
                            <a:spLocks noChangeShapeType="1"/>
                          </p:cNvSpPr>
                          <p:nvPr/>
                        </p:nvSpPr>
                        <p:spPr bwMode="auto">
                          <a:xfrm flipH="1">
                            <a:off x="4476" y="1641"/>
                            <a:ext cx="28" cy="0"/>
                          </a:xfrm>
                          <a:prstGeom prst="line">
                            <a:avLst/>
                          </a:prstGeom>
                          <a:noFill/>
                          <a:ln w="12700">
                            <a:solidFill>
                              <a:srgbClr val="7F7F7F"/>
                            </a:solidFill>
                            <a:round/>
                            <a:headEnd type="none" w="sm" len="sm"/>
                            <a:tailEnd type="none" w="sm" len="sm"/>
                          </a:ln>
                        </p:spPr>
                        <p:txBody>
                          <a:bodyPr wrap="none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10363" name="Line 59"/>
                          <p:cNvSpPr>
                            <a:spLocks noChangeShapeType="1"/>
                          </p:cNvSpPr>
                          <p:nvPr/>
                        </p:nvSpPr>
                        <p:spPr bwMode="auto">
                          <a:xfrm flipH="1">
                            <a:off x="4477" y="1647"/>
                            <a:ext cx="27" cy="0"/>
                          </a:xfrm>
                          <a:prstGeom prst="line">
                            <a:avLst/>
                          </a:prstGeom>
                          <a:noFill/>
                          <a:ln w="12700">
                            <a:solidFill>
                              <a:srgbClr val="7F7F7F"/>
                            </a:solidFill>
                            <a:round/>
                            <a:headEnd type="none" w="sm" len="sm"/>
                            <a:tailEnd type="none" w="sm" len="sm"/>
                          </a:ln>
                        </p:spPr>
                        <p:txBody>
                          <a:bodyPr wrap="none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10364" name="Line 60"/>
                          <p:cNvSpPr>
                            <a:spLocks noChangeShapeType="1"/>
                          </p:cNvSpPr>
                          <p:nvPr/>
                        </p:nvSpPr>
                        <p:spPr bwMode="auto">
                          <a:xfrm flipH="1" flipV="1">
                            <a:off x="4478" y="1652"/>
                            <a:ext cx="26" cy="2"/>
                          </a:xfrm>
                          <a:prstGeom prst="line">
                            <a:avLst/>
                          </a:prstGeom>
                          <a:noFill/>
                          <a:ln w="12700">
                            <a:solidFill>
                              <a:srgbClr val="7F7F7F"/>
                            </a:solidFill>
                            <a:round/>
                            <a:headEnd type="none" w="sm" len="sm"/>
                            <a:tailEnd type="none" w="sm" len="sm"/>
                          </a:ln>
                        </p:spPr>
                        <p:txBody>
                          <a:bodyPr wrap="none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10365" name="Line 61"/>
                          <p:cNvSpPr>
                            <a:spLocks noChangeShapeType="1"/>
                          </p:cNvSpPr>
                          <p:nvPr/>
                        </p:nvSpPr>
                        <p:spPr bwMode="auto">
                          <a:xfrm flipH="1" flipV="1">
                            <a:off x="4478" y="1658"/>
                            <a:ext cx="26" cy="2"/>
                          </a:xfrm>
                          <a:prstGeom prst="line">
                            <a:avLst/>
                          </a:prstGeom>
                          <a:noFill/>
                          <a:ln w="12700">
                            <a:solidFill>
                              <a:srgbClr val="7F7F7F"/>
                            </a:solidFill>
                            <a:round/>
                            <a:headEnd type="none" w="sm" len="sm"/>
                            <a:tailEnd type="none" w="sm" len="sm"/>
                          </a:ln>
                        </p:spPr>
                        <p:txBody>
                          <a:bodyPr wrap="none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10366" name="Line 62"/>
                          <p:cNvSpPr>
                            <a:spLocks noChangeShapeType="1"/>
                          </p:cNvSpPr>
                          <p:nvPr/>
                        </p:nvSpPr>
                        <p:spPr bwMode="auto">
                          <a:xfrm flipH="1" flipV="1">
                            <a:off x="4478" y="1663"/>
                            <a:ext cx="26" cy="3"/>
                          </a:xfrm>
                          <a:prstGeom prst="line">
                            <a:avLst/>
                          </a:prstGeom>
                          <a:noFill/>
                          <a:ln w="12700">
                            <a:solidFill>
                              <a:srgbClr val="7F7F7F"/>
                            </a:solidFill>
                            <a:round/>
                            <a:headEnd type="none" w="sm" len="sm"/>
                            <a:tailEnd type="none" w="sm" len="sm"/>
                          </a:ln>
                        </p:spPr>
                        <p:txBody>
                          <a:bodyPr wrap="none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10367" name="Line 63"/>
                          <p:cNvSpPr>
                            <a:spLocks noChangeShapeType="1"/>
                          </p:cNvSpPr>
                          <p:nvPr/>
                        </p:nvSpPr>
                        <p:spPr bwMode="auto">
                          <a:xfrm flipH="1" flipV="1">
                            <a:off x="4478" y="1669"/>
                            <a:ext cx="26" cy="3"/>
                          </a:xfrm>
                          <a:prstGeom prst="line">
                            <a:avLst/>
                          </a:prstGeom>
                          <a:noFill/>
                          <a:ln w="12700">
                            <a:solidFill>
                              <a:srgbClr val="7F7F7F"/>
                            </a:solidFill>
                            <a:round/>
                            <a:headEnd type="none" w="sm" len="sm"/>
                            <a:tailEnd type="none" w="sm" len="sm"/>
                          </a:ln>
                        </p:spPr>
                        <p:txBody>
                          <a:bodyPr wrap="none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</p:grpSp>
                  </p:grpSp>
                  <p:sp>
                    <p:nvSpPr>
                      <p:cNvPr id="10357" name="Line 64"/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4474" y="1588"/>
                        <a:ext cx="30" cy="7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rgbClr val="7F7F7F"/>
                        </a:solidFill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wrap="none" anchor="ctr"/>
                      <a:lstStyle/>
                      <a:p>
                        <a:endParaRPr lang="zh-CN" altLang="en-US"/>
                      </a:p>
                    </p:txBody>
                  </p:sp>
                </p:grpSp>
              </p:grpSp>
              <p:grpSp>
                <p:nvGrpSpPr>
                  <p:cNvPr id="10339" name="Group 65"/>
                  <p:cNvGrpSpPr>
                    <a:grpSpLocks/>
                  </p:cNvGrpSpPr>
                  <p:nvPr/>
                </p:nvGrpSpPr>
                <p:grpSpPr bwMode="auto">
                  <a:xfrm>
                    <a:off x="4494" y="1521"/>
                    <a:ext cx="33" cy="175"/>
                    <a:chOff x="4494" y="1521"/>
                    <a:chExt cx="33" cy="175"/>
                  </a:xfrm>
                </p:grpSpPr>
                <p:sp>
                  <p:nvSpPr>
                    <p:cNvPr id="10352" name="Freeform 66"/>
                    <p:cNvSpPr>
                      <a:spLocks/>
                    </p:cNvSpPr>
                    <p:nvPr/>
                  </p:nvSpPr>
                  <p:spPr bwMode="auto">
                    <a:xfrm>
                      <a:off x="4498" y="1521"/>
                      <a:ext cx="29" cy="175"/>
                    </a:xfrm>
                    <a:custGeom>
                      <a:avLst/>
                      <a:gdLst>
                        <a:gd name="T0" fmla="*/ 21 w 29"/>
                        <a:gd name="T1" fmla="*/ 0 h 175"/>
                        <a:gd name="T2" fmla="*/ 1 w 29"/>
                        <a:gd name="T3" fmla="*/ 9 h 175"/>
                        <a:gd name="T4" fmla="*/ 0 w 29"/>
                        <a:gd name="T5" fmla="*/ 10 h 175"/>
                        <a:gd name="T6" fmla="*/ 5 w 29"/>
                        <a:gd name="T7" fmla="*/ 167 h 175"/>
                        <a:gd name="T8" fmla="*/ 8 w 29"/>
                        <a:gd name="T9" fmla="*/ 168 h 175"/>
                        <a:gd name="T10" fmla="*/ 28 w 29"/>
                        <a:gd name="T11" fmla="*/ 174 h 175"/>
                        <a:gd name="T12" fmla="*/ 25 w 29"/>
                        <a:gd name="T13" fmla="*/ 170 h 175"/>
                        <a:gd name="T14" fmla="*/ 25 w 29"/>
                        <a:gd name="T15" fmla="*/ 169 h 175"/>
                        <a:gd name="T16" fmla="*/ 21 w 29"/>
                        <a:gd name="T17" fmla="*/ 0 h 175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  <a:gd name="T24" fmla="*/ 0 60000 65536"/>
                        <a:gd name="T25" fmla="*/ 0 60000 65536"/>
                        <a:gd name="T26" fmla="*/ 0 60000 65536"/>
                        <a:gd name="T27" fmla="*/ 0 w 29"/>
                        <a:gd name="T28" fmla="*/ 0 h 175"/>
                        <a:gd name="T29" fmla="*/ 29 w 29"/>
                        <a:gd name="T30" fmla="*/ 175 h 175"/>
                      </a:gdLst>
                      <a:ahLst/>
                      <a:cxnLst>
                        <a:cxn ang="T18">
                          <a:pos x="T0" y="T1"/>
                        </a:cxn>
                        <a:cxn ang="T19">
                          <a:pos x="T2" y="T3"/>
                        </a:cxn>
                        <a:cxn ang="T20">
                          <a:pos x="T4" y="T5"/>
                        </a:cxn>
                        <a:cxn ang="T21">
                          <a:pos x="T6" y="T7"/>
                        </a:cxn>
                        <a:cxn ang="T22">
                          <a:pos x="T8" y="T9"/>
                        </a:cxn>
                        <a:cxn ang="T23">
                          <a:pos x="T10" y="T11"/>
                        </a:cxn>
                        <a:cxn ang="T24">
                          <a:pos x="T12" y="T13"/>
                        </a:cxn>
                        <a:cxn ang="T25">
                          <a:pos x="T14" y="T15"/>
                        </a:cxn>
                        <a:cxn ang="T26">
                          <a:pos x="T16" y="T17"/>
                        </a:cxn>
                      </a:cxnLst>
                      <a:rect l="T27" t="T28" r="T29" b="T30"/>
                      <a:pathLst>
                        <a:path w="29" h="175">
                          <a:moveTo>
                            <a:pt x="21" y="0"/>
                          </a:moveTo>
                          <a:lnTo>
                            <a:pt x="1" y="9"/>
                          </a:lnTo>
                          <a:lnTo>
                            <a:pt x="0" y="10"/>
                          </a:lnTo>
                          <a:lnTo>
                            <a:pt x="5" y="167"/>
                          </a:lnTo>
                          <a:lnTo>
                            <a:pt x="8" y="168"/>
                          </a:lnTo>
                          <a:lnTo>
                            <a:pt x="28" y="174"/>
                          </a:lnTo>
                          <a:lnTo>
                            <a:pt x="25" y="170"/>
                          </a:lnTo>
                          <a:lnTo>
                            <a:pt x="25" y="169"/>
                          </a:lnTo>
                          <a:lnTo>
                            <a:pt x="21" y="0"/>
                          </a:lnTo>
                        </a:path>
                      </a:pathLst>
                    </a:custGeom>
                    <a:solidFill>
                      <a:srgbClr val="BFBFBF"/>
                    </a:solidFill>
                    <a:ln w="9525" cap="rnd">
                      <a:noFill/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0353" name="Arc 67"/>
                    <p:cNvSpPr>
                      <a:spLocks/>
                    </p:cNvSpPr>
                    <p:nvPr/>
                  </p:nvSpPr>
                  <p:spPr bwMode="auto">
                    <a:xfrm>
                      <a:off x="4494" y="1526"/>
                      <a:ext cx="8" cy="8"/>
                    </a:xfrm>
                    <a:custGeom>
                      <a:avLst/>
                      <a:gdLst>
                        <a:gd name="T0" fmla="*/ 0 w 21600"/>
                        <a:gd name="T1" fmla="*/ 0 h 21433"/>
                        <a:gd name="T2" fmla="*/ 0 w 21600"/>
                        <a:gd name="T3" fmla="*/ 0 h 21433"/>
                        <a:gd name="T4" fmla="*/ 0 w 21600"/>
                        <a:gd name="T5" fmla="*/ 0 h 21433"/>
                        <a:gd name="T6" fmla="*/ 0 60000 65536"/>
                        <a:gd name="T7" fmla="*/ 0 60000 65536"/>
                        <a:gd name="T8" fmla="*/ 0 60000 65536"/>
                        <a:gd name="T9" fmla="*/ 0 w 21600"/>
                        <a:gd name="T10" fmla="*/ 0 h 21433"/>
                        <a:gd name="T11" fmla="*/ 21600 w 21600"/>
                        <a:gd name="T12" fmla="*/ 21433 h 21433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600" h="21433" fill="none" extrusionOk="0">
                          <a:moveTo>
                            <a:pt x="0" y="21433"/>
                          </a:moveTo>
                          <a:cubicBezTo>
                            <a:pt x="0" y="10539"/>
                            <a:pt x="8111" y="1350"/>
                            <a:pt x="18920" y="-1"/>
                          </a:cubicBezTo>
                        </a:path>
                        <a:path w="21600" h="21433" stroke="0" extrusionOk="0">
                          <a:moveTo>
                            <a:pt x="0" y="21433"/>
                          </a:moveTo>
                          <a:cubicBezTo>
                            <a:pt x="0" y="10539"/>
                            <a:pt x="8111" y="1350"/>
                            <a:pt x="18920" y="-1"/>
                          </a:cubicBezTo>
                          <a:lnTo>
                            <a:pt x="21600" y="21433"/>
                          </a:lnTo>
                          <a:close/>
                        </a:path>
                      </a:pathLst>
                    </a:custGeom>
                    <a:solidFill>
                      <a:srgbClr val="BFBFBF"/>
                    </a:solidFill>
                    <a:ln w="9525" cap="rnd">
                      <a:noFill/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</p:grpSp>
              <p:sp>
                <p:nvSpPr>
                  <p:cNvPr id="10340" name="Freeform 68"/>
                  <p:cNvSpPr>
                    <a:spLocks/>
                  </p:cNvSpPr>
                  <p:nvPr/>
                </p:nvSpPr>
                <p:spPr bwMode="auto">
                  <a:xfrm>
                    <a:off x="4542" y="1545"/>
                    <a:ext cx="142" cy="122"/>
                  </a:xfrm>
                  <a:custGeom>
                    <a:avLst/>
                    <a:gdLst>
                      <a:gd name="T0" fmla="*/ 135 w 142"/>
                      <a:gd name="T1" fmla="*/ 0 h 122"/>
                      <a:gd name="T2" fmla="*/ 0 w 142"/>
                      <a:gd name="T3" fmla="*/ 0 h 122"/>
                      <a:gd name="T4" fmla="*/ 5 w 142"/>
                      <a:gd name="T5" fmla="*/ 121 h 122"/>
                      <a:gd name="T6" fmla="*/ 141 w 142"/>
                      <a:gd name="T7" fmla="*/ 113 h 122"/>
                      <a:gd name="T8" fmla="*/ 135 w 142"/>
                      <a:gd name="T9" fmla="*/ 0 h 12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42"/>
                      <a:gd name="T16" fmla="*/ 0 h 122"/>
                      <a:gd name="T17" fmla="*/ 142 w 142"/>
                      <a:gd name="T18" fmla="*/ 122 h 122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42" h="122">
                        <a:moveTo>
                          <a:pt x="135" y="0"/>
                        </a:moveTo>
                        <a:lnTo>
                          <a:pt x="0" y="0"/>
                        </a:lnTo>
                        <a:lnTo>
                          <a:pt x="5" y="121"/>
                        </a:lnTo>
                        <a:lnTo>
                          <a:pt x="141" y="113"/>
                        </a:lnTo>
                        <a:lnTo>
                          <a:pt x="135" y="0"/>
                        </a:lnTo>
                      </a:path>
                    </a:pathLst>
                  </a:custGeom>
                  <a:solidFill>
                    <a:srgbClr val="C0C0C0"/>
                  </a:solidFill>
                  <a:ln w="9525" cap="rnd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0341" name="Freeform 69"/>
                  <p:cNvSpPr>
                    <a:spLocks/>
                  </p:cNvSpPr>
                  <p:nvPr/>
                </p:nvSpPr>
                <p:spPr bwMode="auto">
                  <a:xfrm>
                    <a:off x="4518" y="1517"/>
                    <a:ext cx="180" cy="179"/>
                  </a:xfrm>
                  <a:custGeom>
                    <a:avLst/>
                    <a:gdLst>
                      <a:gd name="T0" fmla="*/ 168 w 180"/>
                      <a:gd name="T1" fmla="*/ 3 h 179"/>
                      <a:gd name="T2" fmla="*/ 153 w 180"/>
                      <a:gd name="T3" fmla="*/ 2 h 179"/>
                      <a:gd name="T4" fmla="*/ 131 w 180"/>
                      <a:gd name="T5" fmla="*/ 0 h 179"/>
                      <a:gd name="T6" fmla="*/ 109 w 180"/>
                      <a:gd name="T7" fmla="*/ 0 h 179"/>
                      <a:gd name="T8" fmla="*/ 83 w 180"/>
                      <a:gd name="T9" fmla="*/ 0 h 179"/>
                      <a:gd name="T10" fmla="*/ 65 w 180"/>
                      <a:gd name="T11" fmla="*/ 0 h 179"/>
                      <a:gd name="T12" fmla="*/ 37 w 180"/>
                      <a:gd name="T13" fmla="*/ 1 h 179"/>
                      <a:gd name="T14" fmla="*/ 10 w 180"/>
                      <a:gd name="T15" fmla="*/ 3 h 179"/>
                      <a:gd name="T16" fmla="*/ 3 w 180"/>
                      <a:gd name="T17" fmla="*/ 3 h 179"/>
                      <a:gd name="T18" fmla="*/ 2 w 180"/>
                      <a:gd name="T19" fmla="*/ 3 h 179"/>
                      <a:gd name="T20" fmla="*/ 0 w 180"/>
                      <a:gd name="T21" fmla="*/ 4 h 179"/>
                      <a:gd name="T22" fmla="*/ 0 w 180"/>
                      <a:gd name="T23" fmla="*/ 5 h 179"/>
                      <a:gd name="T24" fmla="*/ 0 w 180"/>
                      <a:gd name="T25" fmla="*/ 7 h 179"/>
                      <a:gd name="T26" fmla="*/ 6 w 180"/>
                      <a:gd name="T27" fmla="*/ 174 h 179"/>
                      <a:gd name="T28" fmla="*/ 7 w 180"/>
                      <a:gd name="T29" fmla="*/ 177 h 179"/>
                      <a:gd name="T30" fmla="*/ 10 w 180"/>
                      <a:gd name="T31" fmla="*/ 178 h 179"/>
                      <a:gd name="T32" fmla="*/ 69 w 180"/>
                      <a:gd name="T33" fmla="*/ 173 h 179"/>
                      <a:gd name="T34" fmla="*/ 127 w 180"/>
                      <a:gd name="T35" fmla="*/ 169 h 179"/>
                      <a:gd name="T36" fmla="*/ 179 w 180"/>
                      <a:gd name="T37" fmla="*/ 164 h 179"/>
                      <a:gd name="T38" fmla="*/ 175 w 180"/>
                      <a:gd name="T39" fmla="*/ 8 h 179"/>
                      <a:gd name="T40" fmla="*/ 168 w 180"/>
                      <a:gd name="T41" fmla="*/ 3 h 179"/>
                      <a:gd name="T42" fmla="*/ 0 60000 65536"/>
                      <a:gd name="T43" fmla="*/ 0 60000 65536"/>
                      <a:gd name="T44" fmla="*/ 0 60000 65536"/>
                      <a:gd name="T45" fmla="*/ 0 60000 65536"/>
                      <a:gd name="T46" fmla="*/ 0 60000 65536"/>
                      <a:gd name="T47" fmla="*/ 0 60000 65536"/>
                      <a:gd name="T48" fmla="*/ 0 60000 65536"/>
                      <a:gd name="T49" fmla="*/ 0 60000 65536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60000 65536"/>
                      <a:gd name="T55" fmla="*/ 0 60000 65536"/>
                      <a:gd name="T56" fmla="*/ 0 60000 65536"/>
                      <a:gd name="T57" fmla="*/ 0 60000 65536"/>
                      <a:gd name="T58" fmla="*/ 0 60000 65536"/>
                      <a:gd name="T59" fmla="*/ 0 60000 65536"/>
                      <a:gd name="T60" fmla="*/ 0 60000 65536"/>
                      <a:gd name="T61" fmla="*/ 0 60000 65536"/>
                      <a:gd name="T62" fmla="*/ 0 60000 65536"/>
                      <a:gd name="T63" fmla="*/ 0 w 180"/>
                      <a:gd name="T64" fmla="*/ 0 h 179"/>
                      <a:gd name="T65" fmla="*/ 180 w 180"/>
                      <a:gd name="T66" fmla="*/ 179 h 179"/>
                    </a:gdLst>
                    <a:ahLst/>
                    <a:cxnLst>
                      <a:cxn ang="T42">
                        <a:pos x="T0" y="T1"/>
                      </a:cxn>
                      <a:cxn ang="T43">
                        <a:pos x="T2" y="T3"/>
                      </a:cxn>
                      <a:cxn ang="T44">
                        <a:pos x="T4" y="T5"/>
                      </a:cxn>
                      <a:cxn ang="T45">
                        <a:pos x="T6" y="T7"/>
                      </a:cxn>
                      <a:cxn ang="T46">
                        <a:pos x="T8" y="T9"/>
                      </a:cxn>
                      <a:cxn ang="T47">
                        <a:pos x="T10" y="T11"/>
                      </a:cxn>
                      <a:cxn ang="T48">
                        <a:pos x="T12" y="T13"/>
                      </a:cxn>
                      <a:cxn ang="T49">
                        <a:pos x="T14" y="T15"/>
                      </a:cxn>
                      <a:cxn ang="T50">
                        <a:pos x="T16" y="T17"/>
                      </a:cxn>
                      <a:cxn ang="T51">
                        <a:pos x="T18" y="T19"/>
                      </a:cxn>
                      <a:cxn ang="T52">
                        <a:pos x="T20" y="T21"/>
                      </a:cxn>
                      <a:cxn ang="T53">
                        <a:pos x="T22" y="T23"/>
                      </a:cxn>
                      <a:cxn ang="T54">
                        <a:pos x="T24" y="T25"/>
                      </a:cxn>
                      <a:cxn ang="T55">
                        <a:pos x="T26" y="T27"/>
                      </a:cxn>
                      <a:cxn ang="T56">
                        <a:pos x="T28" y="T29"/>
                      </a:cxn>
                      <a:cxn ang="T57">
                        <a:pos x="T30" y="T31"/>
                      </a:cxn>
                      <a:cxn ang="T58">
                        <a:pos x="T32" y="T33"/>
                      </a:cxn>
                      <a:cxn ang="T59">
                        <a:pos x="T34" y="T35"/>
                      </a:cxn>
                      <a:cxn ang="T60">
                        <a:pos x="T36" y="T37"/>
                      </a:cxn>
                      <a:cxn ang="T61">
                        <a:pos x="T38" y="T39"/>
                      </a:cxn>
                      <a:cxn ang="T62">
                        <a:pos x="T40" y="T41"/>
                      </a:cxn>
                    </a:cxnLst>
                    <a:rect l="T63" t="T64" r="T65" b="T66"/>
                    <a:pathLst>
                      <a:path w="180" h="179">
                        <a:moveTo>
                          <a:pt x="168" y="3"/>
                        </a:moveTo>
                        <a:lnTo>
                          <a:pt x="153" y="2"/>
                        </a:lnTo>
                        <a:lnTo>
                          <a:pt x="131" y="0"/>
                        </a:lnTo>
                        <a:lnTo>
                          <a:pt x="109" y="0"/>
                        </a:lnTo>
                        <a:lnTo>
                          <a:pt x="83" y="0"/>
                        </a:lnTo>
                        <a:lnTo>
                          <a:pt x="65" y="0"/>
                        </a:lnTo>
                        <a:lnTo>
                          <a:pt x="37" y="1"/>
                        </a:lnTo>
                        <a:lnTo>
                          <a:pt x="10" y="3"/>
                        </a:lnTo>
                        <a:lnTo>
                          <a:pt x="3" y="3"/>
                        </a:lnTo>
                        <a:lnTo>
                          <a:pt x="2" y="3"/>
                        </a:lnTo>
                        <a:lnTo>
                          <a:pt x="0" y="4"/>
                        </a:lnTo>
                        <a:lnTo>
                          <a:pt x="0" y="5"/>
                        </a:lnTo>
                        <a:lnTo>
                          <a:pt x="0" y="7"/>
                        </a:lnTo>
                        <a:lnTo>
                          <a:pt x="6" y="174"/>
                        </a:lnTo>
                        <a:lnTo>
                          <a:pt x="7" y="177"/>
                        </a:lnTo>
                        <a:lnTo>
                          <a:pt x="10" y="178"/>
                        </a:lnTo>
                        <a:lnTo>
                          <a:pt x="69" y="173"/>
                        </a:lnTo>
                        <a:lnTo>
                          <a:pt x="127" y="169"/>
                        </a:lnTo>
                        <a:lnTo>
                          <a:pt x="179" y="164"/>
                        </a:lnTo>
                        <a:lnTo>
                          <a:pt x="175" y="8"/>
                        </a:lnTo>
                        <a:lnTo>
                          <a:pt x="168" y="3"/>
                        </a:lnTo>
                      </a:path>
                    </a:pathLst>
                  </a:custGeom>
                  <a:solidFill>
                    <a:srgbClr val="C0C0C0"/>
                  </a:solidFill>
                  <a:ln w="9525" cap="rnd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0342" name="Arc 70"/>
                  <p:cNvSpPr>
                    <a:spLocks/>
                  </p:cNvSpPr>
                  <p:nvPr/>
                </p:nvSpPr>
                <p:spPr bwMode="auto">
                  <a:xfrm>
                    <a:off x="4515" y="1517"/>
                    <a:ext cx="8" cy="8"/>
                  </a:xfrm>
                  <a:custGeom>
                    <a:avLst/>
                    <a:gdLst>
                      <a:gd name="T0" fmla="*/ 0 w 21600"/>
                      <a:gd name="T1" fmla="*/ 0 h 21433"/>
                      <a:gd name="T2" fmla="*/ 0 w 21600"/>
                      <a:gd name="T3" fmla="*/ 0 h 21433"/>
                      <a:gd name="T4" fmla="*/ 0 w 21600"/>
                      <a:gd name="T5" fmla="*/ 0 h 21433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433"/>
                      <a:gd name="T11" fmla="*/ 21600 w 21600"/>
                      <a:gd name="T12" fmla="*/ 21433 h 21433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433" fill="none" extrusionOk="0">
                        <a:moveTo>
                          <a:pt x="0" y="21433"/>
                        </a:moveTo>
                        <a:cubicBezTo>
                          <a:pt x="0" y="10539"/>
                          <a:pt x="8111" y="1350"/>
                          <a:pt x="18920" y="-1"/>
                        </a:cubicBezTo>
                      </a:path>
                      <a:path w="21600" h="21433" stroke="0" extrusionOk="0">
                        <a:moveTo>
                          <a:pt x="0" y="21433"/>
                        </a:moveTo>
                        <a:cubicBezTo>
                          <a:pt x="0" y="10539"/>
                          <a:pt x="8111" y="1350"/>
                          <a:pt x="18920" y="-1"/>
                        </a:cubicBezTo>
                        <a:lnTo>
                          <a:pt x="21600" y="21433"/>
                        </a:lnTo>
                        <a:close/>
                      </a:path>
                    </a:pathLst>
                  </a:custGeom>
                  <a:solidFill>
                    <a:srgbClr val="C0C0C0"/>
                  </a:solidFill>
                  <a:ln w="9525" cap="rnd">
                    <a:noFill/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0343" name="Arc 71"/>
                  <p:cNvSpPr>
                    <a:spLocks/>
                  </p:cNvSpPr>
                  <p:nvPr/>
                </p:nvSpPr>
                <p:spPr bwMode="auto">
                  <a:xfrm>
                    <a:off x="4685" y="1520"/>
                    <a:ext cx="9" cy="8"/>
                  </a:xfrm>
                  <a:custGeom>
                    <a:avLst/>
                    <a:gdLst>
                      <a:gd name="T0" fmla="*/ 0 w 24124"/>
                      <a:gd name="T1" fmla="*/ 0 h 21600"/>
                      <a:gd name="T2" fmla="*/ 0 w 24124"/>
                      <a:gd name="T3" fmla="*/ 0 h 21600"/>
                      <a:gd name="T4" fmla="*/ 0 w 24124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4124"/>
                      <a:gd name="T10" fmla="*/ 0 h 21600"/>
                      <a:gd name="T11" fmla="*/ 24124 w 24124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4124" h="21600" fill="none" extrusionOk="0">
                        <a:moveTo>
                          <a:pt x="-1" y="147"/>
                        </a:moveTo>
                        <a:cubicBezTo>
                          <a:pt x="837" y="49"/>
                          <a:pt x="1680" y="-1"/>
                          <a:pt x="2524" y="0"/>
                        </a:cubicBezTo>
                        <a:cubicBezTo>
                          <a:pt x="14453" y="0"/>
                          <a:pt x="24124" y="9670"/>
                          <a:pt x="24124" y="21600"/>
                        </a:cubicBezTo>
                      </a:path>
                      <a:path w="24124" h="21600" stroke="0" extrusionOk="0">
                        <a:moveTo>
                          <a:pt x="-1" y="147"/>
                        </a:moveTo>
                        <a:cubicBezTo>
                          <a:pt x="837" y="49"/>
                          <a:pt x="1680" y="-1"/>
                          <a:pt x="2524" y="0"/>
                        </a:cubicBezTo>
                        <a:cubicBezTo>
                          <a:pt x="14453" y="0"/>
                          <a:pt x="24124" y="9670"/>
                          <a:pt x="24124" y="21600"/>
                        </a:cubicBezTo>
                        <a:lnTo>
                          <a:pt x="2524" y="21600"/>
                        </a:lnTo>
                        <a:close/>
                      </a:path>
                    </a:pathLst>
                  </a:custGeom>
                  <a:solidFill>
                    <a:srgbClr val="C0C0C0"/>
                  </a:solidFill>
                  <a:ln w="9525" cap="rnd">
                    <a:noFill/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0344" name="Arc 72"/>
                  <p:cNvSpPr>
                    <a:spLocks/>
                  </p:cNvSpPr>
                  <p:nvPr/>
                </p:nvSpPr>
                <p:spPr bwMode="auto">
                  <a:xfrm>
                    <a:off x="4699" y="1678"/>
                    <a:ext cx="8" cy="8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21600" y="0"/>
                        </a:moveTo>
                        <a:cubicBezTo>
                          <a:pt x="21600" y="11929"/>
                          <a:pt x="11929" y="21599"/>
                          <a:pt x="0" y="21600"/>
                        </a:cubicBezTo>
                      </a:path>
                      <a:path w="21600" h="21600" stroke="0" extrusionOk="0">
                        <a:moveTo>
                          <a:pt x="21600" y="0"/>
                        </a:moveTo>
                        <a:cubicBezTo>
                          <a:pt x="21600" y="11929"/>
                          <a:pt x="11929" y="21599"/>
                          <a:pt x="0" y="21600"/>
                        </a:cubicBez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C0C0C0"/>
                  </a:solidFill>
                  <a:ln w="9525" cap="rnd">
                    <a:noFill/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0345" name="Freeform 73"/>
                  <p:cNvSpPr>
                    <a:spLocks/>
                  </p:cNvSpPr>
                  <p:nvPr/>
                </p:nvSpPr>
                <p:spPr bwMode="auto">
                  <a:xfrm>
                    <a:off x="4548" y="1656"/>
                    <a:ext cx="136" cy="17"/>
                  </a:xfrm>
                  <a:custGeom>
                    <a:avLst/>
                    <a:gdLst>
                      <a:gd name="T0" fmla="*/ 131 w 136"/>
                      <a:gd name="T1" fmla="*/ 0 h 17"/>
                      <a:gd name="T2" fmla="*/ 135 w 136"/>
                      <a:gd name="T3" fmla="*/ 4 h 17"/>
                      <a:gd name="T4" fmla="*/ 0 w 136"/>
                      <a:gd name="T5" fmla="*/ 16 h 17"/>
                      <a:gd name="T6" fmla="*/ 2 w 136"/>
                      <a:gd name="T7" fmla="*/ 10 h 17"/>
                      <a:gd name="T8" fmla="*/ 131 w 136"/>
                      <a:gd name="T9" fmla="*/ 0 h 17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36"/>
                      <a:gd name="T16" fmla="*/ 0 h 17"/>
                      <a:gd name="T17" fmla="*/ 136 w 136"/>
                      <a:gd name="T18" fmla="*/ 17 h 17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36" h="17">
                        <a:moveTo>
                          <a:pt x="131" y="0"/>
                        </a:moveTo>
                        <a:lnTo>
                          <a:pt x="135" y="4"/>
                        </a:lnTo>
                        <a:lnTo>
                          <a:pt x="0" y="16"/>
                        </a:lnTo>
                        <a:lnTo>
                          <a:pt x="2" y="10"/>
                        </a:lnTo>
                        <a:lnTo>
                          <a:pt x="131" y="0"/>
                        </a:lnTo>
                      </a:path>
                    </a:pathLst>
                  </a:custGeom>
                  <a:solidFill>
                    <a:srgbClr val="DFDFDF"/>
                  </a:solidFill>
                  <a:ln w="9525" cap="rnd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0346" name="Freeform 74"/>
                  <p:cNvSpPr>
                    <a:spLocks/>
                  </p:cNvSpPr>
                  <p:nvPr/>
                </p:nvSpPr>
                <p:spPr bwMode="auto">
                  <a:xfrm>
                    <a:off x="4675" y="1545"/>
                    <a:ext cx="17" cy="115"/>
                  </a:xfrm>
                  <a:custGeom>
                    <a:avLst/>
                    <a:gdLst>
                      <a:gd name="T0" fmla="*/ 5 w 17"/>
                      <a:gd name="T1" fmla="*/ 0 h 115"/>
                      <a:gd name="T2" fmla="*/ 0 w 17"/>
                      <a:gd name="T3" fmla="*/ 2 h 115"/>
                      <a:gd name="T4" fmla="*/ 9 w 17"/>
                      <a:gd name="T5" fmla="*/ 110 h 115"/>
                      <a:gd name="T6" fmla="*/ 16 w 17"/>
                      <a:gd name="T7" fmla="*/ 114 h 115"/>
                      <a:gd name="T8" fmla="*/ 5 w 17"/>
                      <a:gd name="T9" fmla="*/ 0 h 115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7"/>
                      <a:gd name="T16" fmla="*/ 0 h 115"/>
                      <a:gd name="T17" fmla="*/ 17 w 17"/>
                      <a:gd name="T18" fmla="*/ 115 h 115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7" h="115">
                        <a:moveTo>
                          <a:pt x="5" y="0"/>
                        </a:moveTo>
                        <a:lnTo>
                          <a:pt x="0" y="2"/>
                        </a:lnTo>
                        <a:lnTo>
                          <a:pt x="9" y="110"/>
                        </a:lnTo>
                        <a:lnTo>
                          <a:pt x="16" y="114"/>
                        </a:lnTo>
                        <a:lnTo>
                          <a:pt x="5" y="0"/>
                        </a:lnTo>
                      </a:path>
                    </a:pathLst>
                  </a:custGeom>
                  <a:solidFill>
                    <a:srgbClr val="BFBFBF"/>
                  </a:solidFill>
                  <a:ln w="9525" cap="rnd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0347" name="Freeform 75"/>
                  <p:cNvSpPr>
                    <a:spLocks/>
                  </p:cNvSpPr>
                  <p:nvPr/>
                </p:nvSpPr>
                <p:spPr bwMode="auto">
                  <a:xfrm>
                    <a:off x="4546" y="1681"/>
                    <a:ext cx="17" cy="17"/>
                  </a:xfrm>
                  <a:custGeom>
                    <a:avLst/>
                    <a:gdLst>
                      <a:gd name="T0" fmla="*/ 16 w 17"/>
                      <a:gd name="T1" fmla="*/ 0 h 17"/>
                      <a:gd name="T2" fmla="*/ 0 w 17"/>
                      <a:gd name="T3" fmla="*/ 0 h 17"/>
                      <a:gd name="T4" fmla="*/ 0 w 17"/>
                      <a:gd name="T5" fmla="*/ 16 h 17"/>
                      <a:gd name="T6" fmla="*/ 16 w 17"/>
                      <a:gd name="T7" fmla="*/ 12 h 17"/>
                      <a:gd name="T8" fmla="*/ 16 w 17"/>
                      <a:gd name="T9" fmla="*/ 0 h 17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7"/>
                      <a:gd name="T16" fmla="*/ 0 h 17"/>
                      <a:gd name="T17" fmla="*/ 17 w 17"/>
                      <a:gd name="T18" fmla="*/ 17 h 17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7" h="17">
                        <a:moveTo>
                          <a:pt x="16" y="0"/>
                        </a:moveTo>
                        <a:lnTo>
                          <a:pt x="0" y="0"/>
                        </a:lnTo>
                        <a:lnTo>
                          <a:pt x="0" y="16"/>
                        </a:lnTo>
                        <a:lnTo>
                          <a:pt x="16" y="12"/>
                        </a:lnTo>
                        <a:lnTo>
                          <a:pt x="16" y="0"/>
                        </a:lnTo>
                      </a:path>
                    </a:pathLst>
                  </a:custGeom>
                  <a:solidFill>
                    <a:srgbClr val="008000"/>
                  </a:solidFill>
                  <a:ln w="9525" cap="rnd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grpSp>
                <p:nvGrpSpPr>
                  <p:cNvPr id="10348" name="Group 76"/>
                  <p:cNvGrpSpPr>
                    <a:grpSpLocks/>
                  </p:cNvGrpSpPr>
                  <p:nvPr/>
                </p:nvGrpSpPr>
                <p:grpSpPr bwMode="auto">
                  <a:xfrm>
                    <a:off x="4530" y="1533"/>
                    <a:ext cx="151" cy="145"/>
                    <a:chOff x="4530" y="1533"/>
                    <a:chExt cx="151" cy="145"/>
                  </a:xfrm>
                </p:grpSpPr>
                <p:sp>
                  <p:nvSpPr>
                    <p:cNvPr id="10349" name="Freeform 77"/>
                    <p:cNvSpPr>
                      <a:spLocks/>
                    </p:cNvSpPr>
                    <p:nvPr/>
                  </p:nvSpPr>
                  <p:spPr bwMode="auto">
                    <a:xfrm>
                      <a:off x="4530" y="1533"/>
                      <a:ext cx="151" cy="17"/>
                    </a:xfrm>
                    <a:custGeom>
                      <a:avLst/>
                      <a:gdLst>
                        <a:gd name="T0" fmla="*/ 150 w 151"/>
                        <a:gd name="T1" fmla="*/ 0 h 17"/>
                        <a:gd name="T2" fmla="*/ 0 w 151"/>
                        <a:gd name="T3" fmla="*/ 0 h 17"/>
                        <a:gd name="T4" fmla="*/ 3 w 151"/>
                        <a:gd name="T5" fmla="*/ 16 h 17"/>
                        <a:gd name="T6" fmla="*/ 146 w 151"/>
                        <a:gd name="T7" fmla="*/ 16 h 17"/>
                        <a:gd name="T8" fmla="*/ 150 w 151"/>
                        <a:gd name="T9" fmla="*/ 0 h 17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151"/>
                        <a:gd name="T16" fmla="*/ 0 h 17"/>
                        <a:gd name="T17" fmla="*/ 151 w 151"/>
                        <a:gd name="T18" fmla="*/ 17 h 17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151" h="17">
                          <a:moveTo>
                            <a:pt x="150" y="0"/>
                          </a:moveTo>
                          <a:lnTo>
                            <a:pt x="0" y="0"/>
                          </a:lnTo>
                          <a:lnTo>
                            <a:pt x="3" y="16"/>
                          </a:lnTo>
                          <a:lnTo>
                            <a:pt x="146" y="16"/>
                          </a:lnTo>
                          <a:lnTo>
                            <a:pt x="150" y="0"/>
                          </a:lnTo>
                        </a:path>
                      </a:pathLst>
                    </a:custGeom>
                    <a:solidFill>
                      <a:srgbClr val="808080"/>
                    </a:solidFill>
                    <a:ln w="9525" cap="rnd">
                      <a:noFill/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0350" name="Freeform 78"/>
                    <p:cNvSpPr>
                      <a:spLocks/>
                    </p:cNvSpPr>
                    <p:nvPr/>
                  </p:nvSpPr>
                  <p:spPr bwMode="auto">
                    <a:xfrm>
                      <a:off x="4530" y="1533"/>
                      <a:ext cx="17" cy="145"/>
                    </a:xfrm>
                    <a:custGeom>
                      <a:avLst/>
                      <a:gdLst>
                        <a:gd name="T0" fmla="*/ 6 w 17"/>
                        <a:gd name="T1" fmla="*/ 3 h 145"/>
                        <a:gd name="T2" fmla="*/ 0 w 17"/>
                        <a:gd name="T3" fmla="*/ 0 h 145"/>
                        <a:gd name="T4" fmla="*/ 5 w 17"/>
                        <a:gd name="T5" fmla="*/ 78 h 145"/>
                        <a:gd name="T6" fmla="*/ 10 w 17"/>
                        <a:gd name="T7" fmla="*/ 144 h 145"/>
                        <a:gd name="T8" fmla="*/ 16 w 17"/>
                        <a:gd name="T9" fmla="*/ 140 h 145"/>
                        <a:gd name="T10" fmla="*/ 6 w 17"/>
                        <a:gd name="T11" fmla="*/ 3 h 145"/>
                        <a:gd name="T12" fmla="*/ 0 60000 65536"/>
                        <a:gd name="T13" fmla="*/ 0 60000 65536"/>
                        <a:gd name="T14" fmla="*/ 0 60000 65536"/>
                        <a:gd name="T15" fmla="*/ 0 60000 65536"/>
                        <a:gd name="T16" fmla="*/ 0 60000 65536"/>
                        <a:gd name="T17" fmla="*/ 0 60000 65536"/>
                        <a:gd name="T18" fmla="*/ 0 w 17"/>
                        <a:gd name="T19" fmla="*/ 0 h 145"/>
                        <a:gd name="T20" fmla="*/ 17 w 17"/>
                        <a:gd name="T21" fmla="*/ 145 h 145"/>
                      </a:gdLst>
                      <a:ahLst/>
                      <a:cxnLst>
                        <a:cxn ang="T12">
                          <a:pos x="T0" y="T1"/>
                        </a:cxn>
                        <a:cxn ang="T13">
                          <a:pos x="T2" y="T3"/>
                        </a:cxn>
                        <a:cxn ang="T14">
                          <a:pos x="T4" y="T5"/>
                        </a:cxn>
                        <a:cxn ang="T15">
                          <a:pos x="T6" y="T7"/>
                        </a:cxn>
                        <a:cxn ang="T16">
                          <a:pos x="T8" y="T9"/>
                        </a:cxn>
                        <a:cxn ang="T17">
                          <a:pos x="T10" y="T11"/>
                        </a:cxn>
                      </a:cxnLst>
                      <a:rect l="T18" t="T19" r="T20" b="T21"/>
                      <a:pathLst>
                        <a:path w="17" h="145">
                          <a:moveTo>
                            <a:pt x="6" y="3"/>
                          </a:moveTo>
                          <a:lnTo>
                            <a:pt x="0" y="0"/>
                          </a:lnTo>
                          <a:lnTo>
                            <a:pt x="5" y="78"/>
                          </a:lnTo>
                          <a:lnTo>
                            <a:pt x="10" y="144"/>
                          </a:lnTo>
                          <a:lnTo>
                            <a:pt x="16" y="140"/>
                          </a:lnTo>
                          <a:lnTo>
                            <a:pt x="6" y="3"/>
                          </a:lnTo>
                        </a:path>
                      </a:pathLst>
                    </a:custGeom>
                    <a:solidFill>
                      <a:srgbClr val="FFFFFF"/>
                    </a:solidFill>
                    <a:ln w="9525" cap="rnd">
                      <a:noFill/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0351" name="Freeform 79"/>
                    <p:cNvSpPr>
                      <a:spLocks/>
                    </p:cNvSpPr>
                    <p:nvPr/>
                  </p:nvSpPr>
                  <p:spPr bwMode="auto">
                    <a:xfrm>
                      <a:off x="4540" y="1538"/>
                      <a:ext cx="138" cy="134"/>
                    </a:xfrm>
                    <a:custGeom>
                      <a:avLst/>
                      <a:gdLst>
                        <a:gd name="T0" fmla="*/ 4 w 138"/>
                        <a:gd name="T1" fmla="*/ 133 h 134"/>
                        <a:gd name="T2" fmla="*/ 0 w 138"/>
                        <a:gd name="T3" fmla="*/ 0 h 134"/>
                        <a:gd name="T4" fmla="*/ 137 w 138"/>
                        <a:gd name="T5" fmla="*/ 0 h 134"/>
                        <a:gd name="T6" fmla="*/ 137 w 138"/>
                        <a:gd name="T7" fmla="*/ 126 h 134"/>
                        <a:gd name="T8" fmla="*/ 4 w 138"/>
                        <a:gd name="T9" fmla="*/ 133 h 134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138"/>
                        <a:gd name="T16" fmla="*/ 0 h 134"/>
                        <a:gd name="T17" fmla="*/ 138 w 138"/>
                        <a:gd name="T18" fmla="*/ 134 h 134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138" h="134">
                          <a:moveTo>
                            <a:pt x="4" y="133"/>
                          </a:moveTo>
                          <a:lnTo>
                            <a:pt x="0" y="0"/>
                          </a:lnTo>
                          <a:lnTo>
                            <a:pt x="137" y="0"/>
                          </a:lnTo>
                          <a:lnTo>
                            <a:pt x="137" y="126"/>
                          </a:lnTo>
                          <a:lnTo>
                            <a:pt x="4" y="133"/>
                          </a:lnTo>
                        </a:path>
                      </a:pathLst>
                    </a:custGeom>
                    <a:gradFill rotWithShape="0">
                      <a:gsLst>
                        <a:gs pos="0">
                          <a:srgbClr val="DFE9FF"/>
                        </a:gs>
                        <a:gs pos="100000">
                          <a:srgbClr val="618FFD"/>
                        </a:gs>
                      </a:gsLst>
                      <a:path path="rect">
                        <a:fillToRect l="50000" t="50000" r="50000" b="50000"/>
                      </a:path>
                    </a:gradFill>
                    <a:ln w="12700" cap="rnd">
                      <a:solidFill>
                        <a:srgbClr val="474747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</p:grpSp>
            </p:grpSp>
            <p:grpSp>
              <p:nvGrpSpPr>
                <p:cNvPr id="10283" name="Group 80"/>
                <p:cNvGrpSpPr>
                  <a:grpSpLocks/>
                </p:cNvGrpSpPr>
                <p:nvPr/>
              </p:nvGrpSpPr>
              <p:grpSpPr bwMode="auto">
                <a:xfrm>
                  <a:off x="4734" y="1689"/>
                  <a:ext cx="170" cy="73"/>
                  <a:chOff x="4734" y="1689"/>
                  <a:chExt cx="170" cy="73"/>
                </a:xfrm>
              </p:grpSpPr>
              <p:sp>
                <p:nvSpPr>
                  <p:cNvPr id="10284" name="Freeform 81"/>
                  <p:cNvSpPr>
                    <a:spLocks/>
                  </p:cNvSpPr>
                  <p:nvPr/>
                </p:nvSpPr>
                <p:spPr bwMode="auto">
                  <a:xfrm>
                    <a:off x="4735" y="1696"/>
                    <a:ext cx="156" cy="65"/>
                  </a:xfrm>
                  <a:custGeom>
                    <a:avLst/>
                    <a:gdLst>
                      <a:gd name="T0" fmla="*/ 152 w 156"/>
                      <a:gd name="T1" fmla="*/ 42 h 65"/>
                      <a:gd name="T2" fmla="*/ 153 w 156"/>
                      <a:gd name="T3" fmla="*/ 44 h 65"/>
                      <a:gd name="T4" fmla="*/ 154 w 156"/>
                      <a:gd name="T5" fmla="*/ 45 h 65"/>
                      <a:gd name="T6" fmla="*/ 154 w 156"/>
                      <a:gd name="T7" fmla="*/ 46 h 65"/>
                      <a:gd name="T8" fmla="*/ 155 w 156"/>
                      <a:gd name="T9" fmla="*/ 47 h 65"/>
                      <a:gd name="T10" fmla="*/ 155 w 156"/>
                      <a:gd name="T11" fmla="*/ 48 h 65"/>
                      <a:gd name="T12" fmla="*/ 154 w 156"/>
                      <a:gd name="T13" fmla="*/ 49 h 65"/>
                      <a:gd name="T14" fmla="*/ 154 w 156"/>
                      <a:gd name="T15" fmla="*/ 50 h 65"/>
                      <a:gd name="T16" fmla="*/ 152 w 156"/>
                      <a:gd name="T17" fmla="*/ 50 h 65"/>
                      <a:gd name="T18" fmla="*/ 51 w 156"/>
                      <a:gd name="T19" fmla="*/ 64 h 65"/>
                      <a:gd name="T20" fmla="*/ 5 w 156"/>
                      <a:gd name="T21" fmla="*/ 21 h 65"/>
                      <a:gd name="T22" fmla="*/ 5 w 156"/>
                      <a:gd name="T23" fmla="*/ 14 h 65"/>
                      <a:gd name="T24" fmla="*/ 0 w 156"/>
                      <a:gd name="T25" fmla="*/ 9 h 65"/>
                      <a:gd name="T26" fmla="*/ 4 w 156"/>
                      <a:gd name="T27" fmla="*/ 0 h 65"/>
                      <a:gd name="T28" fmla="*/ 99 w 156"/>
                      <a:gd name="T29" fmla="*/ 0 h 65"/>
                      <a:gd name="T30" fmla="*/ 152 w 156"/>
                      <a:gd name="T31" fmla="*/ 42 h 65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  <a:gd name="T45" fmla="*/ 0 60000 65536"/>
                      <a:gd name="T46" fmla="*/ 0 60000 65536"/>
                      <a:gd name="T47" fmla="*/ 0 60000 65536"/>
                      <a:gd name="T48" fmla="*/ 0 w 156"/>
                      <a:gd name="T49" fmla="*/ 0 h 65"/>
                      <a:gd name="T50" fmla="*/ 156 w 156"/>
                      <a:gd name="T51" fmla="*/ 65 h 65"/>
                    </a:gdLst>
                    <a:ahLst/>
                    <a:cxnLst>
                      <a:cxn ang="T32">
                        <a:pos x="T0" y="T1"/>
                      </a:cxn>
                      <a:cxn ang="T33">
                        <a:pos x="T2" y="T3"/>
                      </a:cxn>
                      <a:cxn ang="T34">
                        <a:pos x="T4" y="T5"/>
                      </a:cxn>
                      <a:cxn ang="T35">
                        <a:pos x="T6" y="T7"/>
                      </a:cxn>
                      <a:cxn ang="T36">
                        <a:pos x="T8" y="T9"/>
                      </a:cxn>
                      <a:cxn ang="T37">
                        <a:pos x="T10" y="T11"/>
                      </a:cxn>
                      <a:cxn ang="T38">
                        <a:pos x="T12" y="T13"/>
                      </a:cxn>
                      <a:cxn ang="T39">
                        <a:pos x="T14" y="T15"/>
                      </a:cxn>
                      <a:cxn ang="T40">
                        <a:pos x="T16" y="T17"/>
                      </a:cxn>
                      <a:cxn ang="T41">
                        <a:pos x="T18" y="T19"/>
                      </a:cxn>
                      <a:cxn ang="T42">
                        <a:pos x="T20" y="T21"/>
                      </a:cxn>
                      <a:cxn ang="T43">
                        <a:pos x="T22" y="T23"/>
                      </a:cxn>
                      <a:cxn ang="T44">
                        <a:pos x="T24" y="T25"/>
                      </a:cxn>
                      <a:cxn ang="T45">
                        <a:pos x="T26" y="T27"/>
                      </a:cxn>
                      <a:cxn ang="T46">
                        <a:pos x="T28" y="T29"/>
                      </a:cxn>
                      <a:cxn ang="T47">
                        <a:pos x="T30" y="T31"/>
                      </a:cxn>
                    </a:cxnLst>
                    <a:rect l="T48" t="T49" r="T50" b="T51"/>
                    <a:pathLst>
                      <a:path w="156" h="65">
                        <a:moveTo>
                          <a:pt x="152" y="42"/>
                        </a:moveTo>
                        <a:lnTo>
                          <a:pt x="153" y="44"/>
                        </a:lnTo>
                        <a:lnTo>
                          <a:pt x="154" y="45"/>
                        </a:lnTo>
                        <a:lnTo>
                          <a:pt x="154" y="46"/>
                        </a:lnTo>
                        <a:lnTo>
                          <a:pt x="155" y="47"/>
                        </a:lnTo>
                        <a:lnTo>
                          <a:pt x="155" y="48"/>
                        </a:lnTo>
                        <a:lnTo>
                          <a:pt x="154" y="49"/>
                        </a:lnTo>
                        <a:lnTo>
                          <a:pt x="154" y="50"/>
                        </a:lnTo>
                        <a:lnTo>
                          <a:pt x="152" y="50"/>
                        </a:lnTo>
                        <a:lnTo>
                          <a:pt x="51" y="64"/>
                        </a:lnTo>
                        <a:lnTo>
                          <a:pt x="5" y="21"/>
                        </a:lnTo>
                        <a:lnTo>
                          <a:pt x="5" y="14"/>
                        </a:lnTo>
                        <a:lnTo>
                          <a:pt x="0" y="9"/>
                        </a:lnTo>
                        <a:lnTo>
                          <a:pt x="4" y="0"/>
                        </a:lnTo>
                        <a:lnTo>
                          <a:pt x="99" y="0"/>
                        </a:lnTo>
                        <a:lnTo>
                          <a:pt x="152" y="42"/>
                        </a:lnTo>
                      </a:path>
                    </a:pathLst>
                  </a:custGeom>
                  <a:solidFill>
                    <a:srgbClr val="CECECE"/>
                  </a:solidFill>
                  <a:ln w="9525" cap="rnd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0285" name="Freeform 82"/>
                  <p:cNvSpPr>
                    <a:spLocks/>
                  </p:cNvSpPr>
                  <p:nvPr/>
                </p:nvSpPr>
                <p:spPr bwMode="auto">
                  <a:xfrm>
                    <a:off x="4886" y="1739"/>
                    <a:ext cx="17" cy="17"/>
                  </a:xfrm>
                  <a:custGeom>
                    <a:avLst/>
                    <a:gdLst>
                      <a:gd name="T0" fmla="*/ 3 w 17"/>
                      <a:gd name="T1" fmla="*/ 12 h 17"/>
                      <a:gd name="T2" fmla="*/ 7 w 17"/>
                      <a:gd name="T3" fmla="*/ 11 h 17"/>
                      <a:gd name="T4" fmla="*/ 8 w 17"/>
                      <a:gd name="T5" fmla="*/ 11 h 17"/>
                      <a:gd name="T6" fmla="*/ 8 w 17"/>
                      <a:gd name="T7" fmla="*/ 10 h 17"/>
                      <a:gd name="T8" fmla="*/ 8 w 17"/>
                      <a:gd name="T9" fmla="*/ 9 h 17"/>
                      <a:gd name="T10" fmla="*/ 8 w 17"/>
                      <a:gd name="T11" fmla="*/ 8 h 17"/>
                      <a:gd name="T12" fmla="*/ 5 w 17"/>
                      <a:gd name="T13" fmla="*/ 5 h 17"/>
                      <a:gd name="T14" fmla="*/ 3 w 17"/>
                      <a:gd name="T15" fmla="*/ 4 h 17"/>
                      <a:gd name="T16" fmla="*/ 0 w 17"/>
                      <a:gd name="T17" fmla="*/ 2 h 17"/>
                      <a:gd name="T18" fmla="*/ 3 w 17"/>
                      <a:gd name="T19" fmla="*/ 0 h 17"/>
                      <a:gd name="T20" fmla="*/ 8 w 17"/>
                      <a:gd name="T21" fmla="*/ 1 h 17"/>
                      <a:gd name="T22" fmla="*/ 12 w 17"/>
                      <a:gd name="T23" fmla="*/ 4 h 17"/>
                      <a:gd name="T24" fmla="*/ 14 w 17"/>
                      <a:gd name="T25" fmla="*/ 6 h 17"/>
                      <a:gd name="T26" fmla="*/ 16 w 17"/>
                      <a:gd name="T27" fmla="*/ 8 h 17"/>
                      <a:gd name="T28" fmla="*/ 16 w 17"/>
                      <a:gd name="T29" fmla="*/ 10 h 17"/>
                      <a:gd name="T30" fmla="*/ 14 w 17"/>
                      <a:gd name="T31" fmla="*/ 13 h 17"/>
                      <a:gd name="T32" fmla="*/ 10 w 17"/>
                      <a:gd name="T33" fmla="*/ 15 h 17"/>
                      <a:gd name="T34" fmla="*/ 5 w 17"/>
                      <a:gd name="T35" fmla="*/ 16 h 17"/>
                      <a:gd name="T36" fmla="*/ 3 w 17"/>
                      <a:gd name="T37" fmla="*/ 16 h 17"/>
                      <a:gd name="T38" fmla="*/ 1 w 17"/>
                      <a:gd name="T39" fmla="*/ 14 h 17"/>
                      <a:gd name="T40" fmla="*/ 1 w 17"/>
                      <a:gd name="T41" fmla="*/ 13 h 17"/>
                      <a:gd name="T42" fmla="*/ 3 w 17"/>
                      <a:gd name="T43" fmla="*/ 12 h 17"/>
                      <a:gd name="T44" fmla="*/ 0 60000 65536"/>
                      <a:gd name="T45" fmla="*/ 0 60000 65536"/>
                      <a:gd name="T46" fmla="*/ 0 60000 65536"/>
                      <a:gd name="T47" fmla="*/ 0 60000 65536"/>
                      <a:gd name="T48" fmla="*/ 0 60000 65536"/>
                      <a:gd name="T49" fmla="*/ 0 60000 65536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60000 65536"/>
                      <a:gd name="T55" fmla="*/ 0 60000 65536"/>
                      <a:gd name="T56" fmla="*/ 0 60000 65536"/>
                      <a:gd name="T57" fmla="*/ 0 60000 65536"/>
                      <a:gd name="T58" fmla="*/ 0 60000 65536"/>
                      <a:gd name="T59" fmla="*/ 0 60000 65536"/>
                      <a:gd name="T60" fmla="*/ 0 60000 65536"/>
                      <a:gd name="T61" fmla="*/ 0 60000 65536"/>
                      <a:gd name="T62" fmla="*/ 0 60000 65536"/>
                      <a:gd name="T63" fmla="*/ 0 60000 65536"/>
                      <a:gd name="T64" fmla="*/ 0 60000 65536"/>
                      <a:gd name="T65" fmla="*/ 0 60000 65536"/>
                      <a:gd name="T66" fmla="*/ 0 w 17"/>
                      <a:gd name="T67" fmla="*/ 0 h 17"/>
                      <a:gd name="T68" fmla="*/ 17 w 17"/>
                      <a:gd name="T69" fmla="*/ 17 h 17"/>
                    </a:gdLst>
                    <a:ahLst/>
                    <a:cxnLst>
                      <a:cxn ang="T44">
                        <a:pos x="T0" y="T1"/>
                      </a:cxn>
                      <a:cxn ang="T45">
                        <a:pos x="T2" y="T3"/>
                      </a:cxn>
                      <a:cxn ang="T46">
                        <a:pos x="T4" y="T5"/>
                      </a:cxn>
                      <a:cxn ang="T47">
                        <a:pos x="T6" y="T7"/>
                      </a:cxn>
                      <a:cxn ang="T48">
                        <a:pos x="T8" y="T9"/>
                      </a:cxn>
                      <a:cxn ang="T49">
                        <a:pos x="T10" y="T11"/>
                      </a:cxn>
                      <a:cxn ang="T50">
                        <a:pos x="T12" y="T13"/>
                      </a:cxn>
                      <a:cxn ang="T51">
                        <a:pos x="T14" y="T15"/>
                      </a:cxn>
                      <a:cxn ang="T52">
                        <a:pos x="T16" y="T17"/>
                      </a:cxn>
                      <a:cxn ang="T53">
                        <a:pos x="T18" y="T19"/>
                      </a:cxn>
                      <a:cxn ang="T54">
                        <a:pos x="T20" y="T21"/>
                      </a:cxn>
                      <a:cxn ang="T55">
                        <a:pos x="T22" y="T23"/>
                      </a:cxn>
                      <a:cxn ang="T56">
                        <a:pos x="T24" y="T25"/>
                      </a:cxn>
                      <a:cxn ang="T57">
                        <a:pos x="T26" y="T27"/>
                      </a:cxn>
                      <a:cxn ang="T58">
                        <a:pos x="T28" y="T29"/>
                      </a:cxn>
                      <a:cxn ang="T59">
                        <a:pos x="T30" y="T31"/>
                      </a:cxn>
                      <a:cxn ang="T60">
                        <a:pos x="T32" y="T33"/>
                      </a:cxn>
                      <a:cxn ang="T61">
                        <a:pos x="T34" y="T35"/>
                      </a:cxn>
                      <a:cxn ang="T62">
                        <a:pos x="T36" y="T37"/>
                      </a:cxn>
                      <a:cxn ang="T63">
                        <a:pos x="T38" y="T39"/>
                      </a:cxn>
                      <a:cxn ang="T64">
                        <a:pos x="T40" y="T41"/>
                      </a:cxn>
                      <a:cxn ang="T65">
                        <a:pos x="T42" y="T43"/>
                      </a:cxn>
                    </a:cxnLst>
                    <a:rect l="T66" t="T67" r="T68" b="T69"/>
                    <a:pathLst>
                      <a:path w="17" h="17">
                        <a:moveTo>
                          <a:pt x="3" y="12"/>
                        </a:moveTo>
                        <a:lnTo>
                          <a:pt x="7" y="11"/>
                        </a:lnTo>
                        <a:lnTo>
                          <a:pt x="8" y="11"/>
                        </a:lnTo>
                        <a:lnTo>
                          <a:pt x="8" y="10"/>
                        </a:lnTo>
                        <a:lnTo>
                          <a:pt x="8" y="9"/>
                        </a:lnTo>
                        <a:lnTo>
                          <a:pt x="8" y="8"/>
                        </a:lnTo>
                        <a:lnTo>
                          <a:pt x="5" y="5"/>
                        </a:lnTo>
                        <a:lnTo>
                          <a:pt x="3" y="4"/>
                        </a:lnTo>
                        <a:lnTo>
                          <a:pt x="0" y="2"/>
                        </a:lnTo>
                        <a:lnTo>
                          <a:pt x="3" y="0"/>
                        </a:lnTo>
                        <a:lnTo>
                          <a:pt x="8" y="1"/>
                        </a:lnTo>
                        <a:lnTo>
                          <a:pt x="12" y="4"/>
                        </a:lnTo>
                        <a:lnTo>
                          <a:pt x="14" y="6"/>
                        </a:lnTo>
                        <a:lnTo>
                          <a:pt x="16" y="8"/>
                        </a:lnTo>
                        <a:lnTo>
                          <a:pt x="16" y="10"/>
                        </a:lnTo>
                        <a:lnTo>
                          <a:pt x="14" y="13"/>
                        </a:lnTo>
                        <a:lnTo>
                          <a:pt x="10" y="15"/>
                        </a:lnTo>
                        <a:lnTo>
                          <a:pt x="5" y="16"/>
                        </a:lnTo>
                        <a:lnTo>
                          <a:pt x="3" y="16"/>
                        </a:lnTo>
                        <a:lnTo>
                          <a:pt x="1" y="14"/>
                        </a:lnTo>
                        <a:lnTo>
                          <a:pt x="1" y="13"/>
                        </a:lnTo>
                        <a:lnTo>
                          <a:pt x="3" y="12"/>
                        </a:lnTo>
                      </a:path>
                    </a:pathLst>
                  </a:custGeom>
                  <a:solidFill>
                    <a:srgbClr val="000000"/>
                  </a:solidFill>
                  <a:ln w="9525" cap="rnd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0286" name="Freeform 83"/>
                  <p:cNvSpPr>
                    <a:spLocks/>
                  </p:cNvSpPr>
                  <p:nvPr/>
                </p:nvSpPr>
                <p:spPr bwMode="auto">
                  <a:xfrm>
                    <a:off x="4786" y="1745"/>
                    <a:ext cx="102" cy="17"/>
                  </a:xfrm>
                  <a:custGeom>
                    <a:avLst/>
                    <a:gdLst>
                      <a:gd name="T0" fmla="*/ 1 w 102"/>
                      <a:gd name="T1" fmla="*/ 14 h 17"/>
                      <a:gd name="T2" fmla="*/ 0 w 102"/>
                      <a:gd name="T3" fmla="*/ 14 h 17"/>
                      <a:gd name="T4" fmla="*/ 100 w 102"/>
                      <a:gd name="T5" fmla="*/ 0 h 17"/>
                      <a:gd name="T6" fmla="*/ 101 w 102"/>
                      <a:gd name="T7" fmla="*/ 1 h 17"/>
                      <a:gd name="T8" fmla="*/ 0 w 102"/>
                      <a:gd name="T9" fmla="*/ 16 h 17"/>
                      <a:gd name="T10" fmla="*/ 0 w 102"/>
                      <a:gd name="T11" fmla="*/ 16 h 17"/>
                      <a:gd name="T12" fmla="*/ 0 w 102"/>
                      <a:gd name="T13" fmla="*/ 16 h 17"/>
                      <a:gd name="T14" fmla="*/ 0 w 102"/>
                      <a:gd name="T15" fmla="*/ 16 h 17"/>
                      <a:gd name="T16" fmla="*/ 0 w 102"/>
                      <a:gd name="T17" fmla="*/ 15 h 17"/>
                      <a:gd name="T18" fmla="*/ 0 w 102"/>
                      <a:gd name="T19" fmla="*/ 14 h 17"/>
                      <a:gd name="T20" fmla="*/ 0 w 102"/>
                      <a:gd name="T21" fmla="*/ 14 h 17"/>
                      <a:gd name="T22" fmla="*/ 1 w 102"/>
                      <a:gd name="T23" fmla="*/ 14 h 17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w 102"/>
                      <a:gd name="T37" fmla="*/ 0 h 17"/>
                      <a:gd name="T38" fmla="*/ 102 w 102"/>
                      <a:gd name="T39" fmla="*/ 17 h 17"/>
                    </a:gdLst>
                    <a:ahLst/>
                    <a:cxnLst>
                      <a:cxn ang="T24">
                        <a:pos x="T0" y="T1"/>
                      </a:cxn>
                      <a:cxn ang="T25">
                        <a:pos x="T2" y="T3"/>
                      </a:cxn>
                      <a:cxn ang="T26">
                        <a:pos x="T4" y="T5"/>
                      </a:cxn>
                      <a:cxn ang="T27">
                        <a:pos x="T6" y="T7"/>
                      </a:cxn>
                      <a:cxn ang="T28">
                        <a:pos x="T8" y="T9"/>
                      </a:cxn>
                      <a:cxn ang="T29">
                        <a:pos x="T10" y="T11"/>
                      </a:cxn>
                      <a:cxn ang="T30">
                        <a:pos x="T12" y="T13"/>
                      </a:cxn>
                      <a:cxn ang="T31">
                        <a:pos x="T14" y="T15"/>
                      </a:cxn>
                      <a:cxn ang="T32">
                        <a:pos x="T16" y="T17"/>
                      </a:cxn>
                      <a:cxn ang="T33">
                        <a:pos x="T18" y="T19"/>
                      </a:cxn>
                      <a:cxn ang="T34">
                        <a:pos x="T20" y="T21"/>
                      </a:cxn>
                      <a:cxn ang="T35">
                        <a:pos x="T22" y="T23"/>
                      </a:cxn>
                    </a:cxnLst>
                    <a:rect l="T36" t="T37" r="T38" b="T39"/>
                    <a:pathLst>
                      <a:path w="102" h="17">
                        <a:moveTo>
                          <a:pt x="1" y="14"/>
                        </a:moveTo>
                        <a:lnTo>
                          <a:pt x="0" y="14"/>
                        </a:lnTo>
                        <a:lnTo>
                          <a:pt x="100" y="0"/>
                        </a:lnTo>
                        <a:lnTo>
                          <a:pt x="101" y="1"/>
                        </a:lnTo>
                        <a:lnTo>
                          <a:pt x="0" y="16"/>
                        </a:lnTo>
                        <a:lnTo>
                          <a:pt x="0" y="15"/>
                        </a:lnTo>
                        <a:lnTo>
                          <a:pt x="0" y="14"/>
                        </a:lnTo>
                        <a:lnTo>
                          <a:pt x="1" y="14"/>
                        </a:lnTo>
                      </a:path>
                    </a:pathLst>
                  </a:custGeom>
                  <a:solidFill>
                    <a:srgbClr val="000000"/>
                  </a:solidFill>
                  <a:ln w="9525" cap="rnd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0287" name="Freeform 84"/>
                  <p:cNvSpPr>
                    <a:spLocks/>
                  </p:cNvSpPr>
                  <p:nvPr/>
                </p:nvSpPr>
                <p:spPr bwMode="auto">
                  <a:xfrm>
                    <a:off x="4739" y="1716"/>
                    <a:ext cx="48" cy="45"/>
                  </a:xfrm>
                  <a:custGeom>
                    <a:avLst/>
                    <a:gdLst>
                      <a:gd name="T0" fmla="*/ 1 w 48"/>
                      <a:gd name="T1" fmla="*/ 0 h 45"/>
                      <a:gd name="T2" fmla="*/ 1 w 48"/>
                      <a:gd name="T3" fmla="*/ 0 h 45"/>
                      <a:gd name="T4" fmla="*/ 47 w 48"/>
                      <a:gd name="T5" fmla="*/ 42 h 45"/>
                      <a:gd name="T6" fmla="*/ 45 w 48"/>
                      <a:gd name="T7" fmla="*/ 44 h 45"/>
                      <a:gd name="T8" fmla="*/ 0 w 48"/>
                      <a:gd name="T9" fmla="*/ 1 h 45"/>
                      <a:gd name="T10" fmla="*/ 0 w 48"/>
                      <a:gd name="T11" fmla="*/ 0 h 45"/>
                      <a:gd name="T12" fmla="*/ 0 w 48"/>
                      <a:gd name="T13" fmla="*/ 1 h 45"/>
                      <a:gd name="T14" fmla="*/ 0 w 48"/>
                      <a:gd name="T15" fmla="*/ 0 h 45"/>
                      <a:gd name="T16" fmla="*/ 0 w 48"/>
                      <a:gd name="T17" fmla="*/ 0 h 45"/>
                      <a:gd name="T18" fmla="*/ 0 w 48"/>
                      <a:gd name="T19" fmla="*/ 0 h 45"/>
                      <a:gd name="T20" fmla="*/ 1 w 48"/>
                      <a:gd name="T21" fmla="*/ 0 h 45"/>
                      <a:gd name="T22" fmla="*/ 1 w 48"/>
                      <a:gd name="T23" fmla="*/ 0 h 45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w 48"/>
                      <a:gd name="T37" fmla="*/ 0 h 45"/>
                      <a:gd name="T38" fmla="*/ 48 w 48"/>
                      <a:gd name="T39" fmla="*/ 45 h 45"/>
                    </a:gdLst>
                    <a:ahLst/>
                    <a:cxnLst>
                      <a:cxn ang="T24">
                        <a:pos x="T0" y="T1"/>
                      </a:cxn>
                      <a:cxn ang="T25">
                        <a:pos x="T2" y="T3"/>
                      </a:cxn>
                      <a:cxn ang="T26">
                        <a:pos x="T4" y="T5"/>
                      </a:cxn>
                      <a:cxn ang="T27">
                        <a:pos x="T6" y="T7"/>
                      </a:cxn>
                      <a:cxn ang="T28">
                        <a:pos x="T8" y="T9"/>
                      </a:cxn>
                      <a:cxn ang="T29">
                        <a:pos x="T10" y="T11"/>
                      </a:cxn>
                      <a:cxn ang="T30">
                        <a:pos x="T12" y="T13"/>
                      </a:cxn>
                      <a:cxn ang="T31">
                        <a:pos x="T14" y="T15"/>
                      </a:cxn>
                      <a:cxn ang="T32">
                        <a:pos x="T16" y="T17"/>
                      </a:cxn>
                      <a:cxn ang="T33">
                        <a:pos x="T18" y="T19"/>
                      </a:cxn>
                      <a:cxn ang="T34">
                        <a:pos x="T20" y="T21"/>
                      </a:cxn>
                      <a:cxn ang="T35">
                        <a:pos x="T22" y="T23"/>
                      </a:cxn>
                    </a:cxnLst>
                    <a:rect l="T36" t="T37" r="T38" b="T39"/>
                    <a:pathLst>
                      <a:path w="48" h="45">
                        <a:moveTo>
                          <a:pt x="1" y="0"/>
                        </a:moveTo>
                        <a:lnTo>
                          <a:pt x="1" y="0"/>
                        </a:lnTo>
                        <a:lnTo>
                          <a:pt x="47" y="42"/>
                        </a:lnTo>
                        <a:lnTo>
                          <a:pt x="45" y="44"/>
                        </a:lnTo>
                        <a:lnTo>
                          <a:pt x="0" y="1"/>
                        </a:lnTo>
                        <a:lnTo>
                          <a:pt x="0" y="0"/>
                        </a:lnTo>
                        <a:lnTo>
                          <a:pt x="0" y="1"/>
                        </a:lnTo>
                        <a:lnTo>
                          <a:pt x="0" y="0"/>
                        </a:lnTo>
                        <a:lnTo>
                          <a:pt x="1" y="0"/>
                        </a:lnTo>
                      </a:path>
                    </a:pathLst>
                  </a:custGeom>
                  <a:solidFill>
                    <a:srgbClr val="000000"/>
                  </a:solidFill>
                  <a:ln w="9525" cap="rnd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0288" name="Freeform 85"/>
                  <p:cNvSpPr>
                    <a:spLocks/>
                  </p:cNvSpPr>
                  <p:nvPr/>
                </p:nvSpPr>
                <p:spPr bwMode="auto">
                  <a:xfrm>
                    <a:off x="4739" y="1710"/>
                    <a:ext cx="17" cy="17"/>
                  </a:xfrm>
                  <a:custGeom>
                    <a:avLst/>
                    <a:gdLst>
                      <a:gd name="T0" fmla="*/ 16 w 17"/>
                      <a:gd name="T1" fmla="*/ 0 h 17"/>
                      <a:gd name="T2" fmla="*/ 16 w 17"/>
                      <a:gd name="T3" fmla="*/ 2 h 17"/>
                      <a:gd name="T4" fmla="*/ 16 w 17"/>
                      <a:gd name="T5" fmla="*/ 16 h 17"/>
                      <a:gd name="T6" fmla="*/ 0 w 17"/>
                      <a:gd name="T7" fmla="*/ 16 h 17"/>
                      <a:gd name="T8" fmla="*/ 0 w 17"/>
                      <a:gd name="T9" fmla="*/ 2 h 17"/>
                      <a:gd name="T10" fmla="*/ 5 w 17"/>
                      <a:gd name="T11" fmla="*/ 3 h 17"/>
                      <a:gd name="T12" fmla="*/ 0 w 17"/>
                      <a:gd name="T13" fmla="*/ 2 h 17"/>
                      <a:gd name="T14" fmla="*/ 5 w 17"/>
                      <a:gd name="T15" fmla="*/ 0 h 17"/>
                      <a:gd name="T16" fmla="*/ 10 w 17"/>
                      <a:gd name="T17" fmla="*/ 0 h 17"/>
                      <a:gd name="T18" fmla="*/ 16 w 17"/>
                      <a:gd name="T19" fmla="*/ 0 h 17"/>
                      <a:gd name="T20" fmla="*/ 16 w 17"/>
                      <a:gd name="T21" fmla="*/ 2 h 17"/>
                      <a:gd name="T22" fmla="*/ 16 w 17"/>
                      <a:gd name="T23" fmla="*/ 0 h 17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w 17"/>
                      <a:gd name="T37" fmla="*/ 0 h 17"/>
                      <a:gd name="T38" fmla="*/ 17 w 17"/>
                      <a:gd name="T39" fmla="*/ 17 h 17"/>
                    </a:gdLst>
                    <a:ahLst/>
                    <a:cxnLst>
                      <a:cxn ang="T24">
                        <a:pos x="T0" y="T1"/>
                      </a:cxn>
                      <a:cxn ang="T25">
                        <a:pos x="T2" y="T3"/>
                      </a:cxn>
                      <a:cxn ang="T26">
                        <a:pos x="T4" y="T5"/>
                      </a:cxn>
                      <a:cxn ang="T27">
                        <a:pos x="T6" y="T7"/>
                      </a:cxn>
                      <a:cxn ang="T28">
                        <a:pos x="T8" y="T9"/>
                      </a:cxn>
                      <a:cxn ang="T29">
                        <a:pos x="T10" y="T11"/>
                      </a:cxn>
                      <a:cxn ang="T30">
                        <a:pos x="T12" y="T13"/>
                      </a:cxn>
                      <a:cxn ang="T31">
                        <a:pos x="T14" y="T15"/>
                      </a:cxn>
                      <a:cxn ang="T32">
                        <a:pos x="T16" y="T17"/>
                      </a:cxn>
                      <a:cxn ang="T33">
                        <a:pos x="T18" y="T19"/>
                      </a:cxn>
                      <a:cxn ang="T34">
                        <a:pos x="T20" y="T21"/>
                      </a:cxn>
                      <a:cxn ang="T35">
                        <a:pos x="T22" y="T23"/>
                      </a:cxn>
                    </a:cxnLst>
                    <a:rect l="T36" t="T37" r="T38" b="T39"/>
                    <a:pathLst>
                      <a:path w="17" h="17">
                        <a:moveTo>
                          <a:pt x="16" y="0"/>
                        </a:moveTo>
                        <a:lnTo>
                          <a:pt x="16" y="2"/>
                        </a:lnTo>
                        <a:lnTo>
                          <a:pt x="16" y="16"/>
                        </a:lnTo>
                        <a:lnTo>
                          <a:pt x="0" y="16"/>
                        </a:lnTo>
                        <a:lnTo>
                          <a:pt x="0" y="2"/>
                        </a:lnTo>
                        <a:lnTo>
                          <a:pt x="5" y="3"/>
                        </a:lnTo>
                        <a:lnTo>
                          <a:pt x="0" y="2"/>
                        </a:lnTo>
                        <a:lnTo>
                          <a:pt x="5" y="0"/>
                        </a:lnTo>
                        <a:lnTo>
                          <a:pt x="10" y="0"/>
                        </a:lnTo>
                        <a:lnTo>
                          <a:pt x="16" y="0"/>
                        </a:lnTo>
                        <a:lnTo>
                          <a:pt x="16" y="2"/>
                        </a:lnTo>
                        <a:lnTo>
                          <a:pt x="16" y="0"/>
                        </a:lnTo>
                      </a:path>
                    </a:pathLst>
                  </a:custGeom>
                  <a:solidFill>
                    <a:srgbClr val="000000"/>
                  </a:solidFill>
                  <a:ln w="9525" cap="rnd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0289" name="Freeform 86"/>
                  <p:cNvSpPr>
                    <a:spLocks/>
                  </p:cNvSpPr>
                  <p:nvPr/>
                </p:nvSpPr>
                <p:spPr bwMode="auto">
                  <a:xfrm>
                    <a:off x="4734" y="1705"/>
                    <a:ext cx="17" cy="17"/>
                  </a:xfrm>
                  <a:custGeom>
                    <a:avLst/>
                    <a:gdLst>
                      <a:gd name="T0" fmla="*/ 4 w 17"/>
                      <a:gd name="T1" fmla="*/ 3 h 17"/>
                      <a:gd name="T2" fmla="*/ 3 w 17"/>
                      <a:gd name="T3" fmla="*/ 1 h 17"/>
                      <a:gd name="T4" fmla="*/ 16 w 17"/>
                      <a:gd name="T5" fmla="*/ 12 h 17"/>
                      <a:gd name="T6" fmla="*/ 13 w 17"/>
                      <a:gd name="T7" fmla="*/ 16 h 17"/>
                      <a:gd name="T8" fmla="*/ 1 w 17"/>
                      <a:gd name="T9" fmla="*/ 4 h 17"/>
                      <a:gd name="T10" fmla="*/ 0 w 17"/>
                      <a:gd name="T11" fmla="*/ 1 h 17"/>
                      <a:gd name="T12" fmla="*/ 1 w 17"/>
                      <a:gd name="T13" fmla="*/ 4 h 17"/>
                      <a:gd name="T14" fmla="*/ 0 w 17"/>
                      <a:gd name="T15" fmla="*/ 2 h 17"/>
                      <a:gd name="T16" fmla="*/ 1 w 17"/>
                      <a:gd name="T17" fmla="*/ 1 h 17"/>
                      <a:gd name="T18" fmla="*/ 2 w 17"/>
                      <a:gd name="T19" fmla="*/ 0 h 17"/>
                      <a:gd name="T20" fmla="*/ 3 w 17"/>
                      <a:gd name="T21" fmla="*/ 1 h 17"/>
                      <a:gd name="T22" fmla="*/ 4 w 17"/>
                      <a:gd name="T23" fmla="*/ 3 h 17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w 17"/>
                      <a:gd name="T37" fmla="*/ 0 h 17"/>
                      <a:gd name="T38" fmla="*/ 17 w 17"/>
                      <a:gd name="T39" fmla="*/ 17 h 17"/>
                    </a:gdLst>
                    <a:ahLst/>
                    <a:cxnLst>
                      <a:cxn ang="T24">
                        <a:pos x="T0" y="T1"/>
                      </a:cxn>
                      <a:cxn ang="T25">
                        <a:pos x="T2" y="T3"/>
                      </a:cxn>
                      <a:cxn ang="T26">
                        <a:pos x="T4" y="T5"/>
                      </a:cxn>
                      <a:cxn ang="T27">
                        <a:pos x="T6" y="T7"/>
                      </a:cxn>
                      <a:cxn ang="T28">
                        <a:pos x="T8" y="T9"/>
                      </a:cxn>
                      <a:cxn ang="T29">
                        <a:pos x="T10" y="T11"/>
                      </a:cxn>
                      <a:cxn ang="T30">
                        <a:pos x="T12" y="T13"/>
                      </a:cxn>
                      <a:cxn ang="T31">
                        <a:pos x="T14" y="T15"/>
                      </a:cxn>
                      <a:cxn ang="T32">
                        <a:pos x="T16" y="T17"/>
                      </a:cxn>
                      <a:cxn ang="T33">
                        <a:pos x="T18" y="T19"/>
                      </a:cxn>
                      <a:cxn ang="T34">
                        <a:pos x="T20" y="T21"/>
                      </a:cxn>
                      <a:cxn ang="T35">
                        <a:pos x="T22" y="T23"/>
                      </a:cxn>
                    </a:cxnLst>
                    <a:rect l="T36" t="T37" r="T38" b="T39"/>
                    <a:pathLst>
                      <a:path w="17" h="17">
                        <a:moveTo>
                          <a:pt x="4" y="3"/>
                        </a:moveTo>
                        <a:lnTo>
                          <a:pt x="3" y="1"/>
                        </a:lnTo>
                        <a:lnTo>
                          <a:pt x="16" y="12"/>
                        </a:lnTo>
                        <a:lnTo>
                          <a:pt x="13" y="16"/>
                        </a:lnTo>
                        <a:lnTo>
                          <a:pt x="1" y="4"/>
                        </a:lnTo>
                        <a:lnTo>
                          <a:pt x="0" y="1"/>
                        </a:lnTo>
                        <a:lnTo>
                          <a:pt x="1" y="4"/>
                        </a:lnTo>
                        <a:lnTo>
                          <a:pt x="0" y="2"/>
                        </a:lnTo>
                        <a:lnTo>
                          <a:pt x="1" y="1"/>
                        </a:lnTo>
                        <a:lnTo>
                          <a:pt x="2" y="0"/>
                        </a:lnTo>
                        <a:lnTo>
                          <a:pt x="3" y="1"/>
                        </a:lnTo>
                        <a:lnTo>
                          <a:pt x="4" y="3"/>
                        </a:lnTo>
                      </a:path>
                    </a:pathLst>
                  </a:custGeom>
                  <a:solidFill>
                    <a:srgbClr val="000000"/>
                  </a:solidFill>
                  <a:ln w="9525" cap="rnd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0290" name="Freeform 87"/>
                  <p:cNvSpPr>
                    <a:spLocks/>
                  </p:cNvSpPr>
                  <p:nvPr/>
                </p:nvSpPr>
                <p:spPr bwMode="auto">
                  <a:xfrm>
                    <a:off x="4734" y="1695"/>
                    <a:ext cx="17" cy="17"/>
                  </a:xfrm>
                  <a:custGeom>
                    <a:avLst/>
                    <a:gdLst>
                      <a:gd name="T0" fmla="*/ 13 w 17"/>
                      <a:gd name="T1" fmla="*/ 2 h 17"/>
                      <a:gd name="T2" fmla="*/ 16 w 17"/>
                      <a:gd name="T3" fmla="*/ 2 h 17"/>
                      <a:gd name="T4" fmla="*/ 5 w 17"/>
                      <a:gd name="T5" fmla="*/ 16 h 17"/>
                      <a:gd name="T6" fmla="*/ 0 w 17"/>
                      <a:gd name="T7" fmla="*/ 14 h 17"/>
                      <a:gd name="T8" fmla="*/ 10 w 17"/>
                      <a:gd name="T9" fmla="*/ 0 h 17"/>
                      <a:gd name="T10" fmla="*/ 13 w 17"/>
                      <a:gd name="T11" fmla="*/ 0 h 17"/>
                      <a:gd name="T12" fmla="*/ 10 w 17"/>
                      <a:gd name="T13" fmla="*/ 0 h 17"/>
                      <a:gd name="T14" fmla="*/ 12 w 17"/>
                      <a:gd name="T15" fmla="*/ 0 h 17"/>
                      <a:gd name="T16" fmla="*/ 14 w 17"/>
                      <a:gd name="T17" fmla="*/ 0 h 17"/>
                      <a:gd name="T18" fmla="*/ 16 w 17"/>
                      <a:gd name="T19" fmla="*/ 0 h 17"/>
                      <a:gd name="T20" fmla="*/ 16 w 17"/>
                      <a:gd name="T21" fmla="*/ 2 h 17"/>
                      <a:gd name="T22" fmla="*/ 13 w 17"/>
                      <a:gd name="T23" fmla="*/ 2 h 17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w 17"/>
                      <a:gd name="T37" fmla="*/ 0 h 17"/>
                      <a:gd name="T38" fmla="*/ 17 w 17"/>
                      <a:gd name="T39" fmla="*/ 17 h 17"/>
                    </a:gdLst>
                    <a:ahLst/>
                    <a:cxnLst>
                      <a:cxn ang="T24">
                        <a:pos x="T0" y="T1"/>
                      </a:cxn>
                      <a:cxn ang="T25">
                        <a:pos x="T2" y="T3"/>
                      </a:cxn>
                      <a:cxn ang="T26">
                        <a:pos x="T4" y="T5"/>
                      </a:cxn>
                      <a:cxn ang="T27">
                        <a:pos x="T6" y="T7"/>
                      </a:cxn>
                      <a:cxn ang="T28">
                        <a:pos x="T8" y="T9"/>
                      </a:cxn>
                      <a:cxn ang="T29">
                        <a:pos x="T10" y="T11"/>
                      </a:cxn>
                      <a:cxn ang="T30">
                        <a:pos x="T12" y="T13"/>
                      </a:cxn>
                      <a:cxn ang="T31">
                        <a:pos x="T14" y="T15"/>
                      </a:cxn>
                      <a:cxn ang="T32">
                        <a:pos x="T16" y="T17"/>
                      </a:cxn>
                      <a:cxn ang="T33">
                        <a:pos x="T18" y="T19"/>
                      </a:cxn>
                      <a:cxn ang="T34">
                        <a:pos x="T20" y="T21"/>
                      </a:cxn>
                      <a:cxn ang="T35">
                        <a:pos x="T22" y="T23"/>
                      </a:cxn>
                    </a:cxnLst>
                    <a:rect l="T36" t="T37" r="T38" b="T39"/>
                    <a:pathLst>
                      <a:path w="17" h="17">
                        <a:moveTo>
                          <a:pt x="13" y="2"/>
                        </a:moveTo>
                        <a:lnTo>
                          <a:pt x="16" y="2"/>
                        </a:lnTo>
                        <a:lnTo>
                          <a:pt x="5" y="16"/>
                        </a:lnTo>
                        <a:lnTo>
                          <a:pt x="0" y="14"/>
                        </a:lnTo>
                        <a:lnTo>
                          <a:pt x="10" y="0"/>
                        </a:lnTo>
                        <a:lnTo>
                          <a:pt x="13" y="0"/>
                        </a:lnTo>
                        <a:lnTo>
                          <a:pt x="10" y="0"/>
                        </a:lnTo>
                        <a:lnTo>
                          <a:pt x="12" y="0"/>
                        </a:lnTo>
                        <a:lnTo>
                          <a:pt x="14" y="0"/>
                        </a:lnTo>
                        <a:lnTo>
                          <a:pt x="16" y="0"/>
                        </a:lnTo>
                        <a:lnTo>
                          <a:pt x="16" y="2"/>
                        </a:lnTo>
                        <a:lnTo>
                          <a:pt x="13" y="2"/>
                        </a:lnTo>
                      </a:path>
                    </a:pathLst>
                  </a:custGeom>
                  <a:solidFill>
                    <a:srgbClr val="000000"/>
                  </a:solidFill>
                  <a:ln w="9525" cap="rnd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0291" name="Freeform 88"/>
                  <p:cNvSpPr>
                    <a:spLocks/>
                  </p:cNvSpPr>
                  <p:nvPr/>
                </p:nvSpPr>
                <p:spPr bwMode="auto">
                  <a:xfrm>
                    <a:off x="4739" y="1695"/>
                    <a:ext cx="96" cy="17"/>
                  </a:xfrm>
                  <a:custGeom>
                    <a:avLst/>
                    <a:gdLst>
                      <a:gd name="T0" fmla="*/ 93 w 96"/>
                      <a:gd name="T1" fmla="*/ 10 h 17"/>
                      <a:gd name="T2" fmla="*/ 94 w 96"/>
                      <a:gd name="T3" fmla="*/ 16 h 17"/>
                      <a:gd name="T4" fmla="*/ 0 w 96"/>
                      <a:gd name="T5" fmla="*/ 16 h 17"/>
                      <a:gd name="T6" fmla="*/ 0 w 96"/>
                      <a:gd name="T7" fmla="*/ 0 h 17"/>
                      <a:gd name="T8" fmla="*/ 94 w 96"/>
                      <a:gd name="T9" fmla="*/ 0 h 17"/>
                      <a:gd name="T10" fmla="*/ 95 w 96"/>
                      <a:gd name="T11" fmla="*/ 0 h 17"/>
                      <a:gd name="T12" fmla="*/ 94 w 96"/>
                      <a:gd name="T13" fmla="*/ 0 h 17"/>
                      <a:gd name="T14" fmla="*/ 95 w 96"/>
                      <a:gd name="T15" fmla="*/ 0 h 17"/>
                      <a:gd name="T16" fmla="*/ 95 w 96"/>
                      <a:gd name="T17" fmla="*/ 5 h 17"/>
                      <a:gd name="T18" fmla="*/ 95 w 96"/>
                      <a:gd name="T19" fmla="*/ 10 h 17"/>
                      <a:gd name="T20" fmla="*/ 94 w 96"/>
                      <a:gd name="T21" fmla="*/ 16 h 17"/>
                      <a:gd name="T22" fmla="*/ 93 w 96"/>
                      <a:gd name="T23" fmla="*/ 10 h 17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w 96"/>
                      <a:gd name="T37" fmla="*/ 0 h 17"/>
                      <a:gd name="T38" fmla="*/ 96 w 96"/>
                      <a:gd name="T39" fmla="*/ 17 h 17"/>
                    </a:gdLst>
                    <a:ahLst/>
                    <a:cxnLst>
                      <a:cxn ang="T24">
                        <a:pos x="T0" y="T1"/>
                      </a:cxn>
                      <a:cxn ang="T25">
                        <a:pos x="T2" y="T3"/>
                      </a:cxn>
                      <a:cxn ang="T26">
                        <a:pos x="T4" y="T5"/>
                      </a:cxn>
                      <a:cxn ang="T27">
                        <a:pos x="T6" y="T7"/>
                      </a:cxn>
                      <a:cxn ang="T28">
                        <a:pos x="T8" y="T9"/>
                      </a:cxn>
                      <a:cxn ang="T29">
                        <a:pos x="T10" y="T11"/>
                      </a:cxn>
                      <a:cxn ang="T30">
                        <a:pos x="T12" y="T13"/>
                      </a:cxn>
                      <a:cxn ang="T31">
                        <a:pos x="T14" y="T15"/>
                      </a:cxn>
                      <a:cxn ang="T32">
                        <a:pos x="T16" y="T17"/>
                      </a:cxn>
                      <a:cxn ang="T33">
                        <a:pos x="T18" y="T19"/>
                      </a:cxn>
                      <a:cxn ang="T34">
                        <a:pos x="T20" y="T21"/>
                      </a:cxn>
                      <a:cxn ang="T35">
                        <a:pos x="T22" y="T23"/>
                      </a:cxn>
                    </a:cxnLst>
                    <a:rect l="T36" t="T37" r="T38" b="T39"/>
                    <a:pathLst>
                      <a:path w="96" h="17">
                        <a:moveTo>
                          <a:pt x="93" y="10"/>
                        </a:moveTo>
                        <a:lnTo>
                          <a:pt x="94" y="16"/>
                        </a:lnTo>
                        <a:lnTo>
                          <a:pt x="0" y="16"/>
                        </a:lnTo>
                        <a:lnTo>
                          <a:pt x="0" y="0"/>
                        </a:lnTo>
                        <a:lnTo>
                          <a:pt x="94" y="0"/>
                        </a:lnTo>
                        <a:lnTo>
                          <a:pt x="95" y="0"/>
                        </a:lnTo>
                        <a:lnTo>
                          <a:pt x="94" y="0"/>
                        </a:lnTo>
                        <a:lnTo>
                          <a:pt x="95" y="0"/>
                        </a:lnTo>
                        <a:lnTo>
                          <a:pt x="95" y="5"/>
                        </a:lnTo>
                        <a:lnTo>
                          <a:pt x="95" y="10"/>
                        </a:lnTo>
                        <a:lnTo>
                          <a:pt x="94" y="16"/>
                        </a:lnTo>
                        <a:lnTo>
                          <a:pt x="93" y="10"/>
                        </a:lnTo>
                      </a:path>
                    </a:pathLst>
                  </a:custGeom>
                  <a:solidFill>
                    <a:srgbClr val="000000"/>
                  </a:solidFill>
                  <a:ln w="9525" cap="rnd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0292" name="Freeform 89"/>
                  <p:cNvSpPr>
                    <a:spLocks/>
                  </p:cNvSpPr>
                  <p:nvPr/>
                </p:nvSpPr>
                <p:spPr bwMode="auto">
                  <a:xfrm>
                    <a:off x="4833" y="1695"/>
                    <a:ext cx="55" cy="45"/>
                  </a:xfrm>
                  <a:custGeom>
                    <a:avLst/>
                    <a:gdLst>
                      <a:gd name="T0" fmla="*/ 52 w 55"/>
                      <a:gd name="T1" fmla="*/ 44 h 45"/>
                      <a:gd name="T2" fmla="*/ 52 w 55"/>
                      <a:gd name="T3" fmla="*/ 43 h 45"/>
                      <a:gd name="T4" fmla="*/ 0 w 55"/>
                      <a:gd name="T5" fmla="*/ 1 h 45"/>
                      <a:gd name="T6" fmla="*/ 1 w 55"/>
                      <a:gd name="T7" fmla="*/ 0 h 45"/>
                      <a:gd name="T8" fmla="*/ 53 w 55"/>
                      <a:gd name="T9" fmla="*/ 42 h 45"/>
                      <a:gd name="T10" fmla="*/ 54 w 55"/>
                      <a:gd name="T11" fmla="*/ 43 h 45"/>
                      <a:gd name="T12" fmla="*/ 54 w 55"/>
                      <a:gd name="T13" fmla="*/ 43 h 45"/>
                      <a:gd name="T14" fmla="*/ 53 w 55"/>
                      <a:gd name="T15" fmla="*/ 44 h 45"/>
                      <a:gd name="T16" fmla="*/ 52 w 55"/>
                      <a:gd name="T17" fmla="*/ 43 h 45"/>
                      <a:gd name="T18" fmla="*/ 52 w 55"/>
                      <a:gd name="T19" fmla="*/ 44 h 45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w 55"/>
                      <a:gd name="T31" fmla="*/ 0 h 45"/>
                      <a:gd name="T32" fmla="*/ 55 w 55"/>
                      <a:gd name="T33" fmla="*/ 45 h 45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T30" t="T31" r="T32" b="T33"/>
                    <a:pathLst>
                      <a:path w="55" h="45">
                        <a:moveTo>
                          <a:pt x="52" y="44"/>
                        </a:moveTo>
                        <a:lnTo>
                          <a:pt x="52" y="43"/>
                        </a:lnTo>
                        <a:lnTo>
                          <a:pt x="0" y="1"/>
                        </a:lnTo>
                        <a:lnTo>
                          <a:pt x="1" y="0"/>
                        </a:lnTo>
                        <a:lnTo>
                          <a:pt x="53" y="42"/>
                        </a:lnTo>
                        <a:lnTo>
                          <a:pt x="54" y="43"/>
                        </a:lnTo>
                        <a:lnTo>
                          <a:pt x="53" y="44"/>
                        </a:lnTo>
                        <a:lnTo>
                          <a:pt x="52" y="43"/>
                        </a:lnTo>
                        <a:lnTo>
                          <a:pt x="52" y="44"/>
                        </a:lnTo>
                      </a:path>
                    </a:pathLst>
                  </a:custGeom>
                  <a:solidFill>
                    <a:srgbClr val="000000"/>
                  </a:solidFill>
                  <a:ln w="9525" cap="rnd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0293" name="Freeform 90"/>
                  <p:cNvSpPr>
                    <a:spLocks/>
                  </p:cNvSpPr>
                  <p:nvPr/>
                </p:nvSpPr>
                <p:spPr bwMode="auto">
                  <a:xfrm>
                    <a:off x="4741" y="1711"/>
                    <a:ext cx="115" cy="49"/>
                  </a:xfrm>
                  <a:custGeom>
                    <a:avLst/>
                    <a:gdLst>
                      <a:gd name="T0" fmla="*/ 0 w 115"/>
                      <a:gd name="T1" fmla="*/ 0 h 49"/>
                      <a:gd name="T2" fmla="*/ 0 w 115"/>
                      <a:gd name="T3" fmla="*/ 6 h 49"/>
                      <a:gd name="T4" fmla="*/ 45 w 115"/>
                      <a:gd name="T5" fmla="*/ 48 h 49"/>
                      <a:gd name="T6" fmla="*/ 114 w 115"/>
                      <a:gd name="T7" fmla="*/ 38 h 49"/>
                      <a:gd name="T8" fmla="*/ 48 w 115"/>
                      <a:gd name="T9" fmla="*/ 43 h 49"/>
                      <a:gd name="T10" fmla="*/ 0 w 115"/>
                      <a:gd name="T11" fmla="*/ 0 h 49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w 115"/>
                      <a:gd name="T19" fmla="*/ 0 h 49"/>
                      <a:gd name="T20" fmla="*/ 115 w 115"/>
                      <a:gd name="T21" fmla="*/ 49 h 49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T18" t="T19" r="T20" b="T21"/>
                    <a:pathLst>
                      <a:path w="115" h="49">
                        <a:moveTo>
                          <a:pt x="0" y="0"/>
                        </a:moveTo>
                        <a:lnTo>
                          <a:pt x="0" y="6"/>
                        </a:lnTo>
                        <a:lnTo>
                          <a:pt x="45" y="48"/>
                        </a:lnTo>
                        <a:lnTo>
                          <a:pt x="114" y="38"/>
                        </a:lnTo>
                        <a:lnTo>
                          <a:pt x="48" y="43"/>
                        </a:lnTo>
                        <a:lnTo>
                          <a:pt x="0" y="0"/>
                        </a:lnTo>
                      </a:path>
                    </a:pathLst>
                  </a:custGeom>
                  <a:solidFill>
                    <a:srgbClr val="B7B2A5"/>
                  </a:solidFill>
                  <a:ln w="9525" cap="rnd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0294" name="Freeform 91"/>
                  <p:cNvSpPr>
                    <a:spLocks/>
                  </p:cNvSpPr>
                  <p:nvPr/>
                </p:nvSpPr>
                <p:spPr bwMode="auto">
                  <a:xfrm>
                    <a:off x="4887" y="1740"/>
                    <a:ext cx="17" cy="1"/>
                  </a:xfrm>
                  <a:custGeom>
                    <a:avLst/>
                    <a:gdLst>
                      <a:gd name="T0" fmla="*/ 16 w 17"/>
                      <a:gd name="T1" fmla="*/ 0 h 1"/>
                      <a:gd name="T2" fmla="*/ 0 w 17"/>
                      <a:gd name="T3" fmla="*/ 0 h 1"/>
                      <a:gd name="T4" fmla="*/ 16 w 17"/>
                      <a:gd name="T5" fmla="*/ 0 h 1"/>
                      <a:gd name="T6" fmla="*/ 16 w 17"/>
                      <a:gd name="T7" fmla="*/ 0 h 1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17"/>
                      <a:gd name="T13" fmla="*/ 0 h 1"/>
                      <a:gd name="T14" fmla="*/ 17 w 17"/>
                      <a:gd name="T15" fmla="*/ 1 h 1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17" h="1">
                        <a:moveTo>
                          <a:pt x="16" y="0"/>
                        </a:moveTo>
                        <a:lnTo>
                          <a:pt x="0" y="0"/>
                        </a:lnTo>
                        <a:lnTo>
                          <a:pt x="16" y="0"/>
                        </a:lnTo>
                      </a:path>
                    </a:pathLst>
                  </a:custGeom>
                  <a:solidFill>
                    <a:srgbClr val="000000"/>
                  </a:solidFill>
                  <a:ln w="9525" cap="rnd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0295" name="Freeform 92"/>
                  <p:cNvSpPr>
                    <a:spLocks/>
                  </p:cNvSpPr>
                  <p:nvPr/>
                </p:nvSpPr>
                <p:spPr bwMode="auto">
                  <a:xfrm>
                    <a:off x="4795" y="1740"/>
                    <a:ext cx="92" cy="1"/>
                  </a:xfrm>
                  <a:custGeom>
                    <a:avLst/>
                    <a:gdLst>
                      <a:gd name="T0" fmla="*/ 0 w 92"/>
                      <a:gd name="T1" fmla="*/ 0 h 1"/>
                      <a:gd name="T2" fmla="*/ 0 w 92"/>
                      <a:gd name="T3" fmla="*/ 0 h 1"/>
                      <a:gd name="T4" fmla="*/ 91 w 92"/>
                      <a:gd name="T5" fmla="*/ 0 h 1"/>
                      <a:gd name="T6" fmla="*/ 0 w 92"/>
                      <a:gd name="T7" fmla="*/ 0 h 1"/>
                      <a:gd name="T8" fmla="*/ 0 w 92"/>
                      <a:gd name="T9" fmla="*/ 0 h 1"/>
                      <a:gd name="T10" fmla="*/ 0 w 92"/>
                      <a:gd name="T11" fmla="*/ 0 h 1"/>
                      <a:gd name="T12" fmla="*/ 0 w 92"/>
                      <a:gd name="T13" fmla="*/ 0 h 1"/>
                      <a:gd name="T14" fmla="*/ 0 w 92"/>
                      <a:gd name="T15" fmla="*/ 0 h 1"/>
                      <a:gd name="T16" fmla="*/ 0 w 92"/>
                      <a:gd name="T17" fmla="*/ 0 h 1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w 92"/>
                      <a:gd name="T28" fmla="*/ 0 h 1"/>
                      <a:gd name="T29" fmla="*/ 92 w 92"/>
                      <a:gd name="T30" fmla="*/ 1 h 1"/>
                    </a:gdLst>
                    <a:ahLst/>
                    <a:cxnLst>
                      <a:cxn ang="T18">
                        <a:pos x="T0" y="T1"/>
                      </a:cxn>
                      <a:cxn ang="T19">
                        <a:pos x="T2" y="T3"/>
                      </a:cxn>
                      <a:cxn ang="T20">
                        <a:pos x="T4" y="T5"/>
                      </a:cxn>
                      <a:cxn ang="T21">
                        <a:pos x="T6" y="T7"/>
                      </a:cxn>
                      <a:cxn ang="T22">
                        <a:pos x="T8" y="T9"/>
                      </a:cxn>
                      <a:cxn ang="T23">
                        <a:pos x="T10" y="T11"/>
                      </a:cxn>
                      <a:cxn ang="T24">
                        <a:pos x="T12" y="T13"/>
                      </a:cxn>
                      <a:cxn ang="T25">
                        <a:pos x="T14" y="T15"/>
                      </a:cxn>
                      <a:cxn ang="T26">
                        <a:pos x="T16" y="T17"/>
                      </a:cxn>
                    </a:cxnLst>
                    <a:rect l="T27" t="T28" r="T29" b="T30"/>
                    <a:pathLst>
                      <a:path w="92" h="1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91" y="0"/>
                        </a:lnTo>
                        <a:lnTo>
                          <a:pt x="0" y="0"/>
                        </a:lnTo>
                      </a:path>
                    </a:pathLst>
                  </a:custGeom>
                  <a:solidFill>
                    <a:srgbClr val="000000"/>
                  </a:solidFill>
                  <a:ln w="9525" cap="rnd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0296" name="Freeform 93"/>
                  <p:cNvSpPr>
                    <a:spLocks/>
                  </p:cNvSpPr>
                  <p:nvPr/>
                </p:nvSpPr>
                <p:spPr bwMode="auto">
                  <a:xfrm>
                    <a:off x="4739" y="1695"/>
                    <a:ext cx="56" cy="45"/>
                  </a:xfrm>
                  <a:custGeom>
                    <a:avLst/>
                    <a:gdLst>
                      <a:gd name="T0" fmla="*/ 0 w 56"/>
                      <a:gd name="T1" fmla="*/ 0 h 45"/>
                      <a:gd name="T2" fmla="*/ 0 w 56"/>
                      <a:gd name="T3" fmla="*/ 0 h 45"/>
                      <a:gd name="T4" fmla="*/ 55 w 56"/>
                      <a:gd name="T5" fmla="*/ 43 h 45"/>
                      <a:gd name="T6" fmla="*/ 54 w 56"/>
                      <a:gd name="T7" fmla="*/ 44 h 45"/>
                      <a:gd name="T8" fmla="*/ 0 w 56"/>
                      <a:gd name="T9" fmla="*/ 0 h 45"/>
                      <a:gd name="T10" fmla="*/ 0 w 56"/>
                      <a:gd name="T11" fmla="*/ 0 h 45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w 56"/>
                      <a:gd name="T19" fmla="*/ 0 h 45"/>
                      <a:gd name="T20" fmla="*/ 56 w 56"/>
                      <a:gd name="T21" fmla="*/ 45 h 45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T18" t="T19" r="T20" b="T21"/>
                    <a:pathLst>
                      <a:path w="56" h="45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55" y="43"/>
                        </a:lnTo>
                        <a:lnTo>
                          <a:pt x="54" y="44"/>
                        </a:lnTo>
                        <a:lnTo>
                          <a:pt x="0" y="0"/>
                        </a:lnTo>
                      </a:path>
                    </a:pathLst>
                  </a:custGeom>
                  <a:solidFill>
                    <a:srgbClr val="000000"/>
                  </a:solidFill>
                  <a:ln w="9525" cap="rnd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0297" name="Freeform 94"/>
                  <p:cNvSpPr>
                    <a:spLocks/>
                  </p:cNvSpPr>
                  <p:nvPr/>
                </p:nvSpPr>
                <p:spPr bwMode="auto">
                  <a:xfrm>
                    <a:off x="4756" y="1691"/>
                    <a:ext cx="110" cy="43"/>
                  </a:xfrm>
                  <a:custGeom>
                    <a:avLst/>
                    <a:gdLst>
                      <a:gd name="T0" fmla="*/ 109 w 110"/>
                      <a:gd name="T1" fmla="*/ 42 h 43"/>
                      <a:gd name="T2" fmla="*/ 47 w 110"/>
                      <a:gd name="T3" fmla="*/ 42 h 43"/>
                      <a:gd name="T4" fmla="*/ 0 w 110"/>
                      <a:gd name="T5" fmla="*/ 5 h 43"/>
                      <a:gd name="T6" fmla="*/ 2 w 110"/>
                      <a:gd name="T7" fmla="*/ 0 h 43"/>
                      <a:gd name="T8" fmla="*/ 12 w 110"/>
                      <a:gd name="T9" fmla="*/ 0 h 43"/>
                      <a:gd name="T10" fmla="*/ 12 w 110"/>
                      <a:gd name="T11" fmla="*/ 0 h 43"/>
                      <a:gd name="T12" fmla="*/ 13 w 110"/>
                      <a:gd name="T13" fmla="*/ 0 h 43"/>
                      <a:gd name="T14" fmla="*/ 20 w 110"/>
                      <a:gd name="T15" fmla="*/ 0 h 43"/>
                      <a:gd name="T16" fmla="*/ 20 w 110"/>
                      <a:gd name="T17" fmla="*/ 0 h 43"/>
                      <a:gd name="T18" fmla="*/ 21 w 110"/>
                      <a:gd name="T19" fmla="*/ 0 h 43"/>
                      <a:gd name="T20" fmla="*/ 30 w 110"/>
                      <a:gd name="T21" fmla="*/ 0 h 43"/>
                      <a:gd name="T22" fmla="*/ 30 w 110"/>
                      <a:gd name="T23" fmla="*/ 0 h 43"/>
                      <a:gd name="T24" fmla="*/ 31 w 110"/>
                      <a:gd name="T25" fmla="*/ 0 h 43"/>
                      <a:gd name="T26" fmla="*/ 41 w 110"/>
                      <a:gd name="T27" fmla="*/ 0 h 43"/>
                      <a:gd name="T28" fmla="*/ 41 w 110"/>
                      <a:gd name="T29" fmla="*/ 0 h 43"/>
                      <a:gd name="T30" fmla="*/ 42 w 110"/>
                      <a:gd name="T31" fmla="*/ 0 h 43"/>
                      <a:gd name="T32" fmla="*/ 43 w 110"/>
                      <a:gd name="T33" fmla="*/ 0 h 43"/>
                      <a:gd name="T34" fmla="*/ 44 w 110"/>
                      <a:gd name="T35" fmla="*/ 0 h 43"/>
                      <a:gd name="T36" fmla="*/ 45 w 110"/>
                      <a:gd name="T37" fmla="*/ 0 h 43"/>
                      <a:gd name="T38" fmla="*/ 46 w 110"/>
                      <a:gd name="T39" fmla="*/ 0 h 43"/>
                      <a:gd name="T40" fmla="*/ 48 w 110"/>
                      <a:gd name="T41" fmla="*/ 0 h 43"/>
                      <a:gd name="T42" fmla="*/ 49 w 110"/>
                      <a:gd name="T43" fmla="*/ 0 h 43"/>
                      <a:gd name="T44" fmla="*/ 50 w 110"/>
                      <a:gd name="T45" fmla="*/ 0 h 43"/>
                      <a:gd name="T46" fmla="*/ 51 w 110"/>
                      <a:gd name="T47" fmla="*/ 0 h 43"/>
                      <a:gd name="T48" fmla="*/ 52 w 110"/>
                      <a:gd name="T49" fmla="*/ 0 h 43"/>
                      <a:gd name="T50" fmla="*/ 53 w 110"/>
                      <a:gd name="T51" fmla="*/ 0 h 43"/>
                      <a:gd name="T52" fmla="*/ 54 w 110"/>
                      <a:gd name="T53" fmla="*/ 0 h 43"/>
                      <a:gd name="T54" fmla="*/ 56 w 110"/>
                      <a:gd name="T55" fmla="*/ 0 h 43"/>
                      <a:gd name="T56" fmla="*/ 57 w 110"/>
                      <a:gd name="T57" fmla="*/ 0 h 43"/>
                      <a:gd name="T58" fmla="*/ 58 w 110"/>
                      <a:gd name="T59" fmla="*/ 0 h 43"/>
                      <a:gd name="T60" fmla="*/ 59 w 110"/>
                      <a:gd name="T61" fmla="*/ 0 h 43"/>
                      <a:gd name="T62" fmla="*/ 60 w 110"/>
                      <a:gd name="T63" fmla="*/ 0 h 43"/>
                      <a:gd name="T64" fmla="*/ 107 w 110"/>
                      <a:gd name="T65" fmla="*/ 36 h 43"/>
                      <a:gd name="T66" fmla="*/ 109 w 110"/>
                      <a:gd name="T67" fmla="*/ 42 h 43"/>
                      <a:gd name="T68" fmla="*/ 0 60000 65536"/>
                      <a:gd name="T69" fmla="*/ 0 60000 65536"/>
                      <a:gd name="T70" fmla="*/ 0 60000 65536"/>
                      <a:gd name="T71" fmla="*/ 0 60000 65536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w 110"/>
                      <a:gd name="T103" fmla="*/ 0 h 43"/>
                      <a:gd name="T104" fmla="*/ 110 w 110"/>
                      <a:gd name="T105" fmla="*/ 43 h 43"/>
                    </a:gdLst>
                    <a:ahLst/>
                    <a:cxnLst>
                      <a:cxn ang="T68">
                        <a:pos x="T0" y="T1"/>
                      </a:cxn>
                      <a:cxn ang="T69">
                        <a:pos x="T2" y="T3"/>
                      </a:cxn>
                      <a:cxn ang="T70">
                        <a:pos x="T4" y="T5"/>
                      </a:cxn>
                      <a:cxn ang="T71">
                        <a:pos x="T6" y="T7"/>
                      </a:cxn>
                      <a:cxn ang="T72">
                        <a:pos x="T8" y="T9"/>
                      </a:cxn>
                      <a:cxn ang="T73">
                        <a:pos x="T10" y="T11"/>
                      </a:cxn>
                      <a:cxn ang="T74">
                        <a:pos x="T12" y="T13"/>
                      </a:cxn>
                      <a:cxn ang="T75">
                        <a:pos x="T14" y="T15"/>
                      </a:cxn>
                      <a:cxn ang="T76">
                        <a:pos x="T16" y="T17"/>
                      </a:cxn>
                      <a:cxn ang="T77">
                        <a:pos x="T18" y="T19"/>
                      </a:cxn>
                      <a:cxn ang="T78">
                        <a:pos x="T20" y="T21"/>
                      </a:cxn>
                      <a:cxn ang="T79">
                        <a:pos x="T22" y="T23"/>
                      </a:cxn>
                      <a:cxn ang="T80">
                        <a:pos x="T24" y="T25"/>
                      </a:cxn>
                      <a:cxn ang="T81">
                        <a:pos x="T26" y="T27"/>
                      </a:cxn>
                      <a:cxn ang="T82">
                        <a:pos x="T28" y="T29"/>
                      </a:cxn>
                      <a:cxn ang="T83">
                        <a:pos x="T30" y="T31"/>
                      </a:cxn>
                      <a:cxn ang="T84">
                        <a:pos x="T32" y="T33"/>
                      </a:cxn>
                      <a:cxn ang="T85">
                        <a:pos x="T34" y="T35"/>
                      </a:cxn>
                      <a:cxn ang="T86">
                        <a:pos x="T36" y="T37"/>
                      </a:cxn>
                      <a:cxn ang="T87">
                        <a:pos x="T38" y="T39"/>
                      </a:cxn>
                      <a:cxn ang="T88">
                        <a:pos x="T40" y="T41"/>
                      </a:cxn>
                      <a:cxn ang="T89">
                        <a:pos x="T42" y="T43"/>
                      </a:cxn>
                      <a:cxn ang="T90">
                        <a:pos x="T44" y="T45"/>
                      </a:cxn>
                      <a:cxn ang="T91">
                        <a:pos x="T46" y="T47"/>
                      </a:cxn>
                      <a:cxn ang="T92">
                        <a:pos x="T48" y="T49"/>
                      </a:cxn>
                      <a:cxn ang="T93">
                        <a:pos x="T50" y="T51"/>
                      </a:cxn>
                      <a:cxn ang="T94">
                        <a:pos x="T52" y="T53"/>
                      </a:cxn>
                      <a:cxn ang="T95">
                        <a:pos x="T54" y="T55"/>
                      </a:cxn>
                      <a:cxn ang="T96">
                        <a:pos x="T56" y="T57"/>
                      </a:cxn>
                      <a:cxn ang="T97">
                        <a:pos x="T58" y="T59"/>
                      </a:cxn>
                      <a:cxn ang="T98">
                        <a:pos x="T60" y="T61"/>
                      </a:cxn>
                      <a:cxn ang="T99">
                        <a:pos x="T62" y="T63"/>
                      </a:cxn>
                      <a:cxn ang="T100">
                        <a:pos x="T64" y="T65"/>
                      </a:cxn>
                      <a:cxn ang="T101">
                        <a:pos x="T66" y="T67"/>
                      </a:cxn>
                    </a:cxnLst>
                    <a:rect l="T102" t="T103" r="T104" b="T105"/>
                    <a:pathLst>
                      <a:path w="110" h="43">
                        <a:moveTo>
                          <a:pt x="109" y="42"/>
                        </a:moveTo>
                        <a:lnTo>
                          <a:pt x="47" y="42"/>
                        </a:lnTo>
                        <a:lnTo>
                          <a:pt x="0" y="5"/>
                        </a:lnTo>
                        <a:lnTo>
                          <a:pt x="2" y="0"/>
                        </a:lnTo>
                        <a:lnTo>
                          <a:pt x="12" y="0"/>
                        </a:lnTo>
                        <a:lnTo>
                          <a:pt x="13" y="0"/>
                        </a:lnTo>
                        <a:lnTo>
                          <a:pt x="20" y="0"/>
                        </a:lnTo>
                        <a:lnTo>
                          <a:pt x="21" y="0"/>
                        </a:lnTo>
                        <a:lnTo>
                          <a:pt x="30" y="0"/>
                        </a:lnTo>
                        <a:lnTo>
                          <a:pt x="31" y="0"/>
                        </a:lnTo>
                        <a:lnTo>
                          <a:pt x="41" y="0"/>
                        </a:lnTo>
                        <a:lnTo>
                          <a:pt x="42" y="0"/>
                        </a:lnTo>
                        <a:lnTo>
                          <a:pt x="43" y="0"/>
                        </a:lnTo>
                        <a:lnTo>
                          <a:pt x="44" y="0"/>
                        </a:lnTo>
                        <a:lnTo>
                          <a:pt x="45" y="0"/>
                        </a:lnTo>
                        <a:lnTo>
                          <a:pt x="46" y="0"/>
                        </a:lnTo>
                        <a:lnTo>
                          <a:pt x="48" y="0"/>
                        </a:lnTo>
                        <a:lnTo>
                          <a:pt x="49" y="0"/>
                        </a:lnTo>
                        <a:lnTo>
                          <a:pt x="50" y="0"/>
                        </a:lnTo>
                        <a:lnTo>
                          <a:pt x="51" y="0"/>
                        </a:lnTo>
                        <a:lnTo>
                          <a:pt x="52" y="0"/>
                        </a:lnTo>
                        <a:lnTo>
                          <a:pt x="53" y="0"/>
                        </a:lnTo>
                        <a:lnTo>
                          <a:pt x="54" y="0"/>
                        </a:lnTo>
                        <a:lnTo>
                          <a:pt x="56" y="0"/>
                        </a:lnTo>
                        <a:lnTo>
                          <a:pt x="57" y="0"/>
                        </a:lnTo>
                        <a:lnTo>
                          <a:pt x="58" y="0"/>
                        </a:lnTo>
                        <a:lnTo>
                          <a:pt x="59" y="0"/>
                        </a:lnTo>
                        <a:lnTo>
                          <a:pt x="60" y="0"/>
                        </a:lnTo>
                        <a:lnTo>
                          <a:pt x="107" y="36"/>
                        </a:lnTo>
                        <a:lnTo>
                          <a:pt x="109" y="42"/>
                        </a:lnTo>
                      </a:path>
                    </a:pathLst>
                  </a:custGeom>
                  <a:solidFill>
                    <a:srgbClr val="FFFFFF"/>
                  </a:solidFill>
                  <a:ln w="9525" cap="rnd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0298" name="Freeform 95"/>
                  <p:cNvSpPr>
                    <a:spLocks/>
                  </p:cNvSpPr>
                  <p:nvPr/>
                </p:nvSpPr>
                <p:spPr bwMode="auto">
                  <a:xfrm>
                    <a:off x="4803" y="1734"/>
                    <a:ext cx="63" cy="1"/>
                  </a:xfrm>
                  <a:custGeom>
                    <a:avLst/>
                    <a:gdLst>
                      <a:gd name="T0" fmla="*/ 0 w 63"/>
                      <a:gd name="T1" fmla="*/ 0 h 1"/>
                      <a:gd name="T2" fmla="*/ 62 w 63"/>
                      <a:gd name="T3" fmla="*/ 0 h 1"/>
                      <a:gd name="T4" fmla="*/ 0 w 63"/>
                      <a:gd name="T5" fmla="*/ 0 h 1"/>
                      <a:gd name="T6" fmla="*/ 0 w 63"/>
                      <a:gd name="T7" fmla="*/ 0 h 1"/>
                      <a:gd name="T8" fmla="*/ 0 w 63"/>
                      <a:gd name="T9" fmla="*/ 0 h 1"/>
                      <a:gd name="T10" fmla="*/ 0 w 63"/>
                      <a:gd name="T11" fmla="*/ 0 h 1"/>
                      <a:gd name="T12" fmla="*/ 0 w 63"/>
                      <a:gd name="T13" fmla="*/ 0 h 1"/>
                      <a:gd name="T14" fmla="*/ 0 w 63"/>
                      <a:gd name="T15" fmla="*/ 0 h 1"/>
                      <a:gd name="T16" fmla="*/ 0 w 63"/>
                      <a:gd name="T17" fmla="*/ 0 h 1"/>
                      <a:gd name="T18" fmla="*/ 0 w 63"/>
                      <a:gd name="T19" fmla="*/ 0 h 1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w 63"/>
                      <a:gd name="T31" fmla="*/ 0 h 1"/>
                      <a:gd name="T32" fmla="*/ 63 w 63"/>
                      <a:gd name="T33" fmla="*/ 1 h 1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T30" t="T31" r="T32" b="T33"/>
                    <a:pathLst>
                      <a:path w="63" h="1">
                        <a:moveTo>
                          <a:pt x="0" y="0"/>
                        </a:moveTo>
                        <a:lnTo>
                          <a:pt x="62" y="0"/>
                        </a:lnTo>
                        <a:lnTo>
                          <a:pt x="0" y="0"/>
                        </a:lnTo>
                      </a:path>
                    </a:pathLst>
                  </a:custGeom>
                  <a:solidFill>
                    <a:srgbClr val="000000"/>
                  </a:solidFill>
                  <a:ln w="9525" cap="rnd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0299" name="Freeform 96"/>
                  <p:cNvSpPr>
                    <a:spLocks/>
                  </p:cNvSpPr>
                  <p:nvPr/>
                </p:nvSpPr>
                <p:spPr bwMode="auto">
                  <a:xfrm>
                    <a:off x="4756" y="1695"/>
                    <a:ext cx="48" cy="40"/>
                  </a:xfrm>
                  <a:custGeom>
                    <a:avLst/>
                    <a:gdLst>
                      <a:gd name="T0" fmla="*/ 0 w 48"/>
                      <a:gd name="T1" fmla="*/ 0 h 40"/>
                      <a:gd name="T2" fmla="*/ 0 w 48"/>
                      <a:gd name="T3" fmla="*/ 0 h 40"/>
                      <a:gd name="T4" fmla="*/ 47 w 48"/>
                      <a:gd name="T5" fmla="*/ 38 h 40"/>
                      <a:gd name="T6" fmla="*/ 46 w 48"/>
                      <a:gd name="T7" fmla="*/ 39 h 40"/>
                      <a:gd name="T8" fmla="*/ 0 w 48"/>
                      <a:gd name="T9" fmla="*/ 0 h 40"/>
                      <a:gd name="T10" fmla="*/ 0 w 48"/>
                      <a:gd name="T11" fmla="*/ 0 h 40"/>
                      <a:gd name="T12" fmla="*/ 0 w 48"/>
                      <a:gd name="T13" fmla="*/ 0 h 40"/>
                      <a:gd name="T14" fmla="*/ 0 w 48"/>
                      <a:gd name="T15" fmla="*/ 0 h 40"/>
                      <a:gd name="T16" fmla="*/ 0 w 48"/>
                      <a:gd name="T17" fmla="*/ 0 h 40"/>
                      <a:gd name="T18" fmla="*/ 0 w 48"/>
                      <a:gd name="T19" fmla="*/ 0 h 40"/>
                      <a:gd name="T20" fmla="*/ 0 w 48"/>
                      <a:gd name="T21" fmla="*/ 0 h 40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w 48"/>
                      <a:gd name="T34" fmla="*/ 0 h 40"/>
                      <a:gd name="T35" fmla="*/ 48 w 48"/>
                      <a:gd name="T36" fmla="*/ 40 h 40"/>
                    </a:gdLst>
                    <a:ahLst/>
                    <a:cxnLst>
                      <a:cxn ang="T22">
                        <a:pos x="T0" y="T1"/>
                      </a:cxn>
                      <a:cxn ang="T23">
                        <a:pos x="T2" y="T3"/>
                      </a:cxn>
                      <a:cxn ang="T24">
                        <a:pos x="T4" y="T5"/>
                      </a:cxn>
                      <a:cxn ang="T25">
                        <a:pos x="T6" y="T7"/>
                      </a:cxn>
                      <a:cxn ang="T26">
                        <a:pos x="T8" y="T9"/>
                      </a:cxn>
                      <a:cxn ang="T27">
                        <a:pos x="T10" y="T11"/>
                      </a:cxn>
                      <a:cxn ang="T28">
                        <a:pos x="T12" y="T13"/>
                      </a:cxn>
                      <a:cxn ang="T29">
                        <a:pos x="T14" y="T15"/>
                      </a:cxn>
                      <a:cxn ang="T30">
                        <a:pos x="T16" y="T17"/>
                      </a:cxn>
                      <a:cxn ang="T31">
                        <a:pos x="T18" y="T19"/>
                      </a:cxn>
                      <a:cxn ang="T32">
                        <a:pos x="T20" y="T21"/>
                      </a:cxn>
                    </a:cxnLst>
                    <a:rect l="T33" t="T34" r="T35" b="T36"/>
                    <a:pathLst>
                      <a:path w="48" h="40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47" y="38"/>
                        </a:lnTo>
                        <a:lnTo>
                          <a:pt x="46" y="39"/>
                        </a:lnTo>
                        <a:lnTo>
                          <a:pt x="0" y="0"/>
                        </a:lnTo>
                      </a:path>
                    </a:pathLst>
                  </a:custGeom>
                  <a:solidFill>
                    <a:srgbClr val="000000"/>
                  </a:solidFill>
                  <a:ln w="9525" cap="rnd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0300" name="Freeform 97"/>
                  <p:cNvSpPr>
                    <a:spLocks/>
                  </p:cNvSpPr>
                  <p:nvPr/>
                </p:nvSpPr>
                <p:spPr bwMode="auto">
                  <a:xfrm>
                    <a:off x="4756" y="1689"/>
                    <a:ext cx="17" cy="17"/>
                  </a:xfrm>
                  <a:custGeom>
                    <a:avLst/>
                    <a:gdLst>
                      <a:gd name="T0" fmla="*/ 12 w 17"/>
                      <a:gd name="T1" fmla="*/ 2 h 17"/>
                      <a:gd name="T2" fmla="*/ 16 w 17"/>
                      <a:gd name="T3" fmla="*/ 2 h 17"/>
                      <a:gd name="T4" fmla="*/ 4 w 17"/>
                      <a:gd name="T5" fmla="*/ 16 h 17"/>
                      <a:gd name="T6" fmla="*/ 0 w 17"/>
                      <a:gd name="T7" fmla="*/ 14 h 17"/>
                      <a:gd name="T8" fmla="*/ 12 w 17"/>
                      <a:gd name="T9" fmla="*/ 1 h 17"/>
                      <a:gd name="T10" fmla="*/ 12 w 17"/>
                      <a:gd name="T11" fmla="*/ 0 h 17"/>
                      <a:gd name="T12" fmla="*/ 12 w 17"/>
                      <a:gd name="T13" fmla="*/ 1 h 17"/>
                      <a:gd name="T14" fmla="*/ 12 w 17"/>
                      <a:gd name="T15" fmla="*/ 0 h 17"/>
                      <a:gd name="T16" fmla="*/ 16 w 17"/>
                      <a:gd name="T17" fmla="*/ 0 h 17"/>
                      <a:gd name="T18" fmla="*/ 16 w 17"/>
                      <a:gd name="T19" fmla="*/ 1 h 17"/>
                      <a:gd name="T20" fmla="*/ 16 w 17"/>
                      <a:gd name="T21" fmla="*/ 2 h 17"/>
                      <a:gd name="T22" fmla="*/ 12 w 17"/>
                      <a:gd name="T23" fmla="*/ 2 h 17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w 17"/>
                      <a:gd name="T37" fmla="*/ 0 h 17"/>
                      <a:gd name="T38" fmla="*/ 17 w 17"/>
                      <a:gd name="T39" fmla="*/ 17 h 17"/>
                    </a:gdLst>
                    <a:ahLst/>
                    <a:cxnLst>
                      <a:cxn ang="T24">
                        <a:pos x="T0" y="T1"/>
                      </a:cxn>
                      <a:cxn ang="T25">
                        <a:pos x="T2" y="T3"/>
                      </a:cxn>
                      <a:cxn ang="T26">
                        <a:pos x="T4" y="T5"/>
                      </a:cxn>
                      <a:cxn ang="T27">
                        <a:pos x="T6" y="T7"/>
                      </a:cxn>
                      <a:cxn ang="T28">
                        <a:pos x="T8" y="T9"/>
                      </a:cxn>
                      <a:cxn ang="T29">
                        <a:pos x="T10" y="T11"/>
                      </a:cxn>
                      <a:cxn ang="T30">
                        <a:pos x="T12" y="T13"/>
                      </a:cxn>
                      <a:cxn ang="T31">
                        <a:pos x="T14" y="T15"/>
                      </a:cxn>
                      <a:cxn ang="T32">
                        <a:pos x="T16" y="T17"/>
                      </a:cxn>
                      <a:cxn ang="T33">
                        <a:pos x="T18" y="T19"/>
                      </a:cxn>
                      <a:cxn ang="T34">
                        <a:pos x="T20" y="T21"/>
                      </a:cxn>
                      <a:cxn ang="T35">
                        <a:pos x="T22" y="T23"/>
                      </a:cxn>
                    </a:cxnLst>
                    <a:rect l="T36" t="T37" r="T38" b="T39"/>
                    <a:pathLst>
                      <a:path w="17" h="17">
                        <a:moveTo>
                          <a:pt x="12" y="2"/>
                        </a:moveTo>
                        <a:lnTo>
                          <a:pt x="16" y="2"/>
                        </a:lnTo>
                        <a:lnTo>
                          <a:pt x="4" y="16"/>
                        </a:lnTo>
                        <a:lnTo>
                          <a:pt x="0" y="14"/>
                        </a:lnTo>
                        <a:lnTo>
                          <a:pt x="12" y="1"/>
                        </a:lnTo>
                        <a:lnTo>
                          <a:pt x="12" y="0"/>
                        </a:lnTo>
                        <a:lnTo>
                          <a:pt x="12" y="1"/>
                        </a:lnTo>
                        <a:lnTo>
                          <a:pt x="12" y="0"/>
                        </a:lnTo>
                        <a:lnTo>
                          <a:pt x="16" y="0"/>
                        </a:lnTo>
                        <a:lnTo>
                          <a:pt x="16" y="1"/>
                        </a:lnTo>
                        <a:lnTo>
                          <a:pt x="16" y="2"/>
                        </a:lnTo>
                        <a:lnTo>
                          <a:pt x="12" y="2"/>
                        </a:lnTo>
                      </a:path>
                    </a:pathLst>
                  </a:custGeom>
                  <a:solidFill>
                    <a:srgbClr val="000000"/>
                  </a:solidFill>
                  <a:ln w="9525" cap="rnd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0301" name="Freeform 98"/>
                  <p:cNvSpPr>
                    <a:spLocks/>
                  </p:cNvSpPr>
                  <p:nvPr/>
                </p:nvSpPr>
                <p:spPr bwMode="auto">
                  <a:xfrm>
                    <a:off x="4758" y="1689"/>
                    <a:ext cx="17" cy="1"/>
                  </a:xfrm>
                  <a:custGeom>
                    <a:avLst/>
                    <a:gdLst>
                      <a:gd name="T0" fmla="*/ 14 w 17"/>
                      <a:gd name="T1" fmla="*/ 0 h 1"/>
                      <a:gd name="T2" fmla="*/ 15 w 17"/>
                      <a:gd name="T3" fmla="*/ 0 h 1"/>
                      <a:gd name="T4" fmla="*/ 0 w 17"/>
                      <a:gd name="T5" fmla="*/ 0 h 1"/>
                      <a:gd name="T6" fmla="*/ 15 w 17"/>
                      <a:gd name="T7" fmla="*/ 0 h 1"/>
                      <a:gd name="T8" fmla="*/ 16 w 17"/>
                      <a:gd name="T9" fmla="*/ 0 h 1"/>
                      <a:gd name="T10" fmla="*/ 15 w 17"/>
                      <a:gd name="T11" fmla="*/ 0 h 1"/>
                      <a:gd name="T12" fmla="*/ 16 w 17"/>
                      <a:gd name="T13" fmla="*/ 0 h 1"/>
                      <a:gd name="T14" fmla="*/ 15 w 17"/>
                      <a:gd name="T15" fmla="*/ 0 h 1"/>
                      <a:gd name="T16" fmla="*/ 14 w 17"/>
                      <a:gd name="T17" fmla="*/ 0 h 1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w 17"/>
                      <a:gd name="T28" fmla="*/ 0 h 1"/>
                      <a:gd name="T29" fmla="*/ 17 w 17"/>
                      <a:gd name="T30" fmla="*/ 1 h 1"/>
                    </a:gdLst>
                    <a:ahLst/>
                    <a:cxnLst>
                      <a:cxn ang="T18">
                        <a:pos x="T0" y="T1"/>
                      </a:cxn>
                      <a:cxn ang="T19">
                        <a:pos x="T2" y="T3"/>
                      </a:cxn>
                      <a:cxn ang="T20">
                        <a:pos x="T4" y="T5"/>
                      </a:cxn>
                      <a:cxn ang="T21">
                        <a:pos x="T6" y="T7"/>
                      </a:cxn>
                      <a:cxn ang="T22">
                        <a:pos x="T8" y="T9"/>
                      </a:cxn>
                      <a:cxn ang="T23">
                        <a:pos x="T10" y="T11"/>
                      </a:cxn>
                      <a:cxn ang="T24">
                        <a:pos x="T12" y="T13"/>
                      </a:cxn>
                      <a:cxn ang="T25">
                        <a:pos x="T14" y="T15"/>
                      </a:cxn>
                      <a:cxn ang="T26">
                        <a:pos x="T16" y="T17"/>
                      </a:cxn>
                    </a:cxnLst>
                    <a:rect l="T27" t="T28" r="T29" b="T30"/>
                    <a:pathLst>
                      <a:path w="17" h="1">
                        <a:moveTo>
                          <a:pt x="14" y="0"/>
                        </a:moveTo>
                        <a:lnTo>
                          <a:pt x="15" y="0"/>
                        </a:lnTo>
                        <a:lnTo>
                          <a:pt x="0" y="0"/>
                        </a:lnTo>
                        <a:lnTo>
                          <a:pt x="15" y="0"/>
                        </a:lnTo>
                        <a:lnTo>
                          <a:pt x="16" y="0"/>
                        </a:lnTo>
                        <a:lnTo>
                          <a:pt x="15" y="0"/>
                        </a:lnTo>
                        <a:lnTo>
                          <a:pt x="16" y="0"/>
                        </a:lnTo>
                        <a:lnTo>
                          <a:pt x="15" y="0"/>
                        </a:lnTo>
                        <a:lnTo>
                          <a:pt x="14" y="0"/>
                        </a:lnTo>
                      </a:path>
                    </a:pathLst>
                  </a:custGeom>
                  <a:solidFill>
                    <a:srgbClr val="000000"/>
                  </a:solidFill>
                  <a:ln w="9525" cap="rnd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0302" name="Freeform 99"/>
                  <p:cNvSpPr>
                    <a:spLocks/>
                  </p:cNvSpPr>
                  <p:nvPr/>
                </p:nvSpPr>
                <p:spPr bwMode="auto">
                  <a:xfrm>
                    <a:off x="4767" y="1691"/>
                    <a:ext cx="17" cy="17"/>
                  </a:xfrm>
                  <a:custGeom>
                    <a:avLst/>
                    <a:gdLst>
                      <a:gd name="T0" fmla="*/ 16 w 17"/>
                      <a:gd name="T1" fmla="*/ 16 h 17"/>
                      <a:gd name="T2" fmla="*/ 10 w 17"/>
                      <a:gd name="T3" fmla="*/ 16 h 17"/>
                      <a:gd name="T4" fmla="*/ 0 w 17"/>
                      <a:gd name="T5" fmla="*/ 0 h 17"/>
                      <a:gd name="T6" fmla="*/ 5 w 17"/>
                      <a:gd name="T7" fmla="*/ 0 h 17"/>
                      <a:gd name="T8" fmla="*/ 16 w 17"/>
                      <a:gd name="T9" fmla="*/ 0 h 17"/>
                      <a:gd name="T10" fmla="*/ 10 w 17"/>
                      <a:gd name="T11" fmla="*/ 0 h 17"/>
                      <a:gd name="T12" fmla="*/ 16 w 17"/>
                      <a:gd name="T13" fmla="*/ 0 h 17"/>
                      <a:gd name="T14" fmla="*/ 16 w 17"/>
                      <a:gd name="T15" fmla="*/ 16 h 17"/>
                      <a:gd name="T16" fmla="*/ 10 w 17"/>
                      <a:gd name="T17" fmla="*/ 16 h 17"/>
                      <a:gd name="T18" fmla="*/ 16 w 17"/>
                      <a:gd name="T19" fmla="*/ 16 h 17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w 17"/>
                      <a:gd name="T31" fmla="*/ 0 h 17"/>
                      <a:gd name="T32" fmla="*/ 17 w 17"/>
                      <a:gd name="T33" fmla="*/ 17 h 17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T30" t="T31" r="T32" b="T33"/>
                    <a:pathLst>
                      <a:path w="17" h="17">
                        <a:moveTo>
                          <a:pt x="16" y="16"/>
                        </a:moveTo>
                        <a:lnTo>
                          <a:pt x="10" y="16"/>
                        </a:lnTo>
                        <a:lnTo>
                          <a:pt x="0" y="0"/>
                        </a:lnTo>
                        <a:lnTo>
                          <a:pt x="5" y="0"/>
                        </a:lnTo>
                        <a:lnTo>
                          <a:pt x="16" y="0"/>
                        </a:lnTo>
                        <a:lnTo>
                          <a:pt x="10" y="0"/>
                        </a:lnTo>
                        <a:lnTo>
                          <a:pt x="16" y="0"/>
                        </a:lnTo>
                        <a:lnTo>
                          <a:pt x="16" y="16"/>
                        </a:lnTo>
                        <a:lnTo>
                          <a:pt x="10" y="16"/>
                        </a:lnTo>
                        <a:lnTo>
                          <a:pt x="16" y="16"/>
                        </a:lnTo>
                      </a:path>
                    </a:pathLst>
                  </a:custGeom>
                  <a:solidFill>
                    <a:srgbClr val="000000"/>
                  </a:solidFill>
                  <a:ln w="9525" cap="rnd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0303" name="Freeform 100"/>
                  <p:cNvSpPr>
                    <a:spLocks/>
                  </p:cNvSpPr>
                  <p:nvPr/>
                </p:nvSpPr>
                <p:spPr bwMode="auto">
                  <a:xfrm>
                    <a:off x="4769" y="1689"/>
                    <a:ext cx="17" cy="17"/>
                  </a:xfrm>
                  <a:custGeom>
                    <a:avLst/>
                    <a:gdLst>
                      <a:gd name="T0" fmla="*/ 8 w 17"/>
                      <a:gd name="T1" fmla="*/ 8 h 17"/>
                      <a:gd name="T2" fmla="*/ 16 w 17"/>
                      <a:gd name="T3" fmla="*/ 8 h 17"/>
                      <a:gd name="T4" fmla="*/ 8 w 17"/>
                      <a:gd name="T5" fmla="*/ 16 h 17"/>
                      <a:gd name="T6" fmla="*/ 0 w 17"/>
                      <a:gd name="T7" fmla="*/ 8 h 17"/>
                      <a:gd name="T8" fmla="*/ 8 w 17"/>
                      <a:gd name="T9" fmla="*/ 0 h 17"/>
                      <a:gd name="T10" fmla="*/ 16 w 17"/>
                      <a:gd name="T11" fmla="*/ 0 h 17"/>
                      <a:gd name="T12" fmla="*/ 16 w 17"/>
                      <a:gd name="T13" fmla="*/ 4 h 17"/>
                      <a:gd name="T14" fmla="*/ 16 w 17"/>
                      <a:gd name="T15" fmla="*/ 8 h 17"/>
                      <a:gd name="T16" fmla="*/ 8 w 17"/>
                      <a:gd name="T17" fmla="*/ 8 h 17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w 17"/>
                      <a:gd name="T28" fmla="*/ 0 h 17"/>
                      <a:gd name="T29" fmla="*/ 17 w 17"/>
                      <a:gd name="T30" fmla="*/ 17 h 17"/>
                    </a:gdLst>
                    <a:ahLst/>
                    <a:cxnLst>
                      <a:cxn ang="T18">
                        <a:pos x="T0" y="T1"/>
                      </a:cxn>
                      <a:cxn ang="T19">
                        <a:pos x="T2" y="T3"/>
                      </a:cxn>
                      <a:cxn ang="T20">
                        <a:pos x="T4" y="T5"/>
                      </a:cxn>
                      <a:cxn ang="T21">
                        <a:pos x="T6" y="T7"/>
                      </a:cxn>
                      <a:cxn ang="T22">
                        <a:pos x="T8" y="T9"/>
                      </a:cxn>
                      <a:cxn ang="T23">
                        <a:pos x="T10" y="T11"/>
                      </a:cxn>
                      <a:cxn ang="T24">
                        <a:pos x="T12" y="T13"/>
                      </a:cxn>
                      <a:cxn ang="T25">
                        <a:pos x="T14" y="T15"/>
                      </a:cxn>
                      <a:cxn ang="T26">
                        <a:pos x="T16" y="T17"/>
                      </a:cxn>
                    </a:cxnLst>
                    <a:rect l="T27" t="T28" r="T29" b="T30"/>
                    <a:pathLst>
                      <a:path w="17" h="17">
                        <a:moveTo>
                          <a:pt x="8" y="8"/>
                        </a:moveTo>
                        <a:lnTo>
                          <a:pt x="16" y="8"/>
                        </a:lnTo>
                        <a:lnTo>
                          <a:pt x="8" y="16"/>
                        </a:lnTo>
                        <a:lnTo>
                          <a:pt x="0" y="8"/>
                        </a:lnTo>
                        <a:lnTo>
                          <a:pt x="8" y="0"/>
                        </a:lnTo>
                        <a:lnTo>
                          <a:pt x="16" y="0"/>
                        </a:lnTo>
                        <a:lnTo>
                          <a:pt x="16" y="4"/>
                        </a:lnTo>
                        <a:lnTo>
                          <a:pt x="16" y="8"/>
                        </a:lnTo>
                        <a:lnTo>
                          <a:pt x="8" y="8"/>
                        </a:lnTo>
                      </a:path>
                    </a:pathLst>
                  </a:custGeom>
                  <a:solidFill>
                    <a:srgbClr val="000000"/>
                  </a:solidFill>
                  <a:ln w="9525" cap="rnd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0304" name="Freeform 101"/>
                  <p:cNvSpPr>
                    <a:spLocks/>
                  </p:cNvSpPr>
                  <p:nvPr/>
                </p:nvSpPr>
                <p:spPr bwMode="auto">
                  <a:xfrm>
                    <a:off x="4770" y="1689"/>
                    <a:ext cx="17" cy="1"/>
                  </a:xfrm>
                  <a:custGeom>
                    <a:avLst/>
                    <a:gdLst>
                      <a:gd name="T0" fmla="*/ 13 w 17"/>
                      <a:gd name="T1" fmla="*/ 0 h 1"/>
                      <a:gd name="T2" fmla="*/ 14 w 17"/>
                      <a:gd name="T3" fmla="*/ 0 h 1"/>
                      <a:gd name="T4" fmla="*/ 0 w 17"/>
                      <a:gd name="T5" fmla="*/ 0 h 1"/>
                      <a:gd name="T6" fmla="*/ 14 w 17"/>
                      <a:gd name="T7" fmla="*/ 0 h 1"/>
                      <a:gd name="T8" fmla="*/ 16 w 17"/>
                      <a:gd name="T9" fmla="*/ 0 h 1"/>
                      <a:gd name="T10" fmla="*/ 14 w 17"/>
                      <a:gd name="T11" fmla="*/ 0 h 1"/>
                      <a:gd name="T12" fmla="*/ 16 w 17"/>
                      <a:gd name="T13" fmla="*/ 0 h 1"/>
                      <a:gd name="T14" fmla="*/ 14 w 17"/>
                      <a:gd name="T15" fmla="*/ 0 h 1"/>
                      <a:gd name="T16" fmla="*/ 13 w 17"/>
                      <a:gd name="T17" fmla="*/ 0 h 1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w 17"/>
                      <a:gd name="T28" fmla="*/ 0 h 1"/>
                      <a:gd name="T29" fmla="*/ 17 w 17"/>
                      <a:gd name="T30" fmla="*/ 1 h 1"/>
                    </a:gdLst>
                    <a:ahLst/>
                    <a:cxnLst>
                      <a:cxn ang="T18">
                        <a:pos x="T0" y="T1"/>
                      </a:cxn>
                      <a:cxn ang="T19">
                        <a:pos x="T2" y="T3"/>
                      </a:cxn>
                      <a:cxn ang="T20">
                        <a:pos x="T4" y="T5"/>
                      </a:cxn>
                      <a:cxn ang="T21">
                        <a:pos x="T6" y="T7"/>
                      </a:cxn>
                      <a:cxn ang="T22">
                        <a:pos x="T8" y="T9"/>
                      </a:cxn>
                      <a:cxn ang="T23">
                        <a:pos x="T10" y="T11"/>
                      </a:cxn>
                      <a:cxn ang="T24">
                        <a:pos x="T12" y="T13"/>
                      </a:cxn>
                      <a:cxn ang="T25">
                        <a:pos x="T14" y="T15"/>
                      </a:cxn>
                      <a:cxn ang="T26">
                        <a:pos x="T16" y="T17"/>
                      </a:cxn>
                    </a:cxnLst>
                    <a:rect l="T27" t="T28" r="T29" b="T30"/>
                    <a:pathLst>
                      <a:path w="17" h="1">
                        <a:moveTo>
                          <a:pt x="13" y="0"/>
                        </a:moveTo>
                        <a:lnTo>
                          <a:pt x="14" y="0"/>
                        </a:lnTo>
                        <a:lnTo>
                          <a:pt x="0" y="0"/>
                        </a:lnTo>
                        <a:lnTo>
                          <a:pt x="14" y="0"/>
                        </a:lnTo>
                        <a:lnTo>
                          <a:pt x="16" y="0"/>
                        </a:lnTo>
                        <a:lnTo>
                          <a:pt x="14" y="0"/>
                        </a:lnTo>
                        <a:lnTo>
                          <a:pt x="16" y="0"/>
                        </a:lnTo>
                        <a:lnTo>
                          <a:pt x="14" y="0"/>
                        </a:lnTo>
                        <a:lnTo>
                          <a:pt x="13" y="0"/>
                        </a:lnTo>
                      </a:path>
                    </a:pathLst>
                  </a:custGeom>
                  <a:solidFill>
                    <a:srgbClr val="000000"/>
                  </a:solidFill>
                  <a:ln w="9525" cap="rnd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0305" name="Freeform 102"/>
                  <p:cNvSpPr>
                    <a:spLocks/>
                  </p:cNvSpPr>
                  <p:nvPr/>
                </p:nvSpPr>
                <p:spPr bwMode="auto">
                  <a:xfrm>
                    <a:off x="4776" y="1691"/>
                    <a:ext cx="17" cy="17"/>
                  </a:xfrm>
                  <a:custGeom>
                    <a:avLst/>
                    <a:gdLst>
                      <a:gd name="T0" fmla="*/ 10 w 17"/>
                      <a:gd name="T1" fmla="*/ 16 h 17"/>
                      <a:gd name="T2" fmla="*/ 5 w 17"/>
                      <a:gd name="T3" fmla="*/ 16 h 17"/>
                      <a:gd name="T4" fmla="*/ 0 w 17"/>
                      <a:gd name="T5" fmla="*/ 0 h 17"/>
                      <a:gd name="T6" fmla="*/ 10 w 17"/>
                      <a:gd name="T7" fmla="*/ 0 h 17"/>
                      <a:gd name="T8" fmla="*/ 5 w 17"/>
                      <a:gd name="T9" fmla="*/ 0 h 17"/>
                      <a:gd name="T10" fmla="*/ 10 w 17"/>
                      <a:gd name="T11" fmla="*/ 0 h 17"/>
                      <a:gd name="T12" fmla="*/ 16 w 17"/>
                      <a:gd name="T13" fmla="*/ 16 h 17"/>
                      <a:gd name="T14" fmla="*/ 10 w 17"/>
                      <a:gd name="T15" fmla="*/ 16 h 17"/>
                      <a:gd name="T16" fmla="*/ 5 w 17"/>
                      <a:gd name="T17" fmla="*/ 16 h 17"/>
                      <a:gd name="T18" fmla="*/ 10 w 17"/>
                      <a:gd name="T19" fmla="*/ 16 h 17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w 17"/>
                      <a:gd name="T31" fmla="*/ 0 h 17"/>
                      <a:gd name="T32" fmla="*/ 17 w 17"/>
                      <a:gd name="T33" fmla="*/ 17 h 17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T30" t="T31" r="T32" b="T33"/>
                    <a:pathLst>
                      <a:path w="17" h="17">
                        <a:moveTo>
                          <a:pt x="10" y="16"/>
                        </a:moveTo>
                        <a:lnTo>
                          <a:pt x="5" y="16"/>
                        </a:lnTo>
                        <a:lnTo>
                          <a:pt x="0" y="0"/>
                        </a:lnTo>
                        <a:lnTo>
                          <a:pt x="10" y="0"/>
                        </a:lnTo>
                        <a:lnTo>
                          <a:pt x="5" y="0"/>
                        </a:lnTo>
                        <a:lnTo>
                          <a:pt x="10" y="0"/>
                        </a:lnTo>
                        <a:lnTo>
                          <a:pt x="16" y="16"/>
                        </a:lnTo>
                        <a:lnTo>
                          <a:pt x="10" y="16"/>
                        </a:lnTo>
                        <a:lnTo>
                          <a:pt x="5" y="16"/>
                        </a:lnTo>
                        <a:lnTo>
                          <a:pt x="10" y="16"/>
                        </a:lnTo>
                      </a:path>
                    </a:pathLst>
                  </a:custGeom>
                  <a:solidFill>
                    <a:srgbClr val="000000"/>
                  </a:solidFill>
                  <a:ln w="9525" cap="rnd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0306" name="Freeform 103"/>
                  <p:cNvSpPr>
                    <a:spLocks/>
                  </p:cNvSpPr>
                  <p:nvPr/>
                </p:nvSpPr>
                <p:spPr bwMode="auto">
                  <a:xfrm>
                    <a:off x="4777" y="1689"/>
                    <a:ext cx="17" cy="17"/>
                  </a:xfrm>
                  <a:custGeom>
                    <a:avLst/>
                    <a:gdLst>
                      <a:gd name="T0" fmla="*/ 16 w 17"/>
                      <a:gd name="T1" fmla="*/ 10 h 17"/>
                      <a:gd name="T2" fmla="*/ 0 w 17"/>
                      <a:gd name="T3" fmla="*/ 16 h 17"/>
                      <a:gd name="T4" fmla="*/ 0 w 17"/>
                      <a:gd name="T5" fmla="*/ 10 h 17"/>
                      <a:gd name="T6" fmla="*/ 0 w 17"/>
                      <a:gd name="T7" fmla="*/ 0 h 17"/>
                      <a:gd name="T8" fmla="*/ 16 w 17"/>
                      <a:gd name="T9" fmla="*/ 0 h 17"/>
                      <a:gd name="T10" fmla="*/ 16 w 17"/>
                      <a:gd name="T11" fmla="*/ 5 h 17"/>
                      <a:gd name="T12" fmla="*/ 16 w 17"/>
                      <a:gd name="T13" fmla="*/ 10 h 17"/>
                      <a:gd name="T14" fmla="*/ 16 w 17"/>
                      <a:gd name="T15" fmla="*/ 10 h 17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w 17"/>
                      <a:gd name="T25" fmla="*/ 0 h 17"/>
                      <a:gd name="T26" fmla="*/ 17 w 17"/>
                      <a:gd name="T27" fmla="*/ 17 h 17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T24" t="T25" r="T26" b="T27"/>
                    <a:pathLst>
                      <a:path w="17" h="17">
                        <a:moveTo>
                          <a:pt x="16" y="10"/>
                        </a:moveTo>
                        <a:lnTo>
                          <a:pt x="0" y="16"/>
                        </a:lnTo>
                        <a:lnTo>
                          <a:pt x="0" y="10"/>
                        </a:lnTo>
                        <a:lnTo>
                          <a:pt x="0" y="0"/>
                        </a:lnTo>
                        <a:lnTo>
                          <a:pt x="16" y="0"/>
                        </a:lnTo>
                        <a:lnTo>
                          <a:pt x="16" y="5"/>
                        </a:lnTo>
                        <a:lnTo>
                          <a:pt x="16" y="10"/>
                        </a:lnTo>
                      </a:path>
                    </a:pathLst>
                  </a:custGeom>
                  <a:solidFill>
                    <a:srgbClr val="000000"/>
                  </a:solidFill>
                  <a:ln w="9525" cap="rnd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0307" name="Freeform 104"/>
                  <p:cNvSpPr>
                    <a:spLocks/>
                  </p:cNvSpPr>
                  <p:nvPr/>
                </p:nvSpPr>
                <p:spPr bwMode="auto">
                  <a:xfrm>
                    <a:off x="4778" y="1689"/>
                    <a:ext cx="17" cy="1"/>
                  </a:xfrm>
                  <a:custGeom>
                    <a:avLst/>
                    <a:gdLst>
                      <a:gd name="T0" fmla="*/ 14 w 17"/>
                      <a:gd name="T1" fmla="*/ 0 h 1"/>
                      <a:gd name="T2" fmla="*/ 15 w 17"/>
                      <a:gd name="T3" fmla="*/ 0 h 1"/>
                      <a:gd name="T4" fmla="*/ 0 w 17"/>
                      <a:gd name="T5" fmla="*/ 0 h 1"/>
                      <a:gd name="T6" fmla="*/ 15 w 17"/>
                      <a:gd name="T7" fmla="*/ 0 h 1"/>
                      <a:gd name="T8" fmla="*/ 16 w 17"/>
                      <a:gd name="T9" fmla="*/ 0 h 1"/>
                      <a:gd name="T10" fmla="*/ 15 w 17"/>
                      <a:gd name="T11" fmla="*/ 0 h 1"/>
                      <a:gd name="T12" fmla="*/ 14 w 17"/>
                      <a:gd name="T13" fmla="*/ 0 h 1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w 17"/>
                      <a:gd name="T22" fmla="*/ 0 h 1"/>
                      <a:gd name="T23" fmla="*/ 17 w 17"/>
                      <a:gd name="T24" fmla="*/ 1 h 1"/>
                    </a:gdLst>
                    <a:ahLst/>
                    <a:cxnLst>
                      <a:cxn ang="T14">
                        <a:pos x="T0" y="T1"/>
                      </a:cxn>
                      <a:cxn ang="T15">
                        <a:pos x="T2" y="T3"/>
                      </a:cxn>
                      <a:cxn ang="T16">
                        <a:pos x="T4" y="T5"/>
                      </a:cxn>
                      <a:cxn ang="T17">
                        <a:pos x="T6" y="T7"/>
                      </a:cxn>
                      <a:cxn ang="T18">
                        <a:pos x="T8" y="T9"/>
                      </a:cxn>
                      <a:cxn ang="T19">
                        <a:pos x="T10" y="T11"/>
                      </a:cxn>
                      <a:cxn ang="T20">
                        <a:pos x="T12" y="T13"/>
                      </a:cxn>
                    </a:cxnLst>
                    <a:rect l="T21" t="T22" r="T23" b="T24"/>
                    <a:pathLst>
                      <a:path w="17" h="1">
                        <a:moveTo>
                          <a:pt x="14" y="0"/>
                        </a:moveTo>
                        <a:lnTo>
                          <a:pt x="15" y="0"/>
                        </a:lnTo>
                        <a:lnTo>
                          <a:pt x="0" y="0"/>
                        </a:lnTo>
                        <a:lnTo>
                          <a:pt x="15" y="0"/>
                        </a:lnTo>
                        <a:lnTo>
                          <a:pt x="16" y="0"/>
                        </a:lnTo>
                        <a:lnTo>
                          <a:pt x="15" y="0"/>
                        </a:lnTo>
                        <a:lnTo>
                          <a:pt x="14" y="0"/>
                        </a:lnTo>
                      </a:path>
                    </a:pathLst>
                  </a:custGeom>
                  <a:solidFill>
                    <a:srgbClr val="000000"/>
                  </a:solidFill>
                  <a:ln w="9525" cap="rnd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0308" name="Freeform 105"/>
                  <p:cNvSpPr>
                    <a:spLocks/>
                  </p:cNvSpPr>
                  <p:nvPr/>
                </p:nvSpPr>
                <p:spPr bwMode="auto">
                  <a:xfrm>
                    <a:off x="4785" y="1691"/>
                    <a:ext cx="17" cy="17"/>
                  </a:xfrm>
                  <a:custGeom>
                    <a:avLst/>
                    <a:gdLst>
                      <a:gd name="T0" fmla="*/ 16 w 17"/>
                      <a:gd name="T1" fmla="*/ 16 h 17"/>
                      <a:gd name="T2" fmla="*/ 0 w 17"/>
                      <a:gd name="T3" fmla="*/ 16 h 17"/>
                      <a:gd name="T4" fmla="*/ 0 w 17"/>
                      <a:gd name="T5" fmla="*/ 0 h 17"/>
                      <a:gd name="T6" fmla="*/ 16 w 17"/>
                      <a:gd name="T7" fmla="*/ 16 h 17"/>
                      <a:gd name="T8" fmla="*/ 0 w 17"/>
                      <a:gd name="T9" fmla="*/ 0 h 17"/>
                      <a:gd name="T10" fmla="*/ 16 w 17"/>
                      <a:gd name="T11" fmla="*/ 0 h 17"/>
                      <a:gd name="T12" fmla="*/ 16 w 17"/>
                      <a:gd name="T13" fmla="*/ 16 h 17"/>
                      <a:gd name="T14" fmla="*/ 0 w 17"/>
                      <a:gd name="T15" fmla="*/ 16 h 17"/>
                      <a:gd name="T16" fmla="*/ 16 w 17"/>
                      <a:gd name="T17" fmla="*/ 16 h 17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w 17"/>
                      <a:gd name="T28" fmla="*/ 0 h 17"/>
                      <a:gd name="T29" fmla="*/ 17 w 17"/>
                      <a:gd name="T30" fmla="*/ 17 h 17"/>
                    </a:gdLst>
                    <a:ahLst/>
                    <a:cxnLst>
                      <a:cxn ang="T18">
                        <a:pos x="T0" y="T1"/>
                      </a:cxn>
                      <a:cxn ang="T19">
                        <a:pos x="T2" y="T3"/>
                      </a:cxn>
                      <a:cxn ang="T20">
                        <a:pos x="T4" y="T5"/>
                      </a:cxn>
                      <a:cxn ang="T21">
                        <a:pos x="T6" y="T7"/>
                      </a:cxn>
                      <a:cxn ang="T22">
                        <a:pos x="T8" y="T9"/>
                      </a:cxn>
                      <a:cxn ang="T23">
                        <a:pos x="T10" y="T11"/>
                      </a:cxn>
                      <a:cxn ang="T24">
                        <a:pos x="T12" y="T13"/>
                      </a:cxn>
                      <a:cxn ang="T25">
                        <a:pos x="T14" y="T15"/>
                      </a:cxn>
                      <a:cxn ang="T26">
                        <a:pos x="T16" y="T17"/>
                      </a:cxn>
                    </a:cxnLst>
                    <a:rect l="T27" t="T28" r="T29" b="T30"/>
                    <a:pathLst>
                      <a:path w="17" h="17">
                        <a:moveTo>
                          <a:pt x="16" y="16"/>
                        </a:moveTo>
                        <a:lnTo>
                          <a:pt x="0" y="16"/>
                        </a:lnTo>
                        <a:lnTo>
                          <a:pt x="0" y="0"/>
                        </a:lnTo>
                        <a:lnTo>
                          <a:pt x="16" y="16"/>
                        </a:lnTo>
                        <a:lnTo>
                          <a:pt x="0" y="0"/>
                        </a:lnTo>
                        <a:lnTo>
                          <a:pt x="16" y="0"/>
                        </a:lnTo>
                        <a:lnTo>
                          <a:pt x="16" y="16"/>
                        </a:lnTo>
                        <a:lnTo>
                          <a:pt x="0" y="16"/>
                        </a:lnTo>
                        <a:lnTo>
                          <a:pt x="16" y="16"/>
                        </a:lnTo>
                      </a:path>
                    </a:pathLst>
                  </a:custGeom>
                  <a:solidFill>
                    <a:srgbClr val="000000"/>
                  </a:solidFill>
                  <a:ln w="9525" cap="rnd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0309" name="Freeform 106"/>
                  <p:cNvSpPr>
                    <a:spLocks/>
                  </p:cNvSpPr>
                  <p:nvPr/>
                </p:nvSpPr>
                <p:spPr bwMode="auto">
                  <a:xfrm>
                    <a:off x="4786" y="1689"/>
                    <a:ext cx="17" cy="17"/>
                  </a:xfrm>
                  <a:custGeom>
                    <a:avLst/>
                    <a:gdLst>
                      <a:gd name="T0" fmla="*/ 8 w 17"/>
                      <a:gd name="T1" fmla="*/ 8 h 17"/>
                      <a:gd name="T2" fmla="*/ 16 w 17"/>
                      <a:gd name="T3" fmla="*/ 8 h 17"/>
                      <a:gd name="T4" fmla="*/ 8 w 17"/>
                      <a:gd name="T5" fmla="*/ 16 h 17"/>
                      <a:gd name="T6" fmla="*/ 0 w 17"/>
                      <a:gd name="T7" fmla="*/ 8 h 17"/>
                      <a:gd name="T8" fmla="*/ 8 w 17"/>
                      <a:gd name="T9" fmla="*/ 0 h 17"/>
                      <a:gd name="T10" fmla="*/ 16 w 17"/>
                      <a:gd name="T11" fmla="*/ 0 h 17"/>
                      <a:gd name="T12" fmla="*/ 16 w 17"/>
                      <a:gd name="T13" fmla="*/ 4 h 17"/>
                      <a:gd name="T14" fmla="*/ 16 w 17"/>
                      <a:gd name="T15" fmla="*/ 8 h 17"/>
                      <a:gd name="T16" fmla="*/ 8 w 17"/>
                      <a:gd name="T17" fmla="*/ 8 h 17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w 17"/>
                      <a:gd name="T28" fmla="*/ 0 h 17"/>
                      <a:gd name="T29" fmla="*/ 17 w 17"/>
                      <a:gd name="T30" fmla="*/ 17 h 17"/>
                    </a:gdLst>
                    <a:ahLst/>
                    <a:cxnLst>
                      <a:cxn ang="T18">
                        <a:pos x="T0" y="T1"/>
                      </a:cxn>
                      <a:cxn ang="T19">
                        <a:pos x="T2" y="T3"/>
                      </a:cxn>
                      <a:cxn ang="T20">
                        <a:pos x="T4" y="T5"/>
                      </a:cxn>
                      <a:cxn ang="T21">
                        <a:pos x="T6" y="T7"/>
                      </a:cxn>
                      <a:cxn ang="T22">
                        <a:pos x="T8" y="T9"/>
                      </a:cxn>
                      <a:cxn ang="T23">
                        <a:pos x="T10" y="T11"/>
                      </a:cxn>
                      <a:cxn ang="T24">
                        <a:pos x="T12" y="T13"/>
                      </a:cxn>
                      <a:cxn ang="T25">
                        <a:pos x="T14" y="T15"/>
                      </a:cxn>
                      <a:cxn ang="T26">
                        <a:pos x="T16" y="T17"/>
                      </a:cxn>
                    </a:cxnLst>
                    <a:rect l="T27" t="T28" r="T29" b="T30"/>
                    <a:pathLst>
                      <a:path w="17" h="17">
                        <a:moveTo>
                          <a:pt x="8" y="8"/>
                        </a:moveTo>
                        <a:lnTo>
                          <a:pt x="16" y="8"/>
                        </a:lnTo>
                        <a:lnTo>
                          <a:pt x="8" y="16"/>
                        </a:lnTo>
                        <a:lnTo>
                          <a:pt x="0" y="8"/>
                        </a:lnTo>
                        <a:lnTo>
                          <a:pt x="8" y="0"/>
                        </a:lnTo>
                        <a:lnTo>
                          <a:pt x="16" y="0"/>
                        </a:lnTo>
                        <a:lnTo>
                          <a:pt x="16" y="4"/>
                        </a:lnTo>
                        <a:lnTo>
                          <a:pt x="16" y="8"/>
                        </a:lnTo>
                        <a:lnTo>
                          <a:pt x="8" y="8"/>
                        </a:lnTo>
                      </a:path>
                    </a:pathLst>
                  </a:custGeom>
                  <a:solidFill>
                    <a:srgbClr val="000000"/>
                  </a:solidFill>
                  <a:ln w="9525" cap="rnd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0310" name="Freeform 107"/>
                  <p:cNvSpPr>
                    <a:spLocks/>
                  </p:cNvSpPr>
                  <p:nvPr/>
                </p:nvSpPr>
                <p:spPr bwMode="auto">
                  <a:xfrm>
                    <a:off x="4788" y="1689"/>
                    <a:ext cx="17" cy="1"/>
                  </a:xfrm>
                  <a:custGeom>
                    <a:avLst/>
                    <a:gdLst>
                      <a:gd name="T0" fmla="*/ 14 w 17"/>
                      <a:gd name="T1" fmla="*/ 0 h 1"/>
                      <a:gd name="T2" fmla="*/ 15 w 17"/>
                      <a:gd name="T3" fmla="*/ 0 h 1"/>
                      <a:gd name="T4" fmla="*/ 0 w 17"/>
                      <a:gd name="T5" fmla="*/ 0 h 1"/>
                      <a:gd name="T6" fmla="*/ 15 w 17"/>
                      <a:gd name="T7" fmla="*/ 0 h 1"/>
                      <a:gd name="T8" fmla="*/ 16 w 17"/>
                      <a:gd name="T9" fmla="*/ 0 h 1"/>
                      <a:gd name="T10" fmla="*/ 15 w 17"/>
                      <a:gd name="T11" fmla="*/ 0 h 1"/>
                      <a:gd name="T12" fmla="*/ 16 w 17"/>
                      <a:gd name="T13" fmla="*/ 0 h 1"/>
                      <a:gd name="T14" fmla="*/ 15 w 17"/>
                      <a:gd name="T15" fmla="*/ 0 h 1"/>
                      <a:gd name="T16" fmla="*/ 14 w 17"/>
                      <a:gd name="T17" fmla="*/ 0 h 1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w 17"/>
                      <a:gd name="T28" fmla="*/ 0 h 1"/>
                      <a:gd name="T29" fmla="*/ 17 w 17"/>
                      <a:gd name="T30" fmla="*/ 1 h 1"/>
                    </a:gdLst>
                    <a:ahLst/>
                    <a:cxnLst>
                      <a:cxn ang="T18">
                        <a:pos x="T0" y="T1"/>
                      </a:cxn>
                      <a:cxn ang="T19">
                        <a:pos x="T2" y="T3"/>
                      </a:cxn>
                      <a:cxn ang="T20">
                        <a:pos x="T4" y="T5"/>
                      </a:cxn>
                      <a:cxn ang="T21">
                        <a:pos x="T6" y="T7"/>
                      </a:cxn>
                      <a:cxn ang="T22">
                        <a:pos x="T8" y="T9"/>
                      </a:cxn>
                      <a:cxn ang="T23">
                        <a:pos x="T10" y="T11"/>
                      </a:cxn>
                      <a:cxn ang="T24">
                        <a:pos x="T12" y="T13"/>
                      </a:cxn>
                      <a:cxn ang="T25">
                        <a:pos x="T14" y="T15"/>
                      </a:cxn>
                      <a:cxn ang="T26">
                        <a:pos x="T16" y="T17"/>
                      </a:cxn>
                    </a:cxnLst>
                    <a:rect l="T27" t="T28" r="T29" b="T30"/>
                    <a:pathLst>
                      <a:path w="17" h="1">
                        <a:moveTo>
                          <a:pt x="14" y="0"/>
                        </a:moveTo>
                        <a:lnTo>
                          <a:pt x="15" y="0"/>
                        </a:lnTo>
                        <a:lnTo>
                          <a:pt x="0" y="0"/>
                        </a:lnTo>
                        <a:lnTo>
                          <a:pt x="15" y="0"/>
                        </a:lnTo>
                        <a:lnTo>
                          <a:pt x="16" y="0"/>
                        </a:lnTo>
                        <a:lnTo>
                          <a:pt x="15" y="0"/>
                        </a:lnTo>
                        <a:lnTo>
                          <a:pt x="16" y="0"/>
                        </a:lnTo>
                        <a:lnTo>
                          <a:pt x="15" y="0"/>
                        </a:lnTo>
                        <a:lnTo>
                          <a:pt x="14" y="0"/>
                        </a:lnTo>
                      </a:path>
                    </a:pathLst>
                  </a:custGeom>
                  <a:solidFill>
                    <a:srgbClr val="000000"/>
                  </a:solidFill>
                  <a:ln w="9525" cap="rnd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0311" name="Freeform 108"/>
                  <p:cNvSpPr>
                    <a:spLocks/>
                  </p:cNvSpPr>
                  <p:nvPr/>
                </p:nvSpPr>
                <p:spPr bwMode="auto">
                  <a:xfrm>
                    <a:off x="4797" y="1691"/>
                    <a:ext cx="17" cy="17"/>
                  </a:xfrm>
                  <a:custGeom>
                    <a:avLst/>
                    <a:gdLst>
                      <a:gd name="T0" fmla="*/ 16 w 17"/>
                      <a:gd name="T1" fmla="*/ 16 h 17"/>
                      <a:gd name="T2" fmla="*/ 0 w 17"/>
                      <a:gd name="T3" fmla="*/ 16 h 17"/>
                      <a:gd name="T4" fmla="*/ 0 w 17"/>
                      <a:gd name="T5" fmla="*/ 0 h 17"/>
                      <a:gd name="T6" fmla="*/ 16 w 17"/>
                      <a:gd name="T7" fmla="*/ 16 h 17"/>
                      <a:gd name="T8" fmla="*/ 0 w 17"/>
                      <a:gd name="T9" fmla="*/ 16 h 17"/>
                      <a:gd name="T10" fmla="*/ 16 w 17"/>
                      <a:gd name="T11" fmla="*/ 0 h 17"/>
                      <a:gd name="T12" fmla="*/ 16 w 17"/>
                      <a:gd name="T13" fmla="*/ 16 h 17"/>
                      <a:gd name="T14" fmla="*/ 0 w 17"/>
                      <a:gd name="T15" fmla="*/ 16 h 17"/>
                      <a:gd name="T16" fmla="*/ 16 w 17"/>
                      <a:gd name="T17" fmla="*/ 16 h 17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w 17"/>
                      <a:gd name="T28" fmla="*/ 0 h 17"/>
                      <a:gd name="T29" fmla="*/ 17 w 17"/>
                      <a:gd name="T30" fmla="*/ 17 h 17"/>
                    </a:gdLst>
                    <a:ahLst/>
                    <a:cxnLst>
                      <a:cxn ang="T18">
                        <a:pos x="T0" y="T1"/>
                      </a:cxn>
                      <a:cxn ang="T19">
                        <a:pos x="T2" y="T3"/>
                      </a:cxn>
                      <a:cxn ang="T20">
                        <a:pos x="T4" y="T5"/>
                      </a:cxn>
                      <a:cxn ang="T21">
                        <a:pos x="T6" y="T7"/>
                      </a:cxn>
                      <a:cxn ang="T22">
                        <a:pos x="T8" y="T9"/>
                      </a:cxn>
                      <a:cxn ang="T23">
                        <a:pos x="T10" y="T11"/>
                      </a:cxn>
                      <a:cxn ang="T24">
                        <a:pos x="T12" y="T13"/>
                      </a:cxn>
                      <a:cxn ang="T25">
                        <a:pos x="T14" y="T15"/>
                      </a:cxn>
                      <a:cxn ang="T26">
                        <a:pos x="T16" y="T17"/>
                      </a:cxn>
                    </a:cxnLst>
                    <a:rect l="T27" t="T28" r="T29" b="T30"/>
                    <a:pathLst>
                      <a:path w="17" h="17">
                        <a:moveTo>
                          <a:pt x="16" y="16"/>
                        </a:moveTo>
                        <a:lnTo>
                          <a:pt x="0" y="16"/>
                        </a:lnTo>
                        <a:lnTo>
                          <a:pt x="0" y="0"/>
                        </a:lnTo>
                        <a:lnTo>
                          <a:pt x="16" y="16"/>
                        </a:lnTo>
                        <a:lnTo>
                          <a:pt x="0" y="16"/>
                        </a:lnTo>
                        <a:lnTo>
                          <a:pt x="16" y="0"/>
                        </a:lnTo>
                        <a:lnTo>
                          <a:pt x="16" y="16"/>
                        </a:lnTo>
                        <a:lnTo>
                          <a:pt x="0" y="16"/>
                        </a:lnTo>
                        <a:lnTo>
                          <a:pt x="16" y="16"/>
                        </a:lnTo>
                      </a:path>
                    </a:pathLst>
                  </a:custGeom>
                  <a:solidFill>
                    <a:srgbClr val="000000"/>
                  </a:solidFill>
                  <a:ln w="9525" cap="rnd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0312" name="Freeform 109"/>
                  <p:cNvSpPr>
                    <a:spLocks/>
                  </p:cNvSpPr>
                  <p:nvPr/>
                </p:nvSpPr>
                <p:spPr bwMode="auto">
                  <a:xfrm>
                    <a:off x="4798" y="1689"/>
                    <a:ext cx="17" cy="17"/>
                  </a:xfrm>
                  <a:custGeom>
                    <a:avLst/>
                    <a:gdLst>
                      <a:gd name="T0" fmla="*/ 8 w 17"/>
                      <a:gd name="T1" fmla="*/ 10 h 17"/>
                      <a:gd name="T2" fmla="*/ 16 w 17"/>
                      <a:gd name="T3" fmla="*/ 5 h 17"/>
                      <a:gd name="T4" fmla="*/ 8 w 17"/>
                      <a:gd name="T5" fmla="*/ 16 h 17"/>
                      <a:gd name="T6" fmla="*/ 0 w 17"/>
                      <a:gd name="T7" fmla="*/ 10 h 17"/>
                      <a:gd name="T8" fmla="*/ 0 w 17"/>
                      <a:gd name="T9" fmla="*/ 5 h 17"/>
                      <a:gd name="T10" fmla="*/ 8 w 17"/>
                      <a:gd name="T11" fmla="*/ 0 h 17"/>
                      <a:gd name="T12" fmla="*/ 0 w 17"/>
                      <a:gd name="T13" fmla="*/ 5 h 17"/>
                      <a:gd name="T14" fmla="*/ 8 w 17"/>
                      <a:gd name="T15" fmla="*/ 0 h 17"/>
                      <a:gd name="T16" fmla="*/ 16 w 17"/>
                      <a:gd name="T17" fmla="*/ 0 h 17"/>
                      <a:gd name="T18" fmla="*/ 16 w 17"/>
                      <a:gd name="T19" fmla="*/ 5 h 17"/>
                      <a:gd name="T20" fmla="*/ 8 w 17"/>
                      <a:gd name="T21" fmla="*/ 10 h 17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w 17"/>
                      <a:gd name="T34" fmla="*/ 0 h 17"/>
                      <a:gd name="T35" fmla="*/ 17 w 17"/>
                      <a:gd name="T36" fmla="*/ 17 h 17"/>
                    </a:gdLst>
                    <a:ahLst/>
                    <a:cxnLst>
                      <a:cxn ang="T22">
                        <a:pos x="T0" y="T1"/>
                      </a:cxn>
                      <a:cxn ang="T23">
                        <a:pos x="T2" y="T3"/>
                      </a:cxn>
                      <a:cxn ang="T24">
                        <a:pos x="T4" y="T5"/>
                      </a:cxn>
                      <a:cxn ang="T25">
                        <a:pos x="T6" y="T7"/>
                      </a:cxn>
                      <a:cxn ang="T26">
                        <a:pos x="T8" y="T9"/>
                      </a:cxn>
                      <a:cxn ang="T27">
                        <a:pos x="T10" y="T11"/>
                      </a:cxn>
                      <a:cxn ang="T28">
                        <a:pos x="T12" y="T13"/>
                      </a:cxn>
                      <a:cxn ang="T29">
                        <a:pos x="T14" y="T15"/>
                      </a:cxn>
                      <a:cxn ang="T30">
                        <a:pos x="T16" y="T17"/>
                      </a:cxn>
                      <a:cxn ang="T31">
                        <a:pos x="T18" y="T19"/>
                      </a:cxn>
                      <a:cxn ang="T32">
                        <a:pos x="T20" y="T21"/>
                      </a:cxn>
                    </a:cxnLst>
                    <a:rect l="T33" t="T34" r="T35" b="T36"/>
                    <a:pathLst>
                      <a:path w="17" h="17">
                        <a:moveTo>
                          <a:pt x="8" y="10"/>
                        </a:moveTo>
                        <a:lnTo>
                          <a:pt x="16" y="5"/>
                        </a:lnTo>
                        <a:lnTo>
                          <a:pt x="8" y="16"/>
                        </a:lnTo>
                        <a:lnTo>
                          <a:pt x="0" y="10"/>
                        </a:lnTo>
                        <a:lnTo>
                          <a:pt x="0" y="5"/>
                        </a:lnTo>
                        <a:lnTo>
                          <a:pt x="8" y="0"/>
                        </a:lnTo>
                        <a:lnTo>
                          <a:pt x="0" y="5"/>
                        </a:lnTo>
                        <a:lnTo>
                          <a:pt x="8" y="0"/>
                        </a:lnTo>
                        <a:lnTo>
                          <a:pt x="16" y="0"/>
                        </a:lnTo>
                        <a:lnTo>
                          <a:pt x="16" y="5"/>
                        </a:lnTo>
                        <a:lnTo>
                          <a:pt x="8" y="10"/>
                        </a:lnTo>
                      </a:path>
                    </a:pathLst>
                  </a:custGeom>
                  <a:solidFill>
                    <a:srgbClr val="000000"/>
                  </a:solidFill>
                  <a:ln w="9525" cap="rnd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0313" name="Freeform 110"/>
                  <p:cNvSpPr>
                    <a:spLocks/>
                  </p:cNvSpPr>
                  <p:nvPr/>
                </p:nvSpPr>
                <p:spPr bwMode="auto">
                  <a:xfrm>
                    <a:off x="4799" y="1689"/>
                    <a:ext cx="19" cy="1"/>
                  </a:xfrm>
                  <a:custGeom>
                    <a:avLst/>
                    <a:gdLst>
                      <a:gd name="T0" fmla="*/ 17 w 19"/>
                      <a:gd name="T1" fmla="*/ 0 h 1"/>
                      <a:gd name="T2" fmla="*/ 16 w 19"/>
                      <a:gd name="T3" fmla="*/ 0 h 1"/>
                      <a:gd name="T4" fmla="*/ 15 w 19"/>
                      <a:gd name="T5" fmla="*/ 0 h 1"/>
                      <a:gd name="T6" fmla="*/ 13 w 19"/>
                      <a:gd name="T7" fmla="*/ 0 h 1"/>
                      <a:gd name="T8" fmla="*/ 13 w 19"/>
                      <a:gd name="T9" fmla="*/ 0 h 1"/>
                      <a:gd name="T10" fmla="*/ 11 w 19"/>
                      <a:gd name="T11" fmla="*/ 0 h 1"/>
                      <a:gd name="T12" fmla="*/ 11 w 19"/>
                      <a:gd name="T13" fmla="*/ 0 h 1"/>
                      <a:gd name="T14" fmla="*/ 9 w 19"/>
                      <a:gd name="T15" fmla="*/ 0 h 1"/>
                      <a:gd name="T16" fmla="*/ 8 w 19"/>
                      <a:gd name="T17" fmla="*/ 0 h 1"/>
                      <a:gd name="T18" fmla="*/ 7 w 19"/>
                      <a:gd name="T19" fmla="*/ 0 h 1"/>
                      <a:gd name="T20" fmla="*/ 6 w 19"/>
                      <a:gd name="T21" fmla="*/ 0 h 1"/>
                      <a:gd name="T22" fmla="*/ 5 w 19"/>
                      <a:gd name="T23" fmla="*/ 0 h 1"/>
                      <a:gd name="T24" fmla="*/ 4 w 19"/>
                      <a:gd name="T25" fmla="*/ 0 h 1"/>
                      <a:gd name="T26" fmla="*/ 3 w 19"/>
                      <a:gd name="T27" fmla="*/ 0 h 1"/>
                      <a:gd name="T28" fmla="*/ 2 w 19"/>
                      <a:gd name="T29" fmla="*/ 0 h 1"/>
                      <a:gd name="T30" fmla="*/ 1 w 19"/>
                      <a:gd name="T31" fmla="*/ 0 h 1"/>
                      <a:gd name="T32" fmla="*/ 0 w 19"/>
                      <a:gd name="T33" fmla="*/ 0 h 1"/>
                      <a:gd name="T34" fmla="*/ 1 w 19"/>
                      <a:gd name="T35" fmla="*/ 0 h 1"/>
                      <a:gd name="T36" fmla="*/ 2 w 19"/>
                      <a:gd name="T37" fmla="*/ 0 h 1"/>
                      <a:gd name="T38" fmla="*/ 3 w 19"/>
                      <a:gd name="T39" fmla="*/ 0 h 1"/>
                      <a:gd name="T40" fmla="*/ 4 w 19"/>
                      <a:gd name="T41" fmla="*/ 0 h 1"/>
                      <a:gd name="T42" fmla="*/ 5 w 19"/>
                      <a:gd name="T43" fmla="*/ 0 h 1"/>
                      <a:gd name="T44" fmla="*/ 6 w 19"/>
                      <a:gd name="T45" fmla="*/ 0 h 1"/>
                      <a:gd name="T46" fmla="*/ 7 w 19"/>
                      <a:gd name="T47" fmla="*/ 0 h 1"/>
                      <a:gd name="T48" fmla="*/ 8 w 19"/>
                      <a:gd name="T49" fmla="*/ 0 h 1"/>
                      <a:gd name="T50" fmla="*/ 9 w 19"/>
                      <a:gd name="T51" fmla="*/ 0 h 1"/>
                      <a:gd name="T52" fmla="*/ 11 w 19"/>
                      <a:gd name="T53" fmla="*/ 0 h 1"/>
                      <a:gd name="T54" fmla="*/ 11 w 19"/>
                      <a:gd name="T55" fmla="*/ 0 h 1"/>
                      <a:gd name="T56" fmla="*/ 13 w 19"/>
                      <a:gd name="T57" fmla="*/ 0 h 1"/>
                      <a:gd name="T58" fmla="*/ 13 w 19"/>
                      <a:gd name="T59" fmla="*/ 0 h 1"/>
                      <a:gd name="T60" fmla="*/ 15 w 19"/>
                      <a:gd name="T61" fmla="*/ 0 h 1"/>
                      <a:gd name="T62" fmla="*/ 16 w 19"/>
                      <a:gd name="T63" fmla="*/ 0 h 1"/>
                      <a:gd name="T64" fmla="*/ 17 w 19"/>
                      <a:gd name="T65" fmla="*/ 0 h 1"/>
                      <a:gd name="T66" fmla="*/ 17 w 19"/>
                      <a:gd name="T67" fmla="*/ 0 h 1"/>
                      <a:gd name="T68" fmla="*/ 17 w 19"/>
                      <a:gd name="T69" fmla="*/ 0 h 1"/>
                      <a:gd name="T70" fmla="*/ 18 w 19"/>
                      <a:gd name="T71" fmla="*/ 0 h 1"/>
                      <a:gd name="T72" fmla="*/ 17 w 19"/>
                      <a:gd name="T73" fmla="*/ 0 h 1"/>
                      <a:gd name="T74" fmla="*/ 17 w 19"/>
                      <a:gd name="T75" fmla="*/ 0 h 1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w 19"/>
                      <a:gd name="T115" fmla="*/ 0 h 1"/>
                      <a:gd name="T116" fmla="*/ 19 w 19"/>
                      <a:gd name="T117" fmla="*/ 1 h 1"/>
                    </a:gdLst>
                    <a:ahLst/>
                    <a:cxnLst>
                      <a:cxn ang="T76">
                        <a:pos x="T0" y="T1"/>
                      </a:cxn>
                      <a:cxn ang="T77">
                        <a:pos x="T2" y="T3"/>
                      </a:cxn>
                      <a:cxn ang="T78">
                        <a:pos x="T4" y="T5"/>
                      </a:cxn>
                      <a:cxn ang="T79">
                        <a:pos x="T6" y="T7"/>
                      </a:cxn>
                      <a:cxn ang="T80">
                        <a:pos x="T8" y="T9"/>
                      </a:cxn>
                      <a:cxn ang="T81">
                        <a:pos x="T10" y="T11"/>
                      </a:cxn>
                      <a:cxn ang="T82">
                        <a:pos x="T12" y="T13"/>
                      </a:cxn>
                      <a:cxn ang="T83">
                        <a:pos x="T14" y="T15"/>
                      </a:cxn>
                      <a:cxn ang="T84">
                        <a:pos x="T16" y="T17"/>
                      </a:cxn>
                      <a:cxn ang="T85">
                        <a:pos x="T18" y="T19"/>
                      </a:cxn>
                      <a:cxn ang="T86">
                        <a:pos x="T20" y="T21"/>
                      </a:cxn>
                      <a:cxn ang="T87">
                        <a:pos x="T22" y="T23"/>
                      </a:cxn>
                      <a:cxn ang="T88">
                        <a:pos x="T24" y="T25"/>
                      </a:cxn>
                      <a:cxn ang="T89">
                        <a:pos x="T26" y="T27"/>
                      </a:cxn>
                      <a:cxn ang="T90">
                        <a:pos x="T28" y="T29"/>
                      </a:cxn>
                      <a:cxn ang="T91">
                        <a:pos x="T30" y="T31"/>
                      </a:cxn>
                      <a:cxn ang="T92">
                        <a:pos x="T32" y="T33"/>
                      </a:cxn>
                      <a:cxn ang="T93">
                        <a:pos x="T34" y="T35"/>
                      </a:cxn>
                      <a:cxn ang="T94">
                        <a:pos x="T36" y="T37"/>
                      </a:cxn>
                      <a:cxn ang="T95">
                        <a:pos x="T38" y="T39"/>
                      </a:cxn>
                      <a:cxn ang="T96">
                        <a:pos x="T40" y="T41"/>
                      </a:cxn>
                      <a:cxn ang="T97">
                        <a:pos x="T42" y="T43"/>
                      </a:cxn>
                      <a:cxn ang="T98">
                        <a:pos x="T44" y="T45"/>
                      </a:cxn>
                      <a:cxn ang="T99">
                        <a:pos x="T46" y="T47"/>
                      </a:cxn>
                      <a:cxn ang="T100">
                        <a:pos x="T48" y="T49"/>
                      </a:cxn>
                      <a:cxn ang="T101">
                        <a:pos x="T50" y="T51"/>
                      </a:cxn>
                      <a:cxn ang="T102">
                        <a:pos x="T52" y="T53"/>
                      </a:cxn>
                      <a:cxn ang="T103">
                        <a:pos x="T54" y="T55"/>
                      </a:cxn>
                      <a:cxn ang="T104">
                        <a:pos x="T56" y="T57"/>
                      </a:cxn>
                      <a:cxn ang="T105">
                        <a:pos x="T58" y="T59"/>
                      </a:cxn>
                      <a:cxn ang="T106">
                        <a:pos x="T60" y="T61"/>
                      </a:cxn>
                      <a:cxn ang="T107">
                        <a:pos x="T62" y="T63"/>
                      </a:cxn>
                      <a:cxn ang="T108">
                        <a:pos x="T64" y="T65"/>
                      </a:cxn>
                      <a:cxn ang="T109">
                        <a:pos x="T66" y="T67"/>
                      </a:cxn>
                      <a:cxn ang="T110">
                        <a:pos x="T68" y="T69"/>
                      </a:cxn>
                      <a:cxn ang="T111">
                        <a:pos x="T70" y="T71"/>
                      </a:cxn>
                      <a:cxn ang="T112">
                        <a:pos x="T72" y="T73"/>
                      </a:cxn>
                      <a:cxn ang="T113">
                        <a:pos x="T74" y="T75"/>
                      </a:cxn>
                    </a:cxnLst>
                    <a:rect l="T114" t="T115" r="T116" b="T117"/>
                    <a:pathLst>
                      <a:path w="19" h="1">
                        <a:moveTo>
                          <a:pt x="17" y="0"/>
                        </a:moveTo>
                        <a:lnTo>
                          <a:pt x="16" y="0"/>
                        </a:lnTo>
                        <a:lnTo>
                          <a:pt x="15" y="0"/>
                        </a:lnTo>
                        <a:lnTo>
                          <a:pt x="13" y="0"/>
                        </a:lnTo>
                        <a:lnTo>
                          <a:pt x="11" y="0"/>
                        </a:lnTo>
                        <a:lnTo>
                          <a:pt x="9" y="0"/>
                        </a:lnTo>
                        <a:lnTo>
                          <a:pt x="8" y="0"/>
                        </a:lnTo>
                        <a:lnTo>
                          <a:pt x="7" y="0"/>
                        </a:lnTo>
                        <a:lnTo>
                          <a:pt x="6" y="0"/>
                        </a:lnTo>
                        <a:lnTo>
                          <a:pt x="5" y="0"/>
                        </a:lnTo>
                        <a:lnTo>
                          <a:pt x="4" y="0"/>
                        </a:lnTo>
                        <a:lnTo>
                          <a:pt x="3" y="0"/>
                        </a:lnTo>
                        <a:lnTo>
                          <a:pt x="2" y="0"/>
                        </a:lnTo>
                        <a:lnTo>
                          <a:pt x="1" y="0"/>
                        </a:lnTo>
                        <a:lnTo>
                          <a:pt x="0" y="0"/>
                        </a:lnTo>
                        <a:lnTo>
                          <a:pt x="1" y="0"/>
                        </a:lnTo>
                        <a:lnTo>
                          <a:pt x="2" y="0"/>
                        </a:lnTo>
                        <a:lnTo>
                          <a:pt x="3" y="0"/>
                        </a:lnTo>
                        <a:lnTo>
                          <a:pt x="4" y="0"/>
                        </a:lnTo>
                        <a:lnTo>
                          <a:pt x="5" y="0"/>
                        </a:lnTo>
                        <a:lnTo>
                          <a:pt x="6" y="0"/>
                        </a:lnTo>
                        <a:lnTo>
                          <a:pt x="7" y="0"/>
                        </a:lnTo>
                        <a:lnTo>
                          <a:pt x="8" y="0"/>
                        </a:lnTo>
                        <a:lnTo>
                          <a:pt x="9" y="0"/>
                        </a:lnTo>
                        <a:lnTo>
                          <a:pt x="11" y="0"/>
                        </a:lnTo>
                        <a:lnTo>
                          <a:pt x="13" y="0"/>
                        </a:lnTo>
                        <a:lnTo>
                          <a:pt x="15" y="0"/>
                        </a:lnTo>
                        <a:lnTo>
                          <a:pt x="16" y="0"/>
                        </a:lnTo>
                        <a:lnTo>
                          <a:pt x="17" y="0"/>
                        </a:lnTo>
                        <a:lnTo>
                          <a:pt x="18" y="0"/>
                        </a:lnTo>
                        <a:lnTo>
                          <a:pt x="17" y="0"/>
                        </a:lnTo>
                      </a:path>
                    </a:pathLst>
                  </a:custGeom>
                  <a:solidFill>
                    <a:srgbClr val="000000"/>
                  </a:solidFill>
                  <a:ln w="9525" cap="rnd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0314" name="Freeform 111"/>
                  <p:cNvSpPr>
                    <a:spLocks/>
                  </p:cNvSpPr>
                  <p:nvPr/>
                </p:nvSpPr>
                <p:spPr bwMode="auto">
                  <a:xfrm>
                    <a:off x="4817" y="1689"/>
                    <a:ext cx="48" cy="40"/>
                  </a:xfrm>
                  <a:custGeom>
                    <a:avLst/>
                    <a:gdLst>
                      <a:gd name="T0" fmla="*/ 46 w 48"/>
                      <a:gd name="T1" fmla="*/ 38 h 40"/>
                      <a:gd name="T2" fmla="*/ 46 w 48"/>
                      <a:gd name="T3" fmla="*/ 39 h 40"/>
                      <a:gd name="T4" fmla="*/ 0 w 48"/>
                      <a:gd name="T5" fmla="*/ 1 h 40"/>
                      <a:gd name="T6" fmla="*/ 0 w 48"/>
                      <a:gd name="T7" fmla="*/ 0 h 40"/>
                      <a:gd name="T8" fmla="*/ 46 w 48"/>
                      <a:gd name="T9" fmla="*/ 37 h 40"/>
                      <a:gd name="T10" fmla="*/ 47 w 48"/>
                      <a:gd name="T11" fmla="*/ 38 h 40"/>
                      <a:gd name="T12" fmla="*/ 46 w 48"/>
                      <a:gd name="T13" fmla="*/ 37 h 40"/>
                      <a:gd name="T14" fmla="*/ 47 w 48"/>
                      <a:gd name="T15" fmla="*/ 38 h 40"/>
                      <a:gd name="T16" fmla="*/ 47 w 48"/>
                      <a:gd name="T17" fmla="*/ 38 h 40"/>
                      <a:gd name="T18" fmla="*/ 46 w 48"/>
                      <a:gd name="T19" fmla="*/ 39 h 40"/>
                      <a:gd name="T20" fmla="*/ 46 w 48"/>
                      <a:gd name="T21" fmla="*/ 39 h 40"/>
                      <a:gd name="T22" fmla="*/ 46 w 48"/>
                      <a:gd name="T23" fmla="*/ 38 h 40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w 48"/>
                      <a:gd name="T37" fmla="*/ 0 h 40"/>
                      <a:gd name="T38" fmla="*/ 48 w 48"/>
                      <a:gd name="T39" fmla="*/ 40 h 40"/>
                    </a:gdLst>
                    <a:ahLst/>
                    <a:cxnLst>
                      <a:cxn ang="T24">
                        <a:pos x="T0" y="T1"/>
                      </a:cxn>
                      <a:cxn ang="T25">
                        <a:pos x="T2" y="T3"/>
                      </a:cxn>
                      <a:cxn ang="T26">
                        <a:pos x="T4" y="T5"/>
                      </a:cxn>
                      <a:cxn ang="T27">
                        <a:pos x="T6" y="T7"/>
                      </a:cxn>
                      <a:cxn ang="T28">
                        <a:pos x="T8" y="T9"/>
                      </a:cxn>
                      <a:cxn ang="T29">
                        <a:pos x="T10" y="T11"/>
                      </a:cxn>
                      <a:cxn ang="T30">
                        <a:pos x="T12" y="T13"/>
                      </a:cxn>
                      <a:cxn ang="T31">
                        <a:pos x="T14" y="T15"/>
                      </a:cxn>
                      <a:cxn ang="T32">
                        <a:pos x="T16" y="T17"/>
                      </a:cxn>
                      <a:cxn ang="T33">
                        <a:pos x="T18" y="T19"/>
                      </a:cxn>
                      <a:cxn ang="T34">
                        <a:pos x="T20" y="T21"/>
                      </a:cxn>
                      <a:cxn ang="T35">
                        <a:pos x="T22" y="T23"/>
                      </a:cxn>
                    </a:cxnLst>
                    <a:rect l="T36" t="T37" r="T38" b="T39"/>
                    <a:pathLst>
                      <a:path w="48" h="40">
                        <a:moveTo>
                          <a:pt x="46" y="38"/>
                        </a:moveTo>
                        <a:lnTo>
                          <a:pt x="46" y="39"/>
                        </a:lnTo>
                        <a:lnTo>
                          <a:pt x="0" y="1"/>
                        </a:lnTo>
                        <a:lnTo>
                          <a:pt x="0" y="0"/>
                        </a:lnTo>
                        <a:lnTo>
                          <a:pt x="46" y="37"/>
                        </a:lnTo>
                        <a:lnTo>
                          <a:pt x="47" y="38"/>
                        </a:lnTo>
                        <a:lnTo>
                          <a:pt x="46" y="37"/>
                        </a:lnTo>
                        <a:lnTo>
                          <a:pt x="47" y="38"/>
                        </a:lnTo>
                        <a:lnTo>
                          <a:pt x="46" y="39"/>
                        </a:lnTo>
                        <a:lnTo>
                          <a:pt x="46" y="38"/>
                        </a:lnTo>
                      </a:path>
                    </a:pathLst>
                  </a:custGeom>
                  <a:solidFill>
                    <a:srgbClr val="000000"/>
                  </a:solidFill>
                  <a:ln w="9525" cap="rnd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0315" name="Freeform 112"/>
                  <p:cNvSpPr>
                    <a:spLocks/>
                  </p:cNvSpPr>
                  <p:nvPr/>
                </p:nvSpPr>
                <p:spPr bwMode="auto">
                  <a:xfrm>
                    <a:off x="4864" y="1729"/>
                    <a:ext cx="17" cy="17"/>
                  </a:xfrm>
                  <a:custGeom>
                    <a:avLst/>
                    <a:gdLst>
                      <a:gd name="T0" fmla="*/ 16 w 17"/>
                      <a:gd name="T1" fmla="*/ 13 h 17"/>
                      <a:gd name="T2" fmla="*/ 8 w 17"/>
                      <a:gd name="T3" fmla="*/ 14 h 17"/>
                      <a:gd name="T4" fmla="*/ 0 w 17"/>
                      <a:gd name="T5" fmla="*/ 0 h 17"/>
                      <a:gd name="T6" fmla="*/ 8 w 17"/>
                      <a:gd name="T7" fmla="*/ 0 h 17"/>
                      <a:gd name="T8" fmla="*/ 16 w 17"/>
                      <a:gd name="T9" fmla="*/ 14 h 17"/>
                      <a:gd name="T10" fmla="*/ 16 w 17"/>
                      <a:gd name="T11" fmla="*/ 16 h 17"/>
                      <a:gd name="T12" fmla="*/ 16 w 17"/>
                      <a:gd name="T13" fmla="*/ 14 h 17"/>
                      <a:gd name="T14" fmla="*/ 16 w 17"/>
                      <a:gd name="T15" fmla="*/ 16 h 17"/>
                      <a:gd name="T16" fmla="*/ 8 w 17"/>
                      <a:gd name="T17" fmla="*/ 16 h 17"/>
                      <a:gd name="T18" fmla="*/ 8 w 17"/>
                      <a:gd name="T19" fmla="*/ 14 h 17"/>
                      <a:gd name="T20" fmla="*/ 16 w 17"/>
                      <a:gd name="T21" fmla="*/ 13 h 17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w 17"/>
                      <a:gd name="T34" fmla="*/ 0 h 17"/>
                      <a:gd name="T35" fmla="*/ 17 w 17"/>
                      <a:gd name="T36" fmla="*/ 17 h 17"/>
                    </a:gdLst>
                    <a:ahLst/>
                    <a:cxnLst>
                      <a:cxn ang="T22">
                        <a:pos x="T0" y="T1"/>
                      </a:cxn>
                      <a:cxn ang="T23">
                        <a:pos x="T2" y="T3"/>
                      </a:cxn>
                      <a:cxn ang="T24">
                        <a:pos x="T4" y="T5"/>
                      </a:cxn>
                      <a:cxn ang="T25">
                        <a:pos x="T6" y="T7"/>
                      </a:cxn>
                      <a:cxn ang="T26">
                        <a:pos x="T8" y="T9"/>
                      </a:cxn>
                      <a:cxn ang="T27">
                        <a:pos x="T10" y="T11"/>
                      </a:cxn>
                      <a:cxn ang="T28">
                        <a:pos x="T12" y="T13"/>
                      </a:cxn>
                      <a:cxn ang="T29">
                        <a:pos x="T14" y="T15"/>
                      </a:cxn>
                      <a:cxn ang="T30">
                        <a:pos x="T16" y="T17"/>
                      </a:cxn>
                      <a:cxn ang="T31">
                        <a:pos x="T18" y="T19"/>
                      </a:cxn>
                      <a:cxn ang="T32">
                        <a:pos x="T20" y="T21"/>
                      </a:cxn>
                    </a:cxnLst>
                    <a:rect l="T33" t="T34" r="T35" b="T36"/>
                    <a:pathLst>
                      <a:path w="17" h="17">
                        <a:moveTo>
                          <a:pt x="16" y="13"/>
                        </a:moveTo>
                        <a:lnTo>
                          <a:pt x="8" y="14"/>
                        </a:lnTo>
                        <a:lnTo>
                          <a:pt x="0" y="0"/>
                        </a:lnTo>
                        <a:lnTo>
                          <a:pt x="8" y="0"/>
                        </a:lnTo>
                        <a:lnTo>
                          <a:pt x="16" y="14"/>
                        </a:lnTo>
                        <a:lnTo>
                          <a:pt x="16" y="16"/>
                        </a:lnTo>
                        <a:lnTo>
                          <a:pt x="16" y="14"/>
                        </a:lnTo>
                        <a:lnTo>
                          <a:pt x="16" y="16"/>
                        </a:lnTo>
                        <a:lnTo>
                          <a:pt x="8" y="16"/>
                        </a:lnTo>
                        <a:lnTo>
                          <a:pt x="8" y="14"/>
                        </a:lnTo>
                        <a:lnTo>
                          <a:pt x="16" y="13"/>
                        </a:lnTo>
                      </a:path>
                    </a:pathLst>
                  </a:custGeom>
                  <a:solidFill>
                    <a:srgbClr val="000000"/>
                  </a:solidFill>
                  <a:ln w="9525" cap="rnd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0316" name="Freeform 113"/>
                  <p:cNvSpPr>
                    <a:spLocks/>
                  </p:cNvSpPr>
                  <p:nvPr/>
                </p:nvSpPr>
                <p:spPr bwMode="auto">
                  <a:xfrm>
                    <a:off x="4769" y="1691"/>
                    <a:ext cx="17" cy="1"/>
                  </a:xfrm>
                  <a:custGeom>
                    <a:avLst/>
                    <a:gdLst>
                      <a:gd name="T0" fmla="*/ 16 w 17"/>
                      <a:gd name="T1" fmla="*/ 0 h 1"/>
                      <a:gd name="T2" fmla="*/ 8 w 17"/>
                      <a:gd name="T3" fmla="*/ 0 h 1"/>
                      <a:gd name="T4" fmla="*/ 0 w 17"/>
                      <a:gd name="T5" fmla="*/ 0 h 1"/>
                      <a:gd name="T6" fmla="*/ 16 w 17"/>
                      <a:gd name="T7" fmla="*/ 0 h 1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17"/>
                      <a:gd name="T13" fmla="*/ 0 h 1"/>
                      <a:gd name="T14" fmla="*/ 17 w 17"/>
                      <a:gd name="T15" fmla="*/ 1 h 1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17" h="1">
                        <a:moveTo>
                          <a:pt x="16" y="0"/>
                        </a:moveTo>
                        <a:lnTo>
                          <a:pt x="8" y="0"/>
                        </a:lnTo>
                        <a:lnTo>
                          <a:pt x="0" y="0"/>
                        </a:lnTo>
                        <a:lnTo>
                          <a:pt x="16" y="0"/>
                        </a:lnTo>
                      </a:path>
                    </a:pathLst>
                  </a:custGeom>
                  <a:solidFill>
                    <a:srgbClr val="000000"/>
                  </a:solidFill>
                  <a:ln w="9525" cap="rnd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0317" name="Freeform 114"/>
                  <p:cNvSpPr>
                    <a:spLocks/>
                  </p:cNvSpPr>
                  <p:nvPr/>
                </p:nvSpPr>
                <p:spPr bwMode="auto">
                  <a:xfrm>
                    <a:off x="4770" y="1691"/>
                    <a:ext cx="44" cy="37"/>
                  </a:xfrm>
                  <a:custGeom>
                    <a:avLst/>
                    <a:gdLst>
                      <a:gd name="T0" fmla="*/ 42 w 44"/>
                      <a:gd name="T1" fmla="*/ 35 h 37"/>
                      <a:gd name="T2" fmla="*/ 42 w 44"/>
                      <a:gd name="T3" fmla="*/ 36 h 37"/>
                      <a:gd name="T4" fmla="*/ 0 w 44"/>
                      <a:gd name="T5" fmla="*/ 0 h 37"/>
                      <a:gd name="T6" fmla="*/ 0 w 44"/>
                      <a:gd name="T7" fmla="*/ 0 h 37"/>
                      <a:gd name="T8" fmla="*/ 43 w 44"/>
                      <a:gd name="T9" fmla="*/ 35 h 37"/>
                      <a:gd name="T10" fmla="*/ 42 w 44"/>
                      <a:gd name="T11" fmla="*/ 35 h 37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w 44"/>
                      <a:gd name="T19" fmla="*/ 0 h 37"/>
                      <a:gd name="T20" fmla="*/ 44 w 44"/>
                      <a:gd name="T21" fmla="*/ 37 h 37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T18" t="T19" r="T20" b="T21"/>
                    <a:pathLst>
                      <a:path w="44" h="37">
                        <a:moveTo>
                          <a:pt x="42" y="35"/>
                        </a:moveTo>
                        <a:lnTo>
                          <a:pt x="42" y="36"/>
                        </a:lnTo>
                        <a:lnTo>
                          <a:pt x="0" y="0"/>
                        </a:lnTo>
                        <a:lnTo>
                          <a:pt x="43" y="35"/>
                        </a:lnTo>
                        <a:lnTo>
                          <a:pt x="42" y="35"/>
                        </a:lnTo>
                      </a:path>
                    </a:pathLst>
                  </a:custGeom>
                  <a:solidFill>
                    <a:srgbClr val="000000"/>
                  </a:solidFill>
                  <a:ln w="9525" cap="rnd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0318" name="Freeform 115"/>
                  <p:cNvSpPr>
                    <a:spLocks/>
                  </p:cNvSpPr>
                  <p:nvPr/>
                </p:nvSpPr>
                <p:spPr bwMode="auto">
                  <a:xfrm>
                    <a:off x="4813" y="1727"/>
                    <a:ext cx="17" cy="17"/>
                  </a:xfrm>
                  <a:custGeom>
                    <a:avLst/>
                    <a:gdLst>
                      <a:gd name="T0" fmla="*/ 0 w 17"/>
                      <a:gd name="T1" fmla="*/ 16 h 17"/>
                      <a:gd name="T2" fmla="*/ 0 w 17"/>
                      <a:gd name="T3" fmla="*/ 0 h 17"/>
                      <a:gd name="T4" fmla="*/ 8 w 17"/>
                      <a:gd name="T5" fmla="*/ 0 h 17"/>
                      <a:gd name="T6" fmla="*/ 16 w 17"/>
                      <a:gd name="T7" fmla="*/ 0 h 17"/>
                      <a:gd name="T8" fmla="*/ 0 w 17"/>
                      <a:gd name="T9" fmla="*/ 16 h 17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7"/>
                      <a:gd name="T16" fmla="*/ 0 h 17"/>
                      <a:gd name="T17" fmla="*/ 17 w 17"/>
                      <a:gd name="T18" fmla="*/ 17 h 17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7" h="17">
                        <a:moveTo>
                          <a:pt x="0" y="16"/>
                        </a:moveTo>
                        <a:lnTo>
                          <a:pt x="0" y="0"/>
                        </a:lnTo>
                        <a:lnTo>
                          <a:pt x="8" y="0"/>
                        </a:lnTo>
                        <a:lnTo>
                          <a:pt x="16" y="0"/>
                        </a:lnTo>
                        <a:lnTo>
                          <a:pt x="0" y="16"/>
                        </a:lnTo>
                      </a:path>
                    </a:pathLst>
                  </a:custGeom>
                  <a:solidFill>
                    <a:srgbClr val="000000"/>
                  </a:solidFill>
                  <a:ln w="9525" cap="rnd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0319" name="Freeform 116"/>
                  <p:cNvSpPr>
                    <a:spLocks/>
                  </p:cNvSpPr>
                  <p:nvPr/>
                </p:nvSpPr>
                <p:spPr bwMode="auto">
                  <a:xfrm>
                    <a:off x="4778" y="1691"/>
                    <a:ext cx="46" cy="37"/>
                  </a:xfrm>
                  <a:custGeom>
                    <a:avLst/>
                    <a:gdLst>
                      <a:gd name="T0" fmla="*/ 45 w 46"/>
                      <a:gd name="T1" fmla="*/ 35 h 37"/>
                      <a:gd name="T2" fmla="*/ 44 w 46"/>
                      <a:gd name="T3" fmla="*/ 36 h 37"/>
                      <a:gd name="T4" fmla="*/ 0 w 46"/>
                      <a:gd name="T5" fmla="*/ 0 h 37"/>
                      <a:gd name="T6" fmla="*/ 0 w 46"/>
                      <a:gd name="T7" fmla="*/ 0 h 37"/>
                      <a:gd name="T8" fmla="*/ 45 w 46"/>
                      <a:gd name="T9" fmla="*/ 35 h 37"/>
                      <a:gd name="T10" fmla="*/ 45 w 46"/>
                      <a:gd name="T11" fmla="*/ 35 h 37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w 46"/>
                      <a:gd name="T19" fmla="*/ 0 h 37"/>
                      <a:gd name="T20" fmla="*/ 46 w 46"/>
                      <a:gd name="T21" fmla="*/ 37 h 37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T18" t="T19" r="T20" b="T21"/>
                    <a:pathLst>
                      <a:path w="46" h="37">
                        <a:moveTo>
                          <a:pt x="45" y="35"/>
                        </a:moveTo>
                        <a:lnTo>
                          <a:pt x="44" y="36"/>
                        </a:lnTo>
                        <a:lnTo>
                          <a:pt x="0" y="0"/>
                        </a:lnTo>
                        <a:lnTo>
                          <a:pt x="45" y="35"/>
                        </a:lnTo>
                      </a:path>
                    </a:pathLst>
                  </a:custGeom>
                  <a:solidFill>
                    <a:srgbClr val="000000"/>
                  </a:solidFill>
                  <a:ln w="9525" cap="rnd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0320" name="Freeform 117"/>
                  <p:cNvSpPr>
                    <a:spLocks/>
                  </p:cNvSpPr>
                  <p:nvPr/>
                </p:nvSpPr>
                <p:spPr bwMode="auto">
                  <a:xfrm>
                    <a:off x="4823" y="1727"/>
                    <a:ext cx="17" cy="1"/>
                  </a:xfrm>
                  <a:custGeom>
                    <a:avLst/>
                    <a:gdLst>
                      <a:gd name="T0" fmla="*/ 0 w 17"/>
                      <a:gd name="T1" fmla="*/ 0 h 1"/>
                      <a:gd name="T2" fmla="*/ 16 w 17"/>
                      <a:gd name="T3" fmla="*/ 0 h 1"/>
                      <a:gd name="T4" fmla="*/ 0 w 17"/>
                      <a:gd name="T5" fmla="*/ 0 h 1"/>
                      <a:gd name="T6" fmla="*/ 0 60000 65536"/>
                      <a:gd name="T7" fmla="*/ 0 60000 65536"/>
                      <a:gd name="T8" fmla="*/ 0 60000 65536"/>
                      <a:gd name="T9" fmla="*/ 0 w 17"/>
                      <a:gd name="T10" fmla="*/ 0 h 1"/>
                      <a:gd name="T11" fmla="*/ 17 w 17"/>
                      <a:gd name="T12" fmla="*/ 1 h 1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7" h="1">
                        <a:moveTo>
                          <a:pt x="0" y="0"/>
                        </a:moveTo>
                        <a:lnTo>
                          <a:pt x="16" y="0"/>
                        </a:lnTo>
                        <a:lnTo>
                          <a:pt x="0" y="0"/>
                        </a:lnTo>
                      </a:path>
                    </a:pathLst>
                  </a:custGeom>
                  <a:solidFill>
                    <a:srgbClr val="000000"/>
                  </a:solidFill>
                  <a:ln w="9525" cap="rnd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0321" name="Freeform 118"/>
                  <p:cNvSpPr>
                    <a:spLocks/>
                  </p:cNvSpPr>
                  <p:nvPr/>
                </p:nvSpPr>
                <p:spPr bwMode="auto">
                  <a:xfrm>
                    <a:off x="4786" y="1691"/>
                    <a:ext cx="49" cy="38"/>
                  </a:xfrm>
                  <a:custGeom>
                    <a:avLst/>
                    <a:gdLst>
                      <a:gd name="T0" fmla="*/ 47 w 49"/>
                      <a:gd name="T1" fmla="*/ 36 h 38"/>
                      <a:gd name="T2" fmla="*/ 47 w 49"/>
                      <a:gd name="T3" fmla="*/ 37 h 38"/>
                      <a:gd name="T4" fmla="*/ 0 w 49"/>
                      <a:gd name="T5" fmla="*/ 0 h 38"/>
                      <a:gd name="T6" fmla="*/ 0 w 49"/>
                      <a:gd name="T7" fmla="*/ 0 h 38"/>
                      <a:gd name="T8" fmla="*/ 48 w 49"/>
                      <a:gd name="T9" fmla="*/ 36 h 38"/>
                      <a:gd name="T10" fmla="*/ 47 w 49"/>
                      <a:gd name="T11" fmla="*/ 36 h 38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w 49"/>
                      <a:gd name="T19" fmla="*/ 0 h 38"/>
                      <a:gd name="T20" fmla="*/ 49 w 49"/>
                      <a:gd name="T21" fmla="*/ 38 h 38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T18" t="T19" r="T20" b="T21"/>
                    <a:pathLst>
                      <a:path w="49" h="38">
                        <a:moveTo>
                          <a:pt x="47" y="36"/>
                        </a:moveTo>
                        <a:lnTo>
                          <a:pt x="47" y="37"/>
                        </a:lnTo>
                        <a:lnTo>
                          <a:pt x="0" y="0"/>
                        </a:lnTo>
                        <a:lnTo>
                          <a:pt x="48" y="36"/>
                        </a:lnTo>
                        <a:lnTo>
                          <a:pt x="47" y="36"/>
                        </a:lnTo>
                      </a:path>
                    </a:pathLst>
                  </a:custGeom>
                  <a:solidFill>
                    <a:srgbClr val="000000"/>
                  </a:solidFill>
                  <a:ln w="9525" cap="rnd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0322" name="Freeform 119"/>
                  <p:cNvSpPr>
                    <a:spLocks/>
                  </p:cNvSpPr>
                  <p:nvPr/>
                </p:nvSpPr>
                <p:spPr bwMode="auto">
                  <a:xfrm>
                    <a:off x="4834" y="1728"/>
                    <a:ext cx="17" cy="1"/>
                  </a:xfrm>
                  <a:custGeom>
                    <a:avLst/>
                    <a:gdLst>
                      <a:gd name="T0" fmla="*/ 0 w 17"/>
                      <a:gd name="T1" fmla="*/ 0 h 1"/>
                      <a:gd name="T2" fmla="*/ 16 w 17"/>
                      <a:gd name="T3" fmla="*/ 0 h 1"/>
                      <a:gd name="T4" fmla="*/ 0 w 17"/>
                      <a:gd name="T5" fmla="*/ 0 h 1"/>
                      <a:gd name="T6" fmla="*/ 0 60000 65536"/>
                      <a:gd name="T7" fmla="*/ 0 60000 65536"/>
                      <a:gd name="T8" fmla="*/ 0 60000 65536"/>
                      <a:gd name="T9" fmla="*/ 0 w 17"/>
                      <a:gd name="T10" fmla="*/ 0 h 1"/>
                      <a:gd name="T11" fmla="*/ 17 w 17"/>
                      <a:gd name="T12" fmla="*/ 1 h 1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7" h="1">
                        <a:moveTo>
                          <a:pt x="0" y="0"/>
                        </a:moveTo>
                        <a:lnTo>
                          <a:pt x="16" y="0"/>
                        </a:lnTo>
                        <a:lnTo>
                          <a:pt x="0" y="0"/>
                        </a:lnTo>
                      </a:path>
                    </a:pathLst>
                  </a:custGeom>
                  <a:solidFill>
                    <a:srgbClr val="000000"/>
                  </a:solidFill>
                  <a:ln w="9525" cap="rnd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0323" name="Freeform 120"/>
                  <p:cNvSpPr>
                    <a:spLocks/>
                  </p:cNvSpPr>
                  <p:nvPr/>
                </p:nvSpPr>
                <p:spPr bwMode="auto">
                  <a:xfrm>
                    <a:off x="4816" y="1705"/>
                    <a:ext cx="29" cy="24"/>
                  </a:xfrm>
                  <a:custGeom>
                    <a:avLst/>
                    <a:gdLst>
                      <a:gd name="T0" fmla="*/ 27 w 29"/>
                      <a:gd name="T1" fmla="*/ 22 h 24"/>
                      <a:gd name="T2" fmla="*/ 27 w 29"/>
                      <a:gd name="T3" fmla="*/ 23 h 24"/>
                      <a:gd name="T4" fmla="*/ 0 w 29"/>
                      <a:gd name="T5" fmla="*/ 0 h 24"/>
                      <a:gd name="T6" fmla="*/ 0 w 29"/>
                      <a:gd name="T7" fmla="*/ 0 h 24"/>
                      <a:gd name="T8" fmla="*/ 28 w 29"/>
                      <a:gd name="T9" fmla="*/ 22 h 24"/>
                      <a:gd name="T10" fmla="*/ 27 w 29"/>
                      <a:gd name="T11" fmla="*/ 22 h 24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w 29"/>
                      <a:gd name="T19" fmla="*/ 0 h 24"/>
                      <a:gd name="T20" fmla="*/ 29 w 29"/>
                      <a:gd name="T21" fmla="*/ 24 h 24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T18" t="T19" r="T20" b="T21"/>
                    <a:pathLst>
                      <a:path w="29" h="24">
                        <a:moveTo>
                          <a:pt x="27" y="22"/>
                        </a:moveTo>
                        <a:lnTo>
                          <a:pt x="27" y="23"/>
                        </a:lnTo>
                        <a:lnTo>
                          <a:pt x="0" y="0"/>
                        </a:lnTo>
                        <a:lnTo>
                          <a:pt x="28" y="22"/>
                        </a:lnTo>
                        <a:lnTo>
                          <a:pt x="27" y="22"/>
                        </a:lnTo>
                      </a:path>
                    </a:pathLst>
                  </a:custGeom>
                  <a:solidFill>
                    <a:srgbClr val="000000"/>
                  </a:solidFill>
                  <a:ln w="9525" cap="rnd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0324" name="Freeform 121"/>
                  <p:cNvSpPr>
                    <a:spLocks/>
                  </p:cNvSpPr>
                  <p:nvPr/>
                </p:nvSpPr>
                <p:spPr bwMode="auto">
                  <a:xfrm>
                    <a:off x="4844" y="1728"/>
                    <a:ext cx="17" cy="1"/>
                  </a:xfrm>
                  <a:custGeom>
                    <a:avLst/>
                    <a:gdLst>
                      <a:gd name="T0" fmla="*/ 0 w 17"/>
                      <a:gd name="T1" fmla="*/ 0 h 1"/>
                      <a:gd name="T2" fmla="*/ 8 w 17"/>
                      <a:gd name="T3" fmla="*/ 0 h 1"/>
                      <a:gd name="T4" fmla="*/ 16 w 17"/>
                      <a:gd name="T5" fmla="*/ 0 h 1"/>
                      <a:gd name="T6" fmla="*/ 0 w 17"/>
                      <a:gd name="T7" fmla="*/ 0 h 1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17"/>
                      <a:gd name="T13" fmla="*/ 0 h 1"/>
                      <a:gd name="T14" fmla="*/ 17 w 17"/>
                      <a:gd name="T15" fmla="*/ 1 h 1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17" h="1">
                        <a:moveTo>
                          <a:pt x="0" y="0"/>
                        </a:moveTo>
                        <a:lnTo>
                          <a:pt x="8" y="0"/>
                        </a:lnTo>
                        <a:lnTo>
                          <a:pt x="16" y="0"/>
                        </a:lnTo>
                        <a:lnTo>
                          <a:pt x="0" y="0"/>
                        </a:lnTo>
                      </a:path>
                    </a:pathLst>
                  </a:custGeom>
                  <a:solidFill>
                    <a:srgbClr val="000000"/>
                  </a:solidFill>
                  <a:ln w="9525" cap="rnd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0325" name="Freeform 122"/>
                  <p:cNvSpPr>
                    <a:spLocks/>
                  </p:cNvSpPr>
                  <p:nvPr/>
                </p:nvSpPr>
                <p:spPr bwMode="auto">
                  <a:xfrm>
                    <a:off x="4855" y="1728"/>
                    <a:ext cx="17" cy="1"/>
                  </a:xfrm>
                  <a:custGeom>
                    <a:avLst/>
                    <a:gdLst>
                      <a:gd name="T0" fmla="*/ 0 w 17"/>
                      <a:gd name="T1" fmla="*/ 0 h 1"/>
                      <a:gd name="T2" fmla="*/ 16 w 17"/>
                      <a:gd name="T3" fmla="*/ 0 h 1"/>
                      <a:gd name="T4" fmla="*/ 0 w 17"/>
                      <a:gd name="T5" fmla="*/ 0 h 1"/>
                      <a:gd name="T6" fmla="*/ 0 60000 65536"/>
                      <a:gd name="T7" fmla="*/ 0 60000 65536"/>
                      <a:gd name="T8" fmla="*/ 0 60000 65536"/>
                      <a:gd name="T9" fmla="*/ 0 w 17"/>
                      <a:gd name="T10" fmla="*/ 0 h 1"/>
                      <a:gd name="T11" fmla="*/ 17 w 17"/>
                      <a:gd name="T12" fmla="*/ 1 h 1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7" h="1">
                        <a:moveTo>
                          <a:pt x="0" y="0"/>
                        </a:moveTo>
                        <a:lnTo>
                          <a:pt x="16" y="0"/>
                        </a:lnTo>
                        <a:lnTo>
                          <a:pt x="0" y="0"/>
                        </a:lnTo>
                      </a:path>
                    </a:pathLst>
                  </a:custGeom>
                  <a:solidFill>
                    <a:srgbClr val="000000"/>
                  </a:solidFill>
                  <a:ln w="9525" cap="rnd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0326" name="Freeform 123"/>
                  <p:cNvSpPr>
                    <a:spLocks/>
                  </p:cNvSpPr>
                  <p:nvPr/>
                </p:nvSpPr>
                <p:spPr bwMode="auto">
                  <a:xfrm>
                    <a:off x="4823" y="1700"/>
                    <a:ext cx="33" cy="29"/>
                  </a:xfrm>
                  <a:custGeom>
                    <a:avLst/>
                    <a:gdLst>
                      <a:gd name="T0" fmla="*/ 0 w 33"/>
                      <a:gd name="T1" fmla="*/ 0 h 29"/>
                      <a:gd name="T2" fmla="*/ 0 w 33"/>
                      <a:gd name="T3" fmla="*/ 0 h 29"/>
                      <a:gd name="T4" fmla="*/ 32 w 33"/>
                      <a:gd name="T5" fmla="*/ 27 h 29"/>
                      <a:gd name="T6" fmla="*/ 31 w 33"/>
                      <a:gd name="T7" fmla="*/ 28 h 29"/>
                      <a:gd name="T8" fmla="*/ 0 w 33"/>
                      <a:gd name="T9" fmla="*/ 0 h 29"/>
                      <a:gd name="T10" fmla="*/ 0 w 33"/>
                      <a:gd name="T11" fmla="*/ 0 h 29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w 33"/>
                      <a:gd name="T19" fmla="*/ 0 h 29"/>
                      <a:gd name="T20" fmla="*/ 33 w 33"/>
                      <a:gd name="T21" fmla="*/ 29 h 29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T18" t="T19" r="T20" b="T21"/>
                    <a:pathLst>
                      <a:path w="33" h="29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32" y="27"/>
                        </a:lnTo>
                        <a:lnTo>
                          <a:pt x="31" y="28"/>
                        </a:lnTo>
                        <a:lnTo>
                          <a:pt x="0" y="0"/>
                        </a:lnTo>
                      </a:path>
                    </a:pathLst>
                  </a:custGeom>
                  <a:solidFill>
                    <a:srgbClr val="000000"/>
                  </a:solidFill>
                  <a:ln w="9525" cap="rnd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0327" name="Freeform 124"/>
                  <p:cNvSpPr>
                    <a:spLocks/>
                  </p:cNvSpPr>
                  <p:nvPr/>
                </p:nvSpPr>
                <p:spPr bwMode="auto">
                  <a:xfrm>
                    <a:off x="4821" y="1700"/>
                    <a:ext cx="17" cy="1"/>
                  </a:xfrm>
                  <a:custGeom>
                    <a:avLst/>
                    <a:gdLst>
                      <a:gd name="T0" fmla="*/ 10 w 17"/>
                      <a:gd name="T1" fmla="*/ 0 h 1"/>
                      <a:gd name="T2" fmla="*/ 16 w 17"/>
                      <a:gd name="T3" fmla="*/ 0 h 1"/>
                      <a:gd name="T4" fmla="*/ 10 w 17"/>
                      <a:gd name="T5" fmla="*/ 0 h 1"/>
                      <a:gd name="T6" fmla="*/ 0 w 17"/>
                      <a:gd name="T7" fmla="*/ 0 h 1"/>
                      <a:gd name="T8" fmla="*/ 10 w 17"/>
                      <a:gd name="T9" fmla="*/ 0 h 1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7"/>
                      <a:gd name="T16" fmla="*/ 0 h 1"/>
                      <a:gd name="T17" fmla="*/ 17 w 17"/>
                      <a:gd name="T18" fmla="*/ 1 h 1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7" h="1">
                        <a:moveTo>
                          <a:pt x="10" y="0"/>
                        </a:moveTo>
                        <a:lnTo>
                          <a:pt x="16" y="0"/>
                        </a:lnTo>
                        <a:lnTo>
                          <a:pt x="10" y="0"/>
                        </a:lnTo>
                        <a:lnTo>
                          <a:pt x="0" y="0"/>
                        </a:lnTo>
                        <a:lnTo>
                          <a:pt x="10" y="0"/>
                        </a:lnTo>
                      </a:path>
                    </a:pathLst>
                  </a:custGeom>
                  <a:solidFill>
                    <a:srgbClr val="000000"/>
                  </a:solidFill>
                  <a:ln w="9525" cap="rnd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0328" name="Freeform 125"/>
                  <p:cNvSpPr>
                    <a:spLocks/>
                  </p:cNvSpPr>
                  <p:nvPr/>
                </p:nvSpPr>
                <p:spPr bwMode="auto">
                  <a:xfrm>
                    <a:off x="4805" y="1728"/>
                    <a:ext cx="58" cy="1"/>
                  </a:xfrm>
                  <a:custGeom>
                    <a:avLst/>
                    <a:gdLst>
                      <a:gd name="T0" fmla="*/ 0 w 58"/>
                      <a:gd name="T1" fmla="*/ 0 h 1"/>
                      <a:gd name="T2" fmla="*/ 0 w 58"/>
                      <a:gd name="T3" fmla="*/ 0 h 1"/>
                      <a:gd name="T4" fmla="*/ 57 w 58"/>
                      <a:gd name="T5" fmla="*/ 0 h 1"/>
                      <a:gd name="T6" fmla="*/ 0 w 58"/>
                      <a:gd name="T7" fmla="*/ 0 h 1"/>
                      <a:gd name="T8" fmla="*/ 0 w 58"/>
                      <a:gd name="T9" fmla="*/ 0 h 1"/>
                      <a:gd name="T10" fmla="*/ 0 w 58"/>
                      <a:gd name="T11" fmla="*/ 0 h 1"/>
                      <a:gd name="T12" fmla="*/ 0 w 58"/>
                      <a:gd name="T13" fmla="*/ 0 h 1"/>
                      <a:gd name="T14" fmla="*/ 0 w 58"/>
                      <a:gd name="T15" fmla="*/ 0 h 1"/>
                      <a:gd name="T16" fmla="*/ 0 w 58"/>
                      <a:gd name="T17" fmla="*/ 0 h 1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w 58"/>
                      <a:gd name="T28" fmla="*/ 0 h 1"/>
                      <a:gd name="T29" fmla="*/ 58 w 58"/>
                      <a:gd name="T30" fmla="*/ 1 h 1"/>
                    </a:gdLst>
                    <a:ahLst/>
                    <a:cxnLst>
                      <a:cxn ang="T18">
                        <a:pos x="T0" y="T1"/>
                      </a:cxn>
                      <a:cxn ang="T19">
                        <a:pos x="T2" y="T3"/>
                      </a:cxn>
                      <a:cxn ang="T20">
                        <a:pos x="T4" y="T5"/>
                      </a:cxn>
                      <a:cxn ang="T21">
                        <a:pos x="T6" y="T7"/>
                      </a:cxn>
                      <a:cxn ang="T22">
                        <a:pos x="T8" y="T9"/>
                      </a:cxn>
                      <a:cxn ang="T23">
                        <a:pos x="T10" y="T11"/>
                      </a:cxn>
                      <a:cxn ang="T24">
                        <a:pos x="T12" y="T13"/>
                      </a:cxn>
                      <a:cxn ang="T25">
                        <a:pos x="T14" y="T15"/>
                      </a:cxn>
                      <a:cxn ang="T26">
                        <a:pos x="T16" y="T17"/>
                      </a:cxn>
                    </a:cxnLst>
                    <a:rect l="T27" t="T28" r="T29" b="T30"/>
                    <a:pathLst>
                      <a:path w="58" h="1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57" y="0"/>
                        </a:lnTo>
                        <a:lnTo>
                          <a:pt x="0" y="0"/>
                        </a:lnTo>
                      </a:path>
                    </a:pathLst>
                  </a:custGeom>
                  <a:solidFill>
                    <a:srgbClr val="000000"/>
                  </a:solidFill>
                  <a:ln w="9525" cap="rnd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0329" name="Freeform 126"/>
                  <p:cNvSpPr>
                    <a:spLocks/>
                  </p:cNvSpPr>
                  <p:nvPr/>
                </p:nvSpPr>
                <p:spPr bwMode="auto">
                  <a:xfrm>
                    <a:off x="4803" y="1729"/>
                    <a:ext cx="17" cy="17"/>
                  </a:xfrm>
                  <a:custGeom>
                    <a:avLst/>
                    <a:gdLst>
                      <a:gd name="T0" fmla="*/ 3 w 17"/>
                      <a:gd name="T1" fmla="*/ 16 h 17"/>
                      <a:gd name="T2" fmla="*/ 0 w 17"/>
                      <a:gd name="T3" fmla="*/ 14 h 17"/>
                      <a:gd name="T4" fmla="*/ 12 w 17"/>
                      <a:gd name="T5" fmla="*/ 0 h 17"/>
                      <a:gd name="T6" fmla="*/ 16 w 17"/>
                      <a:gd name="T7" fmla="*/ 1 h 17"/>
                      <a:gd name="T8" fmla="*/ 6 w 17"/>
                      <a:gd name="T9" fmla="*/ 16 h 17"/>
                      <a:gd name="T10" fmla="*/ 3 w 17"/>
                      <a:gd name="T11" fmla="*/ 16 h 17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w 17"/>
                      <a:gd name="T19" fmla="*/ 0 h 17"/>
                      <a:gd name="T20" fmla="*/ 17 w 17"/>
                      <a:gd name="T21" fmla="*/ 17 h 17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T18" t="T19" r="T20" b="T21"/>
                    <a:pathLst>
                      <a:path w="17" h="17">
                        <a:moveTo>
                          <a:pt x="3" y="16"/>
                        </a:moveTo>
                        <a:lnTo>
                          <a:pt x="0" y="14"/>
                        </a:lnTo>
                        <a:lnTo>
                          <a:pt x="12" y="0"/>
                        </a:lnTo>
                        <a:lnTo>
                          <a:pt x="16" y="1"/>
                        </a:lnTo>
                        <a:lnTo>
                          <a:pt x="6" y="16"/>
                        </a:lnTo>
                        <a:lnTo>
                          <a:pt x="3" y="16"/>
                        </a:lnTo>
                      </a:path>
                    </a:pathLst>
                  </a:custGeom>
                  <a:solidFill>
                    <a:srgbClr val="000000"/>
                  </a:solidFill>
                  <a:ln w="9525" cap="rnd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0330" name="Freeform 127"/>
                  <p:cNvSpPr>
                    <a:spLocks/>
                  </p:cNvSpPr>
                  <p:nvPr/>
                </p:nvSpPr>
                <p:spPr bwMode="auto">
                  <a:xfrm>
                    <a:off x="4805" y="1728"/>
                    <a:ext cx="17" cy="1"/>
                  </a:xfrm>
                  <a:custGeom>
                    <a:avLst/>
                    <a:gdLst>
                      <a:gd name="T0" fmla="*/ 0 w 17"/>
                      <a:gd name="T1" fmla="*/ 0 h 1"/>
                      <a:gd name="T2" fmla="*/ 8 w 17"/>
                      <a:gd name="T3" fmla="*/ 0 h 1"/>
                      <a:gd name="T4" fmla="*/ 16 w 17"/>
                      <a:gd name="T5" fmla="*/ 0 h 1"/>
                      <a:gd name="T6" fmla="*/ 0 w 17"/>
                      <a:gd name="T7" fmla="*/ 0 h 1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17"/>
                      <a:gd name="T13" fmla="*/ 0 h 1"/>
                      <a:gd name="T14" fmla="*/ 17 w 17"/>
                      <a:gd name="T15" fmla="*/ 1 h 1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17" h="1">
                        <a:moveTo>
                          <a:pt x="0" y="0"/>
                        </a:moveTo>
                        <a:lnTo>
                          <a:pt x="8" y="0"/>
                        </a:lnTo>
                        <a:lnTo>
                          <a:pt x="16" y="0"/>
                        </a:lnTo>
                        <a:lnTo>
                          <a:pt x="0" y="0"/>
                        </a:lnTo>
                      </a:path>
                    </a:pathLst>
                  </a:custGeom>
                  <a:solidFill>
                    <a:srgbClr val="000000"/>
                  </a:solidFill>
                  <a:ln w="9525" cap="rnd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0331" name="Freeform 128"/>
                  <p:cNvSpPr>
                    <a:spLocks/>
                  </p:cNvSpPr>
                  <p:nvPr/>
                </p:nvSpPr>
                <p:spPr bwMode="auto">
                  <a:xfrm>
                    <a:off x="4758" y="1691"/>
                    <a:ext cx="48" cy="38"/>
                  </a:xfrm>
                  <a:custGeom>
                    <a:avLst/>
                    <a:gdLst>
                      <a:gd name="T0" fmla="*/ 0 w 48"/>
                      <a:gd name="T1" fmla="*/ 0 h 38"/>
                      <a:gd name="T2" fmla="*/ 0 w 48"/>
                      <a:gd name="T3" fmla="*/ 0 h 38"/>
                      <a:gd name="T4" fmla="*/ 47 w 48"/>
                      <a:gd name="T5" fmla="*/ 36 h 38"/>
                      <a:gd name="T6" fmla="*/ 46 w 48"/>
                      <a:gd name="T7" fmla="*/ 37 h 38"/>
                      <a:gd name="T8" fmla="*/ 0 w 48"/>
                      <a:gd name="T9" fmla="*/ 0 h 38"/>
                      <a:gd name="T10" fmla="*/ 0 w 48"/>
                      <a:gd name="T11" fmla="*/ 0 h 38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w 48"/>
                      <a:gd name="T19" fmla="*/ 0 h 38"/>
                      <a:gd name="T20" fmla="*/ 48 w 48"/>
                      <a:gd name="T21" fmla="*/ 38 h 38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T18" t="T19" r="T20" b="T21"/>
                    <a:pathLst>
                      <a:path w="48" h="38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47" y="36"/>
                        </a:lnTo>
                        <a:lnTo>
                          <a:pt x="46" y="37"/>
                        </a:lnTo>
                        <a:lnTo>
                          <a:pt x="0" y="0"/>
                        </a:lnTo>
                      </a:path>
                    </a:pathLst>
                  </a:custGeom>
                  <a:solidFill>
                    <a:srgbClr val="000000"/>
                  </a:solidFill>
                  <a:ln w="9525" cap="rnd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0332" name="Freeform 129"/>
                  <p:cNvSpPr>
                    <a:spLocks/>
                  </p:cNvSpPr>
                  <p:nvPr/>
                </p:nvSpPr>
                <p:spPr bwMode="auto">
                  <a:xfrm>
                    <a:off x="4758" y="1691"/>
                    <a:ext cx="17" cy="1"/>
                  </a:xfrm>
                  <a:custGeom>
                    <a:avLst/>
                    <a:gdLst>
                      <a:gd name="T0" fmla="*/ 16 w 17"/>
                      <a:gd name="T1" fmla="*/ 0 h 1"/>
                      <a:gd name="T2" fmla="*/ 0 w 17"/>
                      <a:gd name="T3" fmla="*/ 0 h 1"/>
                      <a:gd name="T4" fmla="*/ 16 w 17"/>
                      <a:gd name="T5" fmla="*/ 0 h 1"/>
                      <a:gd name="T6" fmla="*/ 0 60000 65536"/>
                      <a:gd name="T7" fmla="*/ 0 60000 65536"/>
                      <a:gd name="T8" fmla="*/ 0 60000 65536"/>
                      <a:gd name="T9" fmla="*/ 0 w 17"/>
                      <a:gd name="T10" fmla="*/ 0 h 1"/>
                      <a:gd name="T11" fmla="*/ 17 w 17"/>
                      <a:gd name="T12" fmla="*/ 1 h 1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7" h="1">
                        <a:moveTo>
                          <a:pt x="16" y="0"/>
                        </a:moveTo>
                        <a:lnTo>
                          <a:pt x="0" y="0"/>
                        </a:lnTo>
                        <a:lnTo>
                          <a:pt x="16" y="0"/>
                        </a:lnTo>
                      </a:path>
                    </a:pathLst>
                  </a:custGeom>
                  <a:solidFill>
                    <a:srgbClr val="000000"/>
                  </a:solidFill>
                  <a:ln w="9525" cap="rnd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</p:grpSp>
          <p:graphicFrame>
            <p:nvGraphicFramePr>
              <p:cNvPr id="10242" name="Object 130"/>
              <p:cNvGraphicFramePr>
                <a:graphicFrameLocks/>
              </p:cNvGraphicFramePr>
              <p:nvPr/>
            </p:nvGraphicFramePr>
            <p:xfrm>
              <a:off x="4731" y="1344"/>
              <a:ext cx="461" cy="424"/>
            </p:xfrm>
            <a:graphic>
              <a:graphicData uri="http://schemas.openxmlformats.org/presentationml/2006/ole">
                <p:oleObj spid="_x0000_s10242" r:id="rId6" imgW="2498400" imgH="2158920" progId="">
                  <p:embed/>
                </p:oleObj>
              </a:graphicData>
            </a:graphic>
          </p:graphicFrame>
        </p:grpSp>
        <p:sp>
          <p:nvSpPr>
            <p:cNvPr id="1413251" name="Text Box 131"/>
            <p:cNvSpPr txBox="1">
              <a:spLocks noChangeArrowheads="1"/>
            </p:cNvSpPr>
            <p:nvPr/>
          </p:nvSpPr>
          <p:spPr bwMode="auto">
            <a:xfrm>
              <a:off x="2200" y="3637"/>
              <a:ext cx="861" cy="1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 anchorCtr="1"/>
            <a:lstStyle/>
            <a:p>
              <a:pPr eaLnBrk="0" hangingPunct="0">
                <a:defRPr/>
              </a:pPr>
              <a:r>
                <a:rPr lang="zh-CN" altLang="en-US" sz="120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itchFamily="18" charset="0"/>
                </a:rPr>
                <a:t>信息需求者</a:t>
              </a:r>
            </a:p>
          </p:txBody>
        </p:sp>
      </p:grpSp>
      <p:grpSp>
        <p:nvGrpSpPr>
          <p:cNvPr id="10253" name="Group 132"/>
          <p:cNvGrpSpPr>
            <a:grpSpLocks/>
          </p:cNvGrpSpPr>
          <p:nvPr/>
        </p:nvGrpSpPr>
        <p:grpSpPr bwMode="auto">
          <a:xfrm>
            <a:off x="552450" y="3162300"/>
            <a:ext cx="876300" cy="1144588"/>
            <a:chOff x="357" y="2257"/>
            <a:chExt cx="552" cy="800"/>
          </a:xfrm>
        </p:grpSpPr>
        <p:pic>
          <p:nvPicPr>
            <p:cNvPr id="10276" name="Picture 133" descr="PH01611J[1]">
              <a:hlinkClick r:id="rId7" action="ppaction://hlinksldjump"/>
            </p:cNvPr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377" y="2257"/>
              <a:ext cx="532" cy="4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277" name="Text Box 134"/>
            <p:cNvSpPr txBox="1">
              <a:spLocks noChangeArrowheads="1"/>
            </p:cNvSpPr>
            <p:nvPr/>
          </p:nvSpPr>
          <p:spPr bwMode="auto">
            <a:xfrm>
              <a:off x="357" y="2734"/>
              <a:ext cx="549" cy="32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zh-CN" altLang="en-US" sz="1200"/>
                <a:t>数据处理者</a:t>
              </a:r>
            </a:p>
          </p:txBody>
        </p:sp>
      </p:grpSp>
      <p:sp>
        <p:nvSpPr>
          <p:cNvPr id="10254" name="Line 135"/>
          <p:cNvSpPr>
            <a:spLocks noChangeShapeType="1"/>
          </p:cNvSpPr>
          <p:nvPr/>
        </p:nvSpPr>
        <p:spPr bwMode="auto">
          <a:xfrm flipH="1">
            <a:off x="2249488" y="1509713"/>
            <a:ext cx="42862" cy="46148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0255" name="Line 136"/>
          <p:cNvSpPr>
            <a:spLocks noChangeShapeType="1"/>
          </p:cNvSpPr>
          <p:nvPr/>
        </p:nvSpPr>
        <p:spPr bwMode="auto">
          <a:xfrm>
            <a:off x="2279650" y="3119438"/>
            <a:ext cx="55086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0256" name="Line 137"/>
          <p:cNvSpPr>
            <a:spLocks noChangeShapeType="1"/>
          </p:cNvSpPr>
          <p:nvPr/>
        </p:nvSpPr>
        <p:spPr bwMode="auto">
          <a:xfrm>
            <a:off x="1800225" y="4746625"/>
            <a:ext cx="4349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0257" name="Line 138"/>
          <p:cNvSpPr>
            <a:spLocks noChangeShapeType="1"/>
          </p:cNvSpPr>
          <p:nvPr/>
        </p:nvSpPr>
        <p:spPr bwMode="auto">
          <a:xfrm>
            <a:off x="1828800" y="3571875"/>
            <a:ext cx="43656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0258" name="Line 139"/>
          <p:cNvSpPr>
            <a:spLocks noChangeShapeType="1"/>
          </p:cNvSpPr>
          <p:nvPr/>
        </p:nvSpPr>
        <p:spPr bwMode="auto">
          <a:xfrm flipV="1">
            <a:off x="1843088" y="2568575"/>
            <a:ext cx="434975" cy="142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13260" name="Line 140"/>
          <p:cNvSpPr>
            <a:spLocks noChangeShapeType="1"/>
          </p:cNvSpPr>
          <p:nvPr/>
        </p:nvSpPr>
        <p:spPr bwMode="auto">
          <a:xfrm>
            <a:off x="1905000" y="2590800"/>
            <a:ext cx="371475" cy="1588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13261" name="Line 141"/>
          <p:cNvSpPr>
            <a:spLocks noChangeShapeType="1"/>
          </p:cNvSpPr>
          <p:nvPr/>
        </p:nvSpPr>
        <p:spPr bwMode="auto">
          <a:xfrm flipH="1">
            <a:off x="2278063" y="2590800"/>
            <a:ext cx="7937" cy="542925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13262" name="Line 142"/>
          <p:cNvSpPr>
            <a:spLocks noChangeShapeType="1"/>
          </p:cNvSpPr>
          <p:nvPr/>
        </p:nvSpPr>
        <p:spPr bwMode="auto">
          <a:xfrm flipV="1">
            <a:off x="2263775" y="3106738"/>
            <a:ext cx="595313" cy="14287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10262" name="Group 143"/>
          <p:cNvGrpSpPr>
            <a:grpSpLocks/>
          </p:cNvGrpSpPr>
          <p:nvPr/>
        </p:nvGrpSpPr>
        <p:grpSpPr bwMode="auto">
          <a:xfrm>
            <a:off x="649288" y="5678488"/>
            <a:ext cx="838200" cy="857250"/>
            <a:chOff x="1780" y="3175"/>
            <a:chExt cx="528" cy="560"/>
          </a:xfrm>
        </p:grpSpPr>
        <p:grpSp>
          <p:nvGrpSpPr>
            <p:cNvPr id="10264" name="Group 144"/>
            <p:cNvGrpSpPr>
              <a:grpSpLocks/>
            </p:cNvGrpSpPr>
            <p:nvPr/>
          </p:nvGrpSpPr>
          <p:grpSpPr bwMode="auto">
            <a:xfrm>
              <a:off x="1801" y="3175"/>
              <a:ext cx="494" cy="341"/>
              <a:chOff x="4790" y="2015"/>
              <a:chExt cx="586" cy="733"/>
            </a:xfrm>
          </p:grpSpPr>
          <p:sp>
            <p:nvSpPr>
              <p:cNvPr id="10266" name="Freeform 145"/>
              <p:cNvSpPr>
                <a:spLocks/>
              </p:cNvSpPr>
              <p:nvPr/>
            </p:nvSpPr>
            <p:spPr bwMode="auto">
              <a:xfrm>
                <a:off x="4859" y="2226"/>
                <a:ext cx="125" cy="127"/>
              </a:xfrm>
              <a:custGeom>
                <a:avLst/>
                <a:gdLst>
                  <a:gd name="T0" fmla="*/ 48 w 125"/>
                  <a:gd name="T1" fmla="*/ 17 h 127"/>
                  <a:gd name="T2" fmla="*/ 44 w 125"/>
                  <a:gd name="T3" fmla="*/ 23 h 127"/>
                  <a:gd name="T4" fmla="*/ 39 w 125"/>
                  <a:gd name="T5" fmla="*/ 30 h 127"/>
                  <a:gd name="T6" fmla="*/ 34 w 125"/>
                  <a:gd name="T7" fmla="*/ 38 h 127"/>
                  <a:gd name="T8" fmla="*/ 28 w 125"/>
                  <a:gd name="T9" fmla="*/ 48 h 127"/>
                  <a:gd name="T10" fmla="*/ 24 w 125"/>
                  <a:gd name="T11" fmla="*/ 55 h 127"/>
                  <a:gd name="T12" fmla="*/ 18 w 125"/>
                  <a:gd name="T13" fmla="*/ 63 h 127"/>
                  <a:gd name="T14" fmla="*/ 13 w 125"/>
                  <a:gd name="T15" fmla="*/ 71 h 127"/>
                  <a:gd name="T16" fmla="*/ 8 w 125"/>
                  <a:gd name="T17" fmla="*/ 79 h 127"/>
                  <a:gd name="T18" fmla="*/ 4 w 125"/>
                  <a:gd name="T19" fmla="*/ 87 h 127"/>
                  <a:gd name="T20" fmla="*/ 1 w 125"/>
                  <a:gd name="T21" fmla="*/ 94 h 127"/>
                  <a:gd name="T22" fmla="*/ 1 w 125"/>
                  <a:gd name="T23" fmla="*/ 100 h 127"/>
                  <a:gd name="T24" fmla="*/ 3 w 125"/>
                  <a:gd name="T25" fmla="*/ 107 h 127"/>
                  <a:gd name="T26" fmla="*/ 5 w 125"/>
                  <a:gd name="T27" fmla="*/ 108 h 127"/>
                  <a:gd name="T28" fmla="*/ 10 w 125"/>
                  <a:gd name="T29" fmla="*/ 110 h 127"/>
                  <a:gd name="T30" fmla="*/ 24 w 125"/>
                  <a:gd name="T31" fmla="*/ 112 h 127"/>
                  <a:gd name="T32" fmla="*/ 30 w 125"/>
                  <a:gd name="T33" fmla="*/ 114 h 127"/>
                  <a:gd name="T34" fmla="*/ 40 w 125"/>
                  <a:gd name="T35" fmla="*/ 120 h 127"/>
                  <a:gd name="T36" fmla="*/ 49 w 125"/>
                  <a:gd name="T37" fmla="*/ 123 h 127"/>
                  <a:gd name="T38" fmla="*/ 57 w 125"/>
                  <a:gd name="T39" fmla="*/ 125 h 127"/>
                  <a:gd name="T40" fmla="*/ 75 w 125"/>
                  <a:gd name="T41" fmla="*/ 125 h 127"/>
                  <a:gd name="T42" fmla="*/ 83 w 125"/>
                  <a:gd name="T43" fmla="*/ 123 h 127"/>
                  <a:gd name="T44" fmla="*/ 91 w 125"/>
                  <a:gd name="T45" fmla="*/ 118 h 127"/>
                  <a:gd name="T46" fmla="*/ 100 w 125"/>
                  <a:gd name="T47" fmla="*/ 113 h 127"/>
                  <a:gd name="T48" fmla="*/ 111 w 125"/>
                  <a:gd name="T49" fmla="*/ 105 h 127"/>
                  <a:gd name="T50" fmla="*/ 124 w 125"/>
                  <a:gd name="T51" fmla="*/ 96 h 127"/>
                  <a:gd name="T52" fmla="*/ 121 w 125"/>
                  <a:gd name="T53" fmla="*/ 92 h 127"/>
                  <a:gd name="T54" fmla="*/ 120 w 125"/>
                  <a:gd name="T55" fmla="*/ 88 h 127"/>
                  <a:gd name="T56" fmla="*/ 115 w 125"/>
                  <a:gd name="T57" fmla="*/ 80 h 127"/>
                  <a:gd name="T58" fmla="*/ 112 w 125"/>
                  <a:gd name="T59" fmla="*/ 75 h 127"/>
                  <a:gd name="T60" fmla="*/ 108 w 125"/>
                  <a:gd name="T61" fmla="*/ 70 h 127"/>
                  <a:gd name="T62" fmla="*/ 105 w 125"/>
                  <a:gd name="T63" fmla="*/ 63 h 127"/>
                  <a:gd name="T64" fmla="*/ 102 w 125"/>
                  <a:gd name="T65" fmla="*/ 58 h 127"/>
                  <a:gd name="T66" fmla="*/ 100 w 125"/>
                  <a:gd name="T67" fmla="*/ 55 h 127"/>
                  <a:gd name="T68" fmla="*/ 94 w 125"/>
                  <a:gd name="T69" fmla="*/ 50 h 127"/>
                  <a:gd name="T70" fmla="*/ 89 w 125"/>
                  <a:gd name="T71" fmla="*/ 39 h 127"/>
                  <a:gd name="T72" fmla="*/ 84 w 125"/>
                  <a:gd name="T73" fmla="*/ 32 h 127"/>
                  <a:gd name="T74" fmla="*/ 81 w 125"/>
                  <a:gd name="T75" fmla="*/ 26 h 127"/>
                  <a:gd name="T76" fmla="*/ 79 w 125"/>
                  <a:gd name="T77" fmla="*/ 21 h 127"/>
                  <a:gd name="T78" fmla="*/ 77 w 125"/>
                  <a:gd name="T79" fmla="*/ 16 h 127"/>
                  <a:gd name="T80" fmla="*/ 73 w 125"/>
                  <a:gd name="T81" fmla="*/ 9 h 127"/>
                  <a:gd name="T82" fmla="*/ 70 w 125"/>
                  <a:gd name="T83" fmla="*/ 4 h 127"/>
                  <a:gd name="T84" fmla="*/ 66 w 125"/>
                  <a:gd name="T85" fmla="*/ 0 h 127"/>
                  <a:gd name="T86" fmla="*/ 60 w 125"/>
                  <a:gd name="T87" fmla="*/ 3 h 127"/>
                  <a:gd name="T88" fmla="*/ 54 w 125"/>
                  <a:gd name="T89" fmla="*/ 4 h 127"/>
                  <a:gd name="T90" fmla="*/ 53 w 125"/>
                  <a:gd name="T91" fmla="*/ 9 h 127"/>
                  <a:gd name="T92" fmla="*/ 51 w 125"/>
                  <a:gd name="T93" fmla="*/ 13 h 127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w 125"/>
                  <a:gd name="T142" fmla="*/ 0 h 127"/>
                  <a:gd name="T143" fmla="*/ 125 w 125"/>
                  <a:gd name="T144" fmla="*/ 127 h 127"/>
                </a:gdLst>
                <a:ahLst/>
                <a:cxnLst>
                  <a:cxn ang="T94">
                    <a:pos x="T0" y="T1"/>
                  </a:cxn>
                  <a:cxn ang="T95">
                    <a:pos x="T2" y="T3"/>
                  </a:cxn>
                  <a:cxn ang="T96">
                    <a:pos x="T4" y="T5"/>
                  </a:cxn>
                  <a:cxn ang="T97">
                    <a:pos x="T6" y="T7"/>
                  </a:cxn>
                  <a:cxn ang="T98">
                    <a:pos x="T8" y="T9"/>
                  </a:cxn>
                  <a:cxn ang="T99">
                    <a:pos x="T10" y="T11"/>
                  </a:cxn>
                  <a:cxn ang="T100">
                    <a:pos x="T12" y="T13"/>
                  </a:cxn>
                  <a:cxn ang="T101">
                    <a:pos x="T14" y="T15"/>
                  </a:cxn>
                  <a:cxn ang="T102">
                    <a:pos x="T16" y="T17"/>
                  </a:cxn>
                  <a:cxn ang="T103">
                    <a:pos x="T18" y="T19"/>
                  </a:cxn>
                  <a:cxn ang="T104">
                    <a:pos x="T20" y="T21"/>
                  </a:cxn>
                  <a:cxn ang="T105">
                    <a:pos x="T22" y="T23"/>
                  </a:cxn>
                  <a:cxn ang="T106">
                    <a:pos x="T24" y="T25"/>
                  </a:cxn>
                  <a:cxn ang="T107">
                    <a:pos x="T26" y="T27"/>
                  </a:cxn>
                  <a:cxn ang="T108">
                    <a:pos x="T28" y="T29"/>
                  </a:cxn>
                  <a:cxn ang="T109">
                    <a:pos x="T30" y="T31"/>
                  </a:cxn>
                  <a:cxn ang="T110">
                    <a:pos x="T32" y="T33"/>
                  </a:cxn>
                  <a:cxn ang="T111">
                    <a:pos x="T34" y="T35"/>
                  </a:cxn>
                  <a:cxn ang="T112">
                    <a:pos x="T36" y="T37"/>
                  </a:cxn>
                  <a:cxn ang="T113">
                    <a:pos x="T38" y="T39"/>
                  </a:cxn>
                  <a:cxn ang="T114">
                    <a:pos x="T40" y="T41"/>
                  </a:cxn>
                  <a:cxn ang="T115">
                    <a:pos x="T42" y="T43"/>
                  </a:cxn>
                  <a:cxn ang="T116">
                    <a:pos x="T44" y="T45"/>
                  </a:cxn>
                  <a:cxn ang="T117">
                    <a:pos x="T46" y="T47"/>
                  </a:cxn>
                  <a:cxn ang="T118">
                    <a:pos x="T48" y="T49"/>
                  </a:cxn>
                  <a:cxn ang="T119">
                    <a:pos x="T50" y="T51"/>
                  </a:cxn>
                  <a:cxn ang="T120">
                    <a:pos x="T52" y="T53"/>
                  </a:cxn>
                  <a:cxn ang="T121">
                    <a:pos x="T54" y="T55"/>
                  </a:cxn>
                  <a:cxn ang="T122">
                    <a:pos x="T56" y="T57"/>
                  </a:cxn>
                  <a:cxn ang="T123">
                    <a:pos x="T58" y="T59"/>
                  </a:cxn>
                  <a:cxn ang="T124">
                    <a:pos x="T60" y="T61"/>
                  </a:cxn>
                  <a:cxn ang="T125">
                    <a:pos x="T62" y="T63"/>
                  </a:cxn>
                  <a:cxn ang="T126">
                    <a:pos x="T64" y="T65"/>
                  </a:cxn>
                  <a:cxn ang="T127">
                    <a:pos x="T66" y="T67"/>
                  </a:cxn>
                  <a:cxn ang="T128">
                    <a:pos x="T68" y="T69"/>
                  </a:cxn>
                  <a:cxn ang="T129">
                    <a:pos x="T70" y="T71"/>
                  </a:cxn>
                  <a:cxn ang="T130">
                    <a:pos x="T72" y="T73"/>
                  </a:cxn>
                  <a:cxn ang="T131">
                    <a:pos x="T74" y="T75"/>
                  </a:cxn>
                  <a:cxn ang="T132">
                    <a:pos x="T76" y="T77"/>
                  </a:cxn>
                  <a:cxn ang="T133">
                    <a:pos x="T78" y="T79"/>
                  </a:cxn>
                  <a:cxn ang="T134">
                    <a:pos x="T80" y="T81"/>
                  </a:cxn>
                  <a:cxn ang="T135">
                    <a:pos x="T82" y="T83"/>
                  </a:cxn>
                  <a:cxn ang="T136">
                    <a:pos x="T84" y="T85"/>
                  </a:cxn>
                  <a:cxn ang="T137">
                    <a:pos x="T86" y="T87"/>
                  </a:cxn>
                  <a:cxn ang="T138">
                    <a:pos x="T88" y="T89"/>
                  </a:cxn>
                  <a:cxn ang="T139">
                    <a:pos x="T90" y="T91"/>
                  </a:cxn>
                  <a:cxn ang="T140">
                    <a:pos x="T92" y="T93"/>
                  </a:cxn>
                </a:cxnLst>
                <a:rect l="T141" t="T142" r="T143" b="T144"/>
                <a:pathLst>
                  <a:path w="125" h="127">
                    <a:moveTo>
                      <a:pt x="51" y="13"/>
                    </a:moveTo>
                    <a:lnTo>
                      <a:pt x="49" y="14"/>
                    </a:lnTo>
                    <a:lnTo>
                      <a:pt x="48" y="17"/>
                    </a:lnTo>
                    <a:lnTo>
                      <a:pt x="47" y="20"/>
                    </a:lnTo>
                    <a:lnTo>
                      <a:pt x="45" y="21"/>
                    </a:lnTo>
                    <a:lnTo>
                      <a:pt x="44" y="23"/>
                    </a:lnTo>
                    <a:lnTo>
                      <a:pt x="43" y="26"/>
                    </a:lnTo>
                    <a:lnTo>
                      <a:pt x="41" y="29"/>
                    </a:lnTo>
                    <a:lnTo>
                      <a:pt x="39" y="30"/>
                    </a:lnTo>
                    <a:lnTo>
                      <a:pt x="37" y="33"/>
                    </a:lnTo>
                    <a:lnTo>
                      <a:pt x="37" y="36"/>
                    </a:lnTo>
                    <a:lnTo>
                      <a:pt x="34" y="38"/>
                    </a:lnTo>
                    <a:lnTo>
                      <a:pt x="33" y="41"/>
                    </a:lnTo>
                    <a:lnTo>
                      <a:pt x="30" y="43"/>
                    </a:lnTo>
                    <a:lnTo>
                      <a:pt x="28" y="48"/>
                    </a:lnTo>
                    <a:lnTo>
                      <a:pt x="27" y="50"/>
                    </a:lnTo>
                    <a:lnTo>
                      <a:pt x="24" y="52"/>
                    </a:lnTo>
                    <a:lnTo>
                      <a:pt x="24" y="55"/>
                    </a:lnTo>
                    <a:lnTo>
                      <a:pt x="21" y="58"/>
                    </a:lnTo>
                    <a:lnTo>
                      <a:pt x="20" y="61"/>
                    </a:lnTo>
                    <a:lnTo>
                      <a:pt x="18" y="63"/>
                    </a:lnTo>
                    <a:lnTo>
                      <a:pt x="16" y="66"/>
                    </a:lnTo>
                    <a:lnTo>
                      <a:pt x="14" y="68"/>
                    </a:lnTo>
                    <a:lnTo>
                      <a:pt x="13" y="71"/>
                    </a:lnTo>
                    <a:lnTo>
                      <a:pt x="12" y="74"/>
                    </a:lnTo>
                    <a:lnTo>
                      <a:pt x="9" y="76"/>
                    </a:lnTo>
                    <a:lnTo>
                      <a:pt x="8" y="79"/>
                    </a:lnTo>
                    <a:lnTo>
                      <a:pt x="7" y="81"/>
                    </a:lnTo>
                    <a:lnTo>
                      <a:pt x="5" y="84"/>
                    </a:lnTo>
                    <a:lnTo>
                      <a:pt x="4" y="87"/>
                    </a:lnTo>
                    <a:lnTo>
                      <a:pt x="3" y="90"/>
                    </a:lnTo>
                    <a:lnTo>
                      <a:pt x="3" y="91"/>
                    </a:lnTo>
                    <a:lnTo>
                      <a:pt x="1" y="94"/>
                    </a:lnTo>
                    <a:lnTo>
                      <a:pt x="0" y="94"/>
                    </a:lnTo>
                    <a:lnTo>
                      <a:pt x="0" y="98"/>
                    </a:lnTo>
                    <a:lnTo>
                      <a:pt x="1" y="100"/>
                    </a:lnTo>
                    <a:lnTo>
                      <a:pt x="1" y="104"/>
                    </a:lnTo>
                    <a:lnTo>
                      <a:pt x="3" y="104"/>
                    </a:lnTo>
                    <a:lnTo>
                      <a:pt x="3" y="107"/>
                    </a:lnTo>
                    <a:lnTo>
                      <a:pt x="4" y="107"/>
                    </a:lnTo>
                    <a:lnTo>
                      <a:pt x="4" y="108"/>
                    </a:lnTo>
                    <a:lnTo>
                      <a:pt x="5" y="108"/>
                    </a:lnTo>
                    <a:lnTo>
                      <a:pt x="7" y="109"/>
                    </a:lnTo>
                    <a:lnTo>
                      <a:pt x="9" y="109"/>
                    </a:lnTo>
                    <a:lnTo>
                      <a:pt x="10" y="110"/>
                    </a:lnTo>
                    <a:lnTo>
                      <a:pt x="14" y="110"/>
                    </a:lnTo>
                    <a:lnTo>
                      <a:pt x="16" y="112"/>
                    </a:lnTo>
                    <a:lnTo>
                      <a:pt x="24" y="112"/>
                    </a:lnTo>
                    <a:lnTo>
                      <a:pt x="24" y="113"/>
                    </a:lnTo>
                    <a:lnTo>
                      <a:pt x="28" y="113"/>
                    </a:lnTo>
                    <a:lnTo>
                      <a:pt x="30" y="114"/>
                    </a:lnTo>
                    <a:lnTo>
                      <a:pt x="34" y="116"/>
                    </a:lnTo>
                    <a:lnTo>
                      <a:pt x="37" y="118"/>
                    </a:lnTo>
                    <a:lnTo>
                      <a:pt x="40" y="120"/>
                    </a:lnTo>
                    <a:lnTo>
                      <a:pt x="43" y="121"/>
                    </a:lnTo>
                    <a:lnTo>
                      <a:pt x="47" y="123"/>
                    </a:lnTo>
                    <a:lnTo>
                      <a:pt x="49" y="123"/>
                    </a:lnTo>
                    <a:lnTo>
                      <a:pt x="51" y="123"/>
                    </a:lnTo>
                    <a:lnTo>
                      <a:pt x="54" y="125"/>
                    </a:lnTo>
                    <a:lnTo>
                      <a:pt x="57" y="125"/>
                    </a:lnTo>
                    <a:lnTo>
                      <a:pt x="60" y="126"/>
                    </a:lnTo>
                    <a:lnTo>
                      <a:pt x="73" y="126"/>
                    </a:lnTo>
                    <a:lnTo>
                      <a:pt x="75" y="125"/>
                    </a:lnTo>
                    <a:lnTo>
                      <a:pt x="78" y="125"/>
                    </a:lnTo>
                    <a:lnTo>
                      <a:pt x="80" y="123"/>
                    </a:lnTo>
                    <a:lnTo>
                      <a:pt x="83" y="123"/>
                    </a:lnTo>
                    <a:lnTo>
                      <a:pt x="85" y="121"/>
                    </a:lnTo>
                    <a:lnTo>
                      <a:pt x="88" y="120"/>
                    </a:lnTo>
                    <a:lnTo>
                      <a:pt x="91" y="118"/>
                    </a:lnTo>
                    <a:lnTo>
                      <a:pt x="94" y="117"/>
                    </a:lnTo>
                    <a:lnTo>
                      <a:pt x="97" y="114"/>
                    </a:lnTo>
                    <a:lnTo>
                      <a:pt x="100" y="113"/>
                    </a:lnTo>
                    <a:lnTo>
                      <a:pt x="104" y="110"/>
                    </a:lnTo>
                    <a:lnTo>
                      <a:pt x="107" y="108"/>
                    </a:lnTo>
                    <a:lnTo>
                      <a:pt x="111" y="105"/>
                    </a:lnTo>
                    <a:lnTo>
                      <a:pt x="115" y="103"/>
                    </a:lnTo>
                    <a:lnTo>
                      <a:pt x="119" y="98"/>
                    </a:lnTo>
                    <a:lnTo>
                      <a:pt x="124" y="96"/>
                    </a:lnTo>
                    <a:lnTo>
                      <a:pt x="124" y="94"/>
                    </a:lnTo>
                    <a:lnTo>
                      <a:pt x="123" y="94"/>
                    </a:lnTo>
                    <a:lnTo>
                      <a:pt x="121" y="92"/>
                    </a:lnTo>
                    <a:lnTo>
                      <a:pt x="121" y="91"/>
                    </a:lnTo>
                    <a:lnTo>
                      <a:pt x="120" y="90"/>
                    </a:lnTo>
                    <a:lnTo>
                      <a:pt x="120" y="88"/>
                    </a:lnTo>
                    <a:lnTo>
                      <a:pt x="118" y="85"/>
                    </a:lnTo>
                    <a:lnTo>
                      <a:pt x="118" y="83"/>
                    </a:lnTo>
                    <a:lnTo>
                      <a:pt x="115" y="80"/>
                    </a:lnTo>
                    <a:lnTo>
                      <a:pt x="115" y="79"/>
                    </a:lnTo>
                    <a:lnTo>
                      <a:pt x="114" y="78"/>
                    </a:lnTo>
                    <a:lnTo>
                      <a:pt x="112" y="75"/>
                    </a:lnTo>
                    <a:lnTo>
                      <a:pt x="111" y="74"/>
                    </a:lnTo>
                    <a:lnTo>
                      <a:pt x="111" y="72"/>
                    </a:lnTo>
                    <a:lnTo>
                      <a:pt x="108" y="70"/>
                    </a:lnTo>
                    <a:lnTo>
                      <a:pt x="107" y="67"/>
                    </a:lnTo>
                    <a:lnTo>
                      <a:pt x="107" y="66"/>
                    </a:lnTo>
                    <a:lnTo>
                      <a:pt x="105" y="63"/>
                    </a:lnTo>
                    <a:lnTo>
                      <a:pt x="105" y="62"/>
                    </a:lnTo>
                    <a:lnTo>
                      <a:pt x="102" y="59"/>
                    </a:lnTo>
                    <a:lnTo>
                      <a:pt x="102" y="58"/>
                    </a:lnTo>
                    <a:lnTo>
                      <a:pt x="101" y="58"/>
                    </a:lnTo>
                    <a:lnTo>
                      <a:pt x="101" y="56"/>
                    </a:lnTo>
                    <a:lnTo>
                      <a:pt x="100" y="55"/>
                    </a:lnTo>
                    <a:lnTo>
                      <a:pt x="98" y="55"/>
                    </a:lnTo>
                    <a:lnTo>
                      <a:pt x="98" y="54"/>
                    </a:lnTo>
                    <a:lnTo>
                      <a:pt x="94" y="50"/>
                    </a:lnTo>
                    <a:lnTo>
                      <a:pt x="94" y="48"/>
                    </a:lnTo>
                    <a:lnTo>
                      <a:pt x="89" y="42"/>
                    </a:lnTo>
                    <a:lnTo>
                      <a:pt x="89" y="39"/>
                    </a:lnTo>
                    <a:lnTo>
                      <a:pt x="87" y="37"/>
                    </a:lnTo>
                    <a:lnTo>
                      <a:pt x="87" y="34"/>
                    </a:lnTo>
                    <a:lnTo>
                      <a:pt x="84" y="32"/>
                    </a:lnTo>
                    <a:lnTo>
                      <a:pt x="84" y="30"/>
                    </a:lnTo>
                    <a:lnTo>
                      <a:pt x="83" y="28"/>
                    </a:lnTo>
                    <a:lnTo>
                      <a:pt x="81" y="26"/>
                    </a:lnTo>
                    <a:lnTo>
                      <a:pt x="81" y="25"/>
                    </a:lnTo>
                    <a:lnTo>
                      <a:pt x="80" y="23"/>
                    </a:lnTo>
                    <a:lnTo>
                      <a:pt x="79" y="21"/>
                    </a:lnTo>
                    <a:lnTo>
                      <a:pt x="79" y="20"/>
                    </a:lnTo>
                    <a:lnTo>
                      <a:pt x="78" y="17"/>
                    </a:lnTo>
                    <a:lnTo>
                      <a:pt x="77" y="16"/>
                    </a:lnTo>
                    <a:lnTo>
                      <a:pt x="77" y="14"/>
                    </a:lnTo>
                    <a:lnTo>
                      <a:pt x="75" y="12"/>
                    </a:lnTo>
                    <a:lnTo>
                      <a:pt x="73" y="9"/>
                    </a:lnTo>
                    <a:lnTo>
                      <a:pt x="71" y="7"/>
                    </a:lnTo>
                    <a:lnTo>
                      <a:pt x="71" y="6"/>
                    </a:lnTo>
                    <a:lnTo>
                      <a:pt x="70" y="4"/>
                    </a:lnTo>
                    <a:lnTo>
                      <a:pt x="68" y="1"/>
                    </a:lnTo>
                    <a:lnTo>
                      <a:pt x="67" y="0"/>
                    </a:lnTo>
                    <a:lnTo>
                      <a:pt x="66" y="0"/>
                    </a:lnTo>
                    <a:lnTo>
                      <a:pt x="64" y="1"/>
                    </a:lnTo>
                    <a:lnTo>
                      <a:pt x="61" y="1"/>
                    </a:lnTo>
                    <a:lnTo>
                      <a:pt x="60" y="3"/>
                    </a:lnTo>
                    <a:lnTo>
                      <a:pt x="57" y="3"/>
                    </a:lnTo>
                    <a:lnTo>
                      <a:pt x="56" y="4"/>
                    </a:lnTo>
                    <a:lnTo>
                      <a:pt x="54" y="4"/>
                    </a:lnTo>
                    <a:lnTo>
                      <a:pt x="54" y="7"/>
                    </a:lnTo>
                    <a:lnTo>
                      <a:pt x="53" y="7"/>
                    </a:lnTo>
                    <a:lnTo>
                      <a:pt x="53" y="9"/>
                    </a:lnTo>
                    <a:lnTo>
                      <a:pt x="51" y="10"/>
                    </a:lnTo>
                    <a:lnTo>
                      <a:pt x="51" y="12"/>
                    </a:lnTo>
                    <a:lnTo>
                      <a:pt x="51" y="13"/>
                    </a:lnTo>
                    <a:lnTo>
                      <a:pt x="51" y="14"/>
                    </a:lnTo>
                    <a:lnTo>
                      <a:pt x="51" y="13"/>
                    </a:lnTo>
                  </a:path>
                </a:pathLst>
              </a:custGeom>
              <a:solidFill>
                <a:srgbClr val="FF8060"/>
              </a:solidFill>
              <a:ln w="12700" cap="rnd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267" name="Freeform 146"/>
              <p:cNvSpPr>
                <a:spLocks/>
              </p:cNvSpPr>
              <p:nvPr/>
            </p:nvSpPr>
            <p:spPr bwMode="auto">
              <a:xfrm>
                <a:off x="4890" y="2133"/>
                <a:ext cx="346" cy="405"/>
              </a:xfrm>
              <a:custGeom>
                <a:avLst/>
                <a:gdLst>
                  <a:gd name="T0" fmla="*/ 313 w 346"/>
                  <a:gd name="T1" fmla="*/ 264 h 405"/>
                  <a:gd name="T2" fmla="*/ 315 w 346"/>
                  <a:gd name="T3" fmla="*/ 289 h 405"/>
                  <a:gd name="T4" fmla="*/ 317 w 346"/>
                  <a:gd name="T5" fmla="*/ 310 h 405"/>
                  <a:gd name="T6" fmla="*/ 320 w 346"/>
                  <a:gd name="T7" fmla="*/ 319 h 405"/>
                  <a:gd name="T8" fmla="*/ 324 w 346"/>
                  <a:gd name="T9" fmla="*/ 328 h 405"/>
                  <a:gd name="T10" fmla="*/ 328 w 346"/>
                  <a:gd name="T11" fmla="*/ 341 h 405"/>
                  <a:gd name="T12" fmla="*/ 336 w 346"/>
                  <a:gd name="T13" fmla="*/ 359 h 405"/>
                  <a:gd name="T14" fmla="*/ 342 w 346"/>
                  <a:gd name="T15" fmla="*/ 375 h 405"/>
                  <a:gd name="T16" fmla="*/ 330 w 346"/>
                  <a:gd name="T17" fmla="*/ 379 h 405"/>
                  <a:gd name="T18" fmla="*/ 303 w 346"/>
                  <a:gd name="T19" fmla="*/ 383 h 405"/>
                  <a:gd name="T20" fmla="*/ 274 w 346"/>
                  <a:gd name="T21" fmla="*/ 386 h 405"/>
                  <a:gd name="T22" fmla="*/ 246 w 346"/>
                  <a:gd name="T23" fmla="*/ 389 h 405"/>
                  <a:gd name="T24" fmla="*/ 217 w 346"/>
                  <a:gd name="T25" fmla="*/ 392 h 405"/>
                  <a:gd name="T26" fmla="*/ 189 w 346"/>
                  <a:gd name="T27" fmla="*/ 396 h 405"/>
                  <a:gd name="T28" fmla="*/ 160 w 346"/>
                  <a:gd name="T29" fmla="*/ 399 h 405"/>
                  <a:gd name="T30" fmla="*/ 133 w 346"/>
                  <a:gd name="T31" fmla="*/ 403 h 405"/>
                  <a:gd name="T32" fmla="*/ 118 w 346"/>
                  <a:gd name="T33" fmla="*/ 367 h 405"/>
                  <a:gd name="T34" fmla="*/ 115 w 346"/>
                  <a:gd name="T35" fmla="*/ 360 h 405"/>
                  <a:gd name="T36" fmla="*/ 112 w 346"/>
                  <a:gd name="T37" fmla="*/ 354 h 405"/>
                  <a:gd name="T38" fmla="*/ 108 w 346"/>
                  <a:gd name="T39" fmla="*/ 349 h 405"/>
                  <a:gd name="T40" fmla="*/ 99 w 346"/>
                  <a:gd name="T41" fmla="*/ 344 h 405"/>
                  <a:gd name="T42" fmla="*/ 88 w 346"/>
                  <a:gd name="T43" fmla="*/ 337 h 405"/>
                  <a:gd name="T44" fmla="*/ 80 w 346"/>
                  <a:gd name="T45" fmla="*/ 333 h 405"/>
                  <a:gd name="T46" fmla="*/ 71 w 346"/>
                  <a:gd name="T47" fmla="*/ 328 h 405"/>
                  <a:gd name="T48" fmla="*/ 63 w 346"/>
                  <a:gd name="T49" fmla="*/ 325 h 405"/>
                  <a:gd name="T50" fmla="*/ 53 w 346"/>
                  <a:gd name="T51" fmla="*/ 321 h 405"/>
                  <a:gd name="T52" fmla="*/ 20 w 346"/>
                  <a:gd name="T53" fmla="*/ 318 h 405"/>
                  <a:gd name="T54" fmla="*/ 12 w 346"/>
                  <a:gd name="T55" fmla="*/ 316 h 405"/>
                  <a:gd name="T56" fmla="*/ 9 w 346"/>
                  <a:gd name="T57" fmla="*/ 310 h 405"/>
                  <a:gd name="T58" fmla="*/ 9 w 346"/>
                  <a:gd name="T59" fmla="*/ 289 h 405"/>
                  <a:gd name="T60" fmla="*/ 9 w 346"/>
                  <a:gd name="T61" fmla="*/ 271 h 405"/>
                  <a:gd name="T62" fmla="*/ 7 w 346"/>
                  <a:gd name="T63" fmla="*/ 263 h 405"/>
                  <a:gd name="T64" fmla="*/ 3 w 346"/>
                  <a:gd name="T65" fmla="*/ 252 h 405"/>
                  <a:gd name="T66" fmla="*/ 6 w 346"/>
                  <a:gd name="T67" fmla="*/ 251 h 405"/>
                  <a:gd name="T68" fmla="*/ 0 w 346"/>
                  <a:gd name="T69" fmla="*/ 243 h 405"/>
                  <a:gd name="T70" fmla="*/ 3 w 346"/>
                  <a:gd name="T71" fmla="*/ 195 h 405"/>
                  <a:gd name="T72" fmla="*/ 6 w 346"/>
                  <a:gd name="T73" fmla="*/ 159 h 405"/>
                  <a:gd name="T74" fmla="*/ 10 w 346"/>
                  <a:gd name="T75" fmla="*/ 144 h 405"/>
                  <a:gd name="T76" fmla="*/ 17 w 346"/>
                  <a:gd name="T77" fmla="*/ 133 h 405"/>
                  <a:gd name="T78" fmla="*/ 28 w 346"/>
                  <a:gd name="T79" fmla="*/ 123 h 405"/>
                  <a:gd name="T80" fmla="*/ 28 w 346"/>
                  <a:gd name="T81" fmla="*/ 116 h 405"/>
                  <a:gd name="T82" fmla="*/ 24 w 346"/>
                  <a:gd name="T83" fmla="*/ 104 h 405"/>
                  <a:gd name="T84" fmla="*/ 16 w 346"/>
                  <a:gd name="T85" fmla="*/ 88 h 405"/>
                  <a:gd name="T86" fmla="*/ 10 w 346"/>
                  <a:gd name="T87" fmla="*/ 82 h 405"/>
                  <a:gd name="T88" fmla="*/ 13 w 346"/>
                  <a:gd name="T89" fmla="*/ 62 h 405"/>
                  <a:gd name="T90" fmla="*/ 16 w 346"/>
                  <a:gd name="T91" fmla="*/ 57 h 405"/>
                  <a:gd name="T92" fmla="*/ 19 w 346"/>
                  <a:gd name="T93" fmla="*/ 49 h 405"/>
                  <a:gd name="T94" fmla="*/ 21 w 346"/>
                  <a:gd name="T95" fmla="*/ 30 h 405"/>
                  <a:gd name="T96" fmla="*/ 24 w 346"/>
                  <a:gd name="T97" fmla="*/ 18 h 405"/>
                  <a:gd name="T98" fmla="*/ 35 w 346"/>
                  <a:gd name="T99" fmla="*/ 2 h 405"/>
                  <a:gd name="T100" fmla="*/ 271 w 346"/>
                  <a:gd name="T101" fmla="*/ 71 h 405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w 346"/>
                  <a:gd name="T154" fmla="*/ 0 h 405"/>
                  <a:gd name="T155" fmla="*/ 346 w 346"/>
                  <a:gd name="T156" fmla="*/ 405 h 405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T153" t="T154" r="T155" b="T156"/>
                <a:pathLst>
                  <a:path w="346" h="405">
                    <a:moveTo>
                      <a:pt x="271" y="71"/>
                    </a:moveTo>
                    <a:lnTo>
                      <a:pt x="310" y="265"/>
                    </a:lnTo>
                    <a:lnTo>
                      <a:pt x="313" y="265"/>
                    </a:lnTo>
                    <a:lnTo>
                      <a:pt x="313" y="264"/>
                    </a:lnTo>
                    <a:lnTo>
                      <a:pt x="313" y="271"/>
                    </a:lnTo>
                    <a:lnTo>
                      <a:pt x="313" y="276"/>
                    </a:lnTo>
                    <a:lnTo>
                      <a:pt x="315" y="281"/>
                    </a:lnTo>
                    <a:lnTo>
                      <a:pt x="315" y="289"/>
                    </a:lnTo>
                    <a:lnTo>
                      <a:pt x="316" y="293"/>
                    </a:lnTo>
                    <a:lnTo>
                      <a:pt x="316" y="300"/>
                    </a:lnTo>
                    <a:lnTo>
                      <a:pt x="317" y="302"/>
                    </a:lnTo>
                    <a:lnTo>
                      <a:pt x="317" y="310"/>
                    </a:lnTo>
                    <a:lnTo>
                      <a:pt x="319" y="313"/>
                    </a:lnTo>
                    <a:lnTo>
                      <a:pt x="319" y="316"/>
                    </a:lnTo>
                    <a:lnTo>
                      <a:pt x="320" y="317"/>
                    </a:lnTo>
                    <a:lnTo>
                      <a:pt x="320" y="319"/>
                    </a:lnTo>
                    <a:lnTo>
                      <a:pt x="321" y="321"/>
                    </a:lnTo>
                    <a:lnTo>
                      <a:pt x="321" y="324"/>
                    </a:lnTo>
                    <a:lnTo>
                      <a:pt x="323" y="325"/>
                    </a:lnTo>
                    <a:lnTo>
                      <a:pt x="324" y="328"/>
                    </a:lnTo>
                    <a:lnTo>
                      <a:pt x="324" y="331"/>
                    </a:lnTo>
                    <a:lnTo>
                      <a:pt x="326" y="333"/>
                    </a:lnTo>
                    <a:lnTo>
                      <a:pt x="326" y="337"/>
                    </a:lnTo>
                    <a:lnTo>
                      <a:pt x="328" y="341"/>
                    </a:lnTo>
                    <a:lnTo>
                      <a:pt x="330" y="344"/>
                    </a:lnTo>
                    <a:lnTo>
                      <a:pt x="332" y="349"/>
                    </a:lnTo>
                    <a:lnTo>
                      <a:pt x="335" y="354"/>
                    </a:lnTo>
                    <a:lnTo>
                      <a:pt x="336" y="359"/>
                    </a:lnTo>
                    <a:lnTo>
                      <a:pt x="339" y="366"/>
                    </a:lnTo>
                    <a:lnTo>
                      <a:pt x="341" y="373"/>
                    </a:lnTo>
                    <a:lnTo>
                      <a:pt x="342" y="374"/>
                    </a:lnTo>
                    <a:lnTo>
                      <a:pt x="342" y="375"/>
                    </a:lnTo>
                    <a:lnTo>
                      <a:pt x="344" y="375"/>
                    </a:lnTo>
                    <a:lnTo>
                      <a:pt x="345" y="376"/>
                    </a:lnTo>
                    <a:lnTo>
                      <a:pt x="339" y="378"/>
                    </a:lnTo>
                    <a:lnTo>
                      <a:pt x="330" y="379"/>
                    </a:lnTo>
                    <a:lnTo>
                      <a:pt x="324" y="379"/>
                    </a:lnTo>
                    <a:lnTo>
                      <a:pt x="317" y="380"/>
                    </a:lnTo>
                    <a:lnTo>
                      <a:pt x="310" y="382"/>
                    </a:lnTo>
                    <a:lnTo>
                      <a:pt x="303" y="383"/>
                    </a:lnTo>
                    <a:lnTo>
                      <a:pt x="295" y="383"/>
                    </a:lnTo>
                    <a:lnTo>
                      <a:pt x="288" y="385"/>
                    </a:lnTo>
                    <a:lnTo>
                      <a:pt x="282" y="386"/>
                    </a:lnTo>
                    <a:lnTo>
                      <a:pt x="274" y="386"/>
                    </a:lnTo>
                    <a:lnTo>
                      <a:pt x="268" y="387"/>
                    </a:lnTo>
                    <a:lnTo>
                      <a:pt x="261" y="388"/>
                    </a:lnTo>
                    <a:lnTo>
                      <a:pt x="253" y="388"/>
                    </a:lnTo>
                    <a:lnTo>
                      <a:pt x="246" y="389"/>
                    </a:lnTo>
                    <a:lnTo>
                      <a:pt x="239" y="391"/>
                    </a:lnTo>
                    <a:lnTo>
                      <a:pt x="232" y="391"/>
                    </a:lnTo>
                    <a:lnTo>
                      <a:pt x="225" y="392"/>
                    </a:lnTo>
                    <a:lnTo>
                      <a:pt x="217" y="392"/>
                    </a:lnTo>
                    <a:lnTo>
                      <a:pt x="211" y="394"/>
                    </a:lnTo>
                    <a:lnTo>
                      <a:pt x="203" y="395"/>
                    </a:lnTo>
                    <a:lnTo>
                      <a:pt x="196" y="395"/>
                    </a:lnTo>
                    <a:lnTo>
                      <a:pt x="189" y="396"/>
                    </a:lnTo>
                    <a:lnTo>
                      <a:pt x="182" y="396"/>
                    </a:lnTo>
                    <a:lnTo>
                      <a:pt x="175" y="398"/>
                    </a:lnTo>
                    <a:lnTo>
                      <a:pt x="169" y="399"/>
                    </a:lnTo>
                    <a:lnTo>
                      <a:pt x="160" y="399"/>
                    </a:lnTo>
                    <a:lnTo>
                      <a:pt x="154" y="401"/>
                    </a:lnTo>
                    <a:lnTo>
                      <a:pt x="146" y="401"/>
                    </a:lnTo>
                    <a:lnTo>
                      <a:pt x="140" y="402"/>
                    </a:lnTo>
                    <a:lnTo>
                      <a:pt x="133" y="403"/>
                    </a:lnTo>
                    <a:lnTo>
                      <a:pt x="125" y="403"/>
                    </a:lnTo>
                    <a:lnTo>
                      <a:pt x="118" y="404"/>
                    </a:lnTo>
                    <a:lnTo>
                      <a:pt x="118" y="369"/>
                    </a:lnTo>
                    <a:lnTo>
                      <a:pt x="118" y="367"/>
                    </a:lnTo>
                    <a:lnTo>
                      <a:pt x="118" y="365"/>
                    </a:lnTo>
                    <a:lnTo>
                      <a:pt x="116" y="363"/>
                    </a:lnTo>
                    <a:lnTo>
                      <a:pt x="116" y="362"/>
                    </a:lnTo>
                    <a:lnTo>
                      <a:pt x="115" y="360"/>
                    </a:lnTo>
                    <a:lnTo>
                      <a:pt x="115" y="359"/>
                    </a:lnTo>
                    <a:lnTo>
                      <a:pt x="113" y="358"/>
                    </a:lnTo>
                    <a:lnTo>
                      <a:pt x="113" y="355"/>
                    </a:lnTo>
                    <a:lnTo>
                      <a:pt x="112" y="354"/>
                    </a:lnTo>
                    <a:lnTo>
                      <a:pt x="111" y="351"/>
                    </a:lnTo>
                    <a:lnTo>
                      <a:pt x="112" y="351"/>
                    </a:lnTo>
                    <a:lnTo>
                      <a:pt x="111" y="350"/>
                    </a:lnTo>
                    <a:lnTo>
                      <a:pt x="108" y="349"/>
                    </a:lnTo>
                    <a:lnTo>
                      <a:pt x="106" y="349"/>
                    </a:lnTo>
                    <a:lnTo>
                      <a:pt x="104" y="347"/>
                    </a:lnTo>
                    <a:lnTo>
                      <a:pt x="102" y="344"/>
                    </a:lnTo>
                    <a:lnTo>
                      <a:pt x="99" y="344"/>
                    </a:lnTo>
                    <a:lnTo>
                      <a:pt x="95" y="341"/>
                    </a:lnTo>
                    <a:lnTo>
                      <a:pt x="93" y="341"/>
                    </a:lnTo>
                    <a:lnTo>
                      <a:pt x="91" y="340"/>
                    </a:lnTo>
                    <a:lnTo>
                      <a:pt x="88" y="337"/>
                    </a:lnTo>
                    <a:lnTo>
                      <a:pt x="87" y="337"/>
                    </a:lnTo>
                    <a:lnTo>
                      <a:pt x="84" y="334"/>
                    </a:lnTo>
                    <a:lnTo>
                      <a:pt x="82" y="333"/>
                    </a:lnTo>
                    <a:lnTo>
                      <a:pt x="80" y="333"/>
                    </a:lnTo>
                    <a:lnTo>
                      <a:pt x="77" y="331"/>
                    </a:lnTo>
                    <a:lnTo>
                      <a:pt x="75" y="331"/>
                    </a:lnTo>
                    <a:lnTo>
                      <a:pt x="73" y="328"/>
                    </a:lnTo>
                    <a:lnTo>
                      <a:pt x="71" y="328"/>
                    </a:lnTo>
                    <a:lnTo>
                      <a:pt x="68" y="326"/>
                    </a:lnTo>
                    <a:lnTo>
                      <a:pt x="67" y="326"/>
                    </a:lnTo>
                    <a:lnTo>
                      <a:pt x="64" y="325"/>
                    </a:lnTo>
                    <a:lnTo>
                      <a:pt x="63" y="325"/>
                    </a:lnTo>
                    <a:lnTo>
                      <a:pt x="61" y="324"/>
                    </a:lnTo>
                    <a:lnTo>
                      <a:pt x="59" y="322"/>
                    </a:lnTo>
                    <a:lnTo>
                      <a:pt x="54" y="322"/>
                    </a:lnTo>
                    <a:lnTo>
                      <a:pt x="53" y="321"/>
                    </a:lnTo>
                    <a:lnTo>
                      <a:pt x="32" y="321"/>
                    </a:lnTo>
                    <a:lnTo>
                      <a:pt x="30" y="319"/>
                    </a:lnTo>
                    <a:lnTo>
                      <a:pt x="21" y="319"/>
                    </a:lnTo>
                    <a:lnTo>
                      <a:pt x="20" y="318"/>
                    </a:lnTo>
                    <a:lnTo>
                      <a:pt x="16" y="318"/>
                    </a:lnTo>
                    <a:lnTo>
                      <a:pt x="15" y="317"/>
                    </a:lnTo>
                    <a:lnTo>
                      <a:pt x="13" y="317"/>
                    </a:lnTo>
                    <a:lnTo>
                      <a:pt x="12" y="316"/>
                    </a:lnTo>
                    <a:lnTo>
                      <a:pt x="10" y="316"/>
                    </a:lnTo>
                    <a:lnTo>
                      <a:pt x="10" y="315"/>
                    </a:lnTo>
                    <a:lnTo>
                      <a:pt x="9" y="313"/>
                    </a:lnTo>
                    <a:lnTo>
                      <a:pt x="9" y="310"/>
                    </a:lnTo>
                    <a:lnTo>
                      <a:pt x="8" y="309"/>
                    </a:lnTo>
                    <a:lnTo>
                      <a:pt x="8" y="295"/>
                    </a:lnTo>
                    <a:lnTo>
                      <a:pt x="9" y="293"/>
                    </a:lnTo>
                    <a:lnTo>
                      <a:pt x="9" y="289"/>
                    </a:lnTo>
                    <a:lnTo>
                      <a:pt x="10" y="288"/>
                    </a:lnTo>
                    <a:lnTo>
                      <a:pt x="10" y="276"/>
                    </a:lnTo>
                    <a:lnTo>
                      <a:pt x="9" y="273"/>
                    </a:lnTo>
                    <a:lnTo>
                      <a:pt x="9" y="271"/>
                    </a:lnTo>
                    <a:lnTo>
                      <a:pt x="8" y="270"/>
                    </a:lnTo>
                    <a:lnTo>
                      <a:pt x="8" y="265"/>
                    </a:lnTo>
                    <a:lnTo>
                      <a:pt x="7" y="264"/>
                    </a:lnTo>
                    <a:lnTo>
                      <a:pt x="7" y="263"/>
                    </a:lnTo>
                    <a:lnTo>
                      <a:pt x="6" y="261"/>
                    </a:lnTo>
                    <a:lnTo>
                      <a:pt x="4" y="258"/>
                    </a:lnTo>
                    <a:lnTo>
                      <a:pt x="3" y="256"/>
                    </a:lnTo>
                    <a:lnTo>
                      <a:pt x="3" y="252"/>
                    </a:lnTo>
                    <a:lnTo>
                      <a:pt x="4" y="252"/>
                    </a:lnTo>
                    <a:lnTo>
                      <a:pt x="4" y="251"/>
                    </a:lnTo>
                    <a:lnTo>
                      <a:pt x="9" y="251"/>
                    </a:lnTo>
                    <a:lnTo>
                      <a:pt x="6" y="251"/>
                    </a:lnTo>
                    <a:lnTo>
                      <a:pt x="3" y="248"/>
                    </a:lnTo>
                    <a:lnTo>
                      <a:pt x="3" y="247"/>
                    </a:lnTo>
                    <a:lnTo>
                      <a:pt x="1" y="245"/>
                    </a:lnTo>
                    <a:lnTo>
                      <a:pt x="0" y="243"/>
                    </a:lnTo>
                    <a:lnTo>
                      <a:pt x="0" y="219"/>
                    </a:lnTo>
                    <a:lnTo>
                      <a:pt x="1" y="216"/>
                    </a:lnTo>
                    <a:lnTo>
                      <a:pt x="1" y="201"/>
                    </a:lnTo>
                    <a:lnTo>
                      <a:pt x="3" y="195"/>
                    </a:lnTo>
                    <a:lnTo>
                      <a:pt x="3" y="188"/>
                    </a:lnTo>
                    <a:lnTo>
                      <a:pt x="4" y="182"/>
                    </a:lnTo>
                    <a:lnTo>
                      <a:pt x="4" y="168"/>
                    </a:lnTo>
                    <a:lnTo>
                      <a:pt x="6" y="159"/>
                    </a:lnTo>
                    <a:lnTo>
                      <a:pt x="7" y="155"/>
                    </a:lnTo>
                    <a:lnTo>
                      <a:pt x="8" y="150"/>
                    </a:lnTo>
                    <a:lnTo>
                      <a:pt x="9" y="146"/>
                    </a:lnTo>
                    <a:lnTo>
                      <a:pt x="10" y="144"/>
                    </a:lnTo>
                    <a:lnTo>
                      <a:pt x="12" y="141"/>
                    </a:lnTo>
                    <a:lnTo>
                      <a:pt x="15" y="139"/>
                    </a:lnTo>
                    <a:lnTo>
                      <a:pt x="16" y="136"/>
                    </a:lnTo>
                    <a:lnTo>
                      <a:pt x="17" y="133"/>
                    </a:lnTo>
                    <a:lnTo>
                      <a:pt x="25" y="125"/>
                    </a:lnTo>
                    <a:lnTo>
                      <a:pt x="25" y="124"/>
                    </a:lnTo>
                    <a:lnTo>
                      <a:pt x="26" y="124"/>
                    </a:lnTo>
                    <a:lnTo>
                      <a:pt x="28" y="123"/>
                    </a:lnTo>
                    <a:lnTo>
                      <a:pt x="28" y="120"/>
                    </a:lnTo>
                    <a:lnTo>
                      <a:pt x="29" y="120"/>
                    </a:lnTo>
                    <a:lnTo>
                      <a:pt x="29" y="117"/>
                    </a:lnTo>
                    <a:lnTo>
                      <a:pt x="28" y="116"/>
                    </a:lnTo>
                    <a:lnTo>
                      <a:pt x="28" y="112"/>
                    </a:lnTo>
                    <a:lnTo>
                      <a:pt x="26" y="109"/>
                    </a:lnTo>
                    <a:lnTo>
                      <a:pt x="25" y="107"/>
                    </a:lnTo>
                    <a:lnTo>
                      <a:pt x="24" y="104"/>
                    </a:lnTo>
                    <a:lnTo>
                      <a:pt x="22" y="100"/>
                    </a:lnTo>
                    <a:lnTo>
                      <a:pt x="20" y="98"/>
                    </a:lnTo>
                    <a:lnTo>
                      <a:pt x="19" y="92"/>
                    </a:lnTo>
                    <a:lnTo>
                      <a:pt x="16" y="88"/>
                    </a:lnTo>
                    <a:lnTo>
                      <a:pt x="15" y="87"/>
                    </a:lnTo>
                    <a:lnTo>
                      <a:pt x="12" y="87"/>
                    </a:lnTo>
                    <a:lnTo>
                      <a:pt x="12" y="83"/>
                    </a:lnTo>
                    <a:lnTo>
                      <a:pt x="10" y="82"/>
                    </a:lnTo>
                    <a:lnTo>
                      <a:pt x="10" y="66"/>
                    </a:lnTo>
                    <a:lnTo>
                      <a:pt x="12" y="64"/>
                    </a:lnTo>
                    <a:lnTo>
                      <a:pt x="12" y="63"/>
                    </a:lnTo>
                    <a:lnTo>
                      <a:pt x="13" y="62"/>
                    </a:lnTo>
                    <a:lnTo>
                      <a:pt x="13" y="60"/>
                    </a:lnTo>
                    <a:lnTo>
                      <a:pt x="15" y="59"/>
                    </a:lnTo>
                    <a:lnTo>
                      <a:pt x="15" y="58"/>
                    </a:lnTo>
                    <a:lnTo>
                      <a:pt x="16" y="57"/>
                    </a:lnTo>
                    <a:lnTo>
                      <a:pt x="16" y="54"/>
                    </a:lnTo>
                    <a:lnTo>
                      <a:pt x="17" y="53"/>
                    </a:lnTo>
                    <a:lnTo>
                      <a:pt x="17" y="51"/>
                    </a:lnTo>
                    <a:lnTo>
                      <a:pt x="19" y="49"/>
                    </a:lnTo>
                    <a:lnTo>
                      <a:pt x="19" y="44"/>
                    </a:lnTo>
                    <a:lnTo>
                      <a:pt x="20" y="41"/>
                    </a:lnTo>
                    <a:lnTo>
                      <a:pt x="20" y="31"/>
                    </a:lnTo>
                    <a:lnTo>
                      <a:pt x="21" y="30"/>
                    </a:lnTo>
                    <a:lnTo>
                      <a:pt x="21" y="22"/>
                    </a:lnTo>
                    <a:lnTo>
                      <a:pt x="22" y="21"/>
                    </a:lnTo>
                    <a:lnTo>
                      <a:pt x="22" y="19"/>
                    </a:lnTo>
                    <a:lnTo>
                      <a:pt x="24" y="18"/>
                    </a:lnTo>
                    <a:lnTo>
                      <a:pt x="24" y="15"/>
                    </a:lnTo>
                    <a:lnTo>
                      <a:pt x="26" y="12"/>
                    </a:lnTo>
                    <a:lnTo>
                      <a:pt x="26" y="10"/>
                    </a:lnTo>
                    <a:lnTo>
                      <a:pt x="35" y="2"/>
                    </a:lnTo>
                    <a:lnTo>
                      <a:pt x="37" y="1"/>
                    </a:lnTo>
                    <a:lnTo>
                      <a:pt x="38" y="0"/>
                    </a:lnTo>
                    <a:lnTo>
                      <a:pt x="268" y="67"/>
                    </a:lnTo>
                    <a:lnTo>
                      <a:pt x="271" y="71"/>
                    </a:lnTo>
                  </a:path>
                </a:pathLst>
              </a:custGeom>
              <a:solidFill>
                <a:srgbClr val="FF8060"/>
              </a:solidFill>
              <a:ln w="12700" cap="rnd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268" name="Freeform 147"/>
              <p:cNvSpPr>
                <a:spLocks/>
              </p:cNvSpPr>
              <p:nvPr/>
            </p:nvSpPr>
            <p:spPr bwMode="auto">
              <a:xfrm>
                <a:off x="4895" y="2300"/>
                <a:ext cx="32" cy="98"/>
              </a:xfrm>
              <a:custGeom>
                <a:avLst/>
                <a:gdLst>
                  <a:gd name="T0" fmla="*/ 1 w 32"/>
                  <a:gd name="T1" fmla="*/ 0 h 98"/>
                  <a:gd name="T2" fmla="*/ 0 w 32"/>
                  <a:gd name="T3" fmla="*/ 1 h 98"/>
                  <a:gd name="T4" fmla="*/ 0 w 32"/>
                  <a:gd name="T5" fmla="*/ 3 h 98"/>
                  <a:gd name="T6" fmla="*/ 1 w 32"/>
                  <a:gd name="T7" fmla="*/ 3 h 98"/>
                  <a:gd name="T8" fmla="*/ 1 w 32"/>
                  <a:gd name="T9" fmla="*/ 12 h 98"/>
                  <a:gd name="T10" fmla="*/ 3 w 32"/>
                  <a:gd name="T11" fmla="*/ 16 h 98"/>
                  <a:gd name="T12" fmla="*/ 3 w 32"/>
                  <a:gd name="T13" fmla="*/ 21 h 98"/>
                  <a:gd name="T14" fmla="*/ 3 w 32"/>
                  <a:gd name="T15" fmla="*/ 23 h 98"/>
                  <a:gd name="T16" fmla="*/ 3 w 32"/>
                  <a:gd name="T17" fmla="*/ 28 h 98"/>
                  <a:gd name="T18" fmla="*/ 5 w 32"/>
                  <a:gd name="T19" fmla="*/ 32 h 98"/>
                  <a:gd name="T20" fmla="*/ 6 w 32"/>
                  <a:gd name="T21" fmla="*/ 34 h 98"/>
                  <a:gd name="T22" fmla="*/ 8 w 32"/>
                  <a:gd name="T23" fmla="*/ 38 h 98"/>
                  <a:gd name="T24" fmla="*/ 8 w 32"/>
                  <a:gd name="T25" fmla="*/ 41 h 98"/>
                  <a:gd name="T26" fmla="*/ 9 w 32"/>
                  <a:gd name="T27" fmla="*/ 43 h 98"/>
                  <a:gd name="T28" fmla="*/ 10 w 32"/>
                  <a:gd name="T29" fmla="*/ 47 h 98"/>
                  <a:gd name="T30" fmla="*/ 12 w 32"/>
                  <a:gd name="T31" fmla="*/ 50 h 98"/>
                  <a:gd name="T32" fmla="*/ 13 w 32"/>
                  <a:gd name="T33" fmla="*/ 51 h 98"/>
                  <a:gd name="T34" fmla="*/ 14 w 32"/>
                  <a:gd name="T35" fmla="*/ 54 h 98"/>
                  <a:gd name="T36" fmla="*/ 16 w 32"/>
                  <a:gd name="T37" fmla="*/ 56 h 98"/>
                  <a:gd name="T38" fmla="*/ 17 w 32"/>
                  <a:gd name="T39" fmla="*/ 59 h 98"/>
                  <a:gd name="T40" fmla="*/ 18 w 32"/>
                  <a:gd name="T41" fmla="*/ 62 h 98"/>
                  <a:gd name="T42" fmla="*/ 19 w 32"/>
                  <a:gd name="T43" fmla="*/ 64 h 98"/>
                  <a:gd name="T44" fmla="*/ 21 w 32"/>
                  <a:gd name="T45" fmla="*/ 65 h 98"/>
                  <a:gd name="T46" fmla="*/ 22 w 32"/>
                  <a:gd name="T47" fmla="*/ 68 h 98"/>
                  <a:gd name="T48" fmla="*/ 23 w 32"/>
                  <a:gd name="T49" fmla="*/ 71 h 98"/>
                  <a:gd name="T50" fmla="*/ 25 w 32"/>
                  <a:gd name="T51" fmla="*/ 74 h 98"/>
                  <a:gd name="T52" fmla="*/ 26 w 32"/>
                  <a:gd name="T53" fmla="*/ 75 h 98"/>
                  <a:gd name="T54" fmla="*/ 26 w 32"/>
                  <a:gd name="T55" fmla="*/ 78 h 98"/>
                  <a:gd name="T56" fmla="*/ 28 w 32"/>
                  <a:gd name="T57" fmla="*/ 80 h 98"/>
                  <a:gd name="T58" fmla="*/ 29 w 32"/>
                  <a:gd name="T59" fmla="*/ 83 h 98"/>
                  <a:gd name="T60" fmla="*/ 29 w 32"/>
                  <a:gd name="T61" fmla="*/ 85 h 98"/>
                  <a:gd name="T62" fmla="*/ 30 w 32"/>
                  <a:gd name="T63" fmla="*/ 88 h 98"/>
                  <a:gd name="T64" fmla="*/ 30 w 32"/>
                  <a:gd name="T65" fmla="*/ 91 h 98"/>
                  <a:gd name="T66" fmla="*/ 31 w 32"/>
                  <a:gd name="T67" fmla="*/ 94 h 98"/>
                  <a:gd name="T68" fmla="*/ 31 w 32"/>
                  <a:gd name="T69" fmla="*/ 97 h 98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32"/>
                  <a:gd name="T106" fmla="*/ 0 h 98"/>
                  <a:gd name="T107" fmla="*/ 32 w 32"/>
                  <a:gd name="T108" fmla="*/ 98 h 98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32" h="98">
                    <a:moveTo>
                      <a:pt x="1" y="0"/>
                    </a:moveTo>
                    <a:lnTo>
                      <a:pt x="0" y="1"/>
                    </a:lnTo>
                    <a:lnTo>
                      <a:pt x="0" y="3"/>
                    </a:lnTo>
                    <a:lnTo>
                      <a:pt x="1" y="3"/>
                    </a:lnTo>
                    <a:lnTo>
                      <a:pt x="1" y="12"/>
                    </a:lnTo>
                    <a:lnTo>
                      <a:pt x="3" y="16"/>
                    </a:lnTo>
                    <a:lnTo>
                      <a:pt x="3" y="21"/>
                    </a:lnTo>
                    <a:lnTo>
                      <a:pt x="3" y="23"/>
                    </a:lnTo>
                    <a:lnTo>
                      <a:pt x="3" y="28"/>
                    </a:lnTo>
                    <a:lnTo>
                      <a:pt x="5" y="32"/>
                    </a:lnTo>
                    <a:lnTo>
                      <a:pt x="6" y="34"/>
                    </a:lnTo>
                    <a:lnTo>
                      <a:pt x="8" y="38"/>
                    </a:lnTo>
                    <a:lnTo>
                      <a:pt x="8" y="41"/>
                    </a:lnTo>
                    <a:lnTo>
                      <a:pt x="9" y="43"/>
                    </a:lnTo>
                    <a:lnTo>
                      <a:pt x="10" y="47"/>
                    </a:lnTo>
                    <a:lnTo>
                      <a:pt x="12" y="50"/>
                    </a:lnTo>
                    <a:lnTo>
                      <a:pt x="13" y="51"/>
                    </a:lnTo>
                    <a:lnTo>
                      <a:pt x="14" y="54"/>
                    </a:lnTo>
                    <a:lnTo>
                      <a:pt x="16" y="56"/>
                    </a:lnTo>
                    <a:lnTo>
                      <a:pt x="17" y="59"/>
                    </a:lnTo>
                    <a:lnTo>
                      <a:pt x="18" y="62"/>
                    </a:lnTo>
                    <a:lnTo>
                      <a:pt x="19" y="64"/>
                    </a:lnTo>
                    <a:lnTo>
                      <a:pt x="21" y="65"/>
                    </a:lnTo>
                    <a:lnTo>
                      <a:pt x="22" y="68"/>
                    </a:lnTo>
                    <a:lnTo>
                      <a:pt x="23" y="71"/>
                    </a:lnTo>
                    <a:lnTo>
                      <a:pt x="25" y="74"/>
                    </a:lnTo>
                    <a:lnTo>
                      <a:pt x="26" y="75"/>
                    </a:lnTo>
                    <a:lnTo>
                      <a:pt x="26" y="78"/>
                    </a:lnTo>
                    <a:lnTo>
                      <a:pt x="28" y="80"/>
                    </a:lnTo>
                    <a:lnTo>
                      <a:pt x="29" y="83"/>
                    </a:lnTo>
                    <a:lnTo>
                      <a:pt x="29" y="85"/>
                    </a:lnTo>
                    <a:lnTo>
                      <a:pt x="30" y="88"/>
                    </a:lnTo>
                    <a:lnTo>
                      <a:pt x="30" y="91"/>
                    </a:lnTo>
                    <a:lnTo>
                      <a:pt x="31" y="94"/>
                    </a:lnTo>
                    <a:lnTo>
                      <a:pt x="31" y="97"/>
                    </a:lnTo>
                  </a:path>
                </a:pathLst>
              </a:custGeom>
              <a:noFill/>
              <a:ln w="12700" cap="rnd">
                <a:solidFill>
                  <a:schemeClr val="bg2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269" name="Freeform 148"/>
              <p:cNvSpPr>
                <a:spLocks/>
              </p:cNvSpPr>
              <p:nvPr/>
            </p:nvSpPr>
            <p:spPr bwMode="auto">
              <a:xfrm>
                <a:off x="5049" y="2246"/>
                <a:ext cx="72" cy="127"/>
              </a:xfrm>
              <a:custGeom>
                <a:avLst/>
                <a:gdLst>
                  <a:gd name="T0" fmla="*/ 0 w 72"/>
                  <a:gd name="T1" fmla="*/ 28 h 127"/>
                  <a:gd name="T2" fmla="*/ 1 w 72"/>
                  <a:gd name="T3" fmla="*/ 23 h 127"/>
                  <a:gd name="T4" fmla="*/ 2 w 72"/>
                  <a:gd name="T5" fmla="*/ 21 h 127"/>
                  <a:gd name="T6" fmla="*/ 3 w 72"/>
                  <a:gd name="T7" fmla="*/ 18 h 127"/>
                  <a:gd name="T8" fmla="*/ 6 w 72"/>
                  <a:gd name="T9" fmla="*/ 14 h 127"/>
                  <a:gd name="T10" fmla="*/ 14 w 72"/>
                  <a:gd name="T11" fmla="*/ 5 h 127"/>
                  <a:gd name="T12" fmla="*/ 18 w 72"/>
                  <a:gd name="T13" fmla="*/ 3 h 127"/>
                  <a:gd name="T14" fmla="*/ 21 w 72"/>
                  <a:gd name="T15" fmla="*/ 1 h 127"/>
                  <a:gd name="T16" fmla="*/ 26 w 72"/>
                  <a:gd name="T17" fmla="*/ 0 h 127"/>
                  <a:gd name="T18" fmla="*/ 35 w 72"/>
                  <a:gd name="T19" fmla="*/ 1 h 127"/>
                  <a:gd name="T20" fmla="*/ 41 w 72"/>
                  <a:gd name="T21" fmla="*/ 3 h 127"/>
                  <a:gd name="T22" fmla="*/ 44 w 72"/>
                  <a:gd name="T23" fmla="*/ 5 h 127"/>
                  <a:gd name="T24" fmla="*/ 48 w 72"/>
                  <a:gd name="T25" fmla="*/ 8 h 127"/>
                  <a:gd name="T26" fmla="*/ 57 w 72"/>
                  <a:gd name="T27" fmla="*/ 14 h 127"/>
                  <a:gd name="T28" fmla="*/ 59 w 72"/>
                  <a:gd name="T29" fmla="*/ 18 h 127"/>
                  <a:gd name="T30" fmla="*/ 61 w 72"/>
                  <a:gd name="T31" fmla="*/ 23 h 127"/>
                  <a:gd name="T32" fmla="*/ 64 w 72"/>
                  <a:gd name="T33" fmla="*/ 29 h 127"/>
                  <a:gd name="T34" fmla="*/ 67 w 72"/>
                  <a:gd name="T35" fmla="*/ 32 h 127"/>
                  <a:gd name="T36" fmla="*/ 68 w 72"/>
                  <a:gd name="T37" fmla="*/ 38 h 127"/>
                  <a:gd name="T38" fmla="*/ 70 w 72"/>
                  <a:gd name="T39" fmla="*/ 46 h 127"/>
                  <a:gd name="T40" fmla="*/ 71 w 72"/>
                  <a:gd name="T41" fmla="*/ 60 h 127"/>
                  <a:gd name="T42" fmla="*/ 70 w 72"/>
                  <a:gd name="T43" fmla="*/ 67 h 127"/>
                  <a:gd name="T44" fmla="*/ 68 w 72"/>
                  <a:gd name="T45" fmla="*/ 72 h 127"/>
                  <a:gd name="T46" fmla="*/ 63 w 72"/>
                  <a:gd name="T47" fmla="*/ 78 h 127"/>
                  <a:gd name="T48" fmla="*/ 55 w 72"/>
                  <a:gd name="T49" fmla="*/ 88 h 127"/>
                  <a:gd name="T50" fmla="*/ 54 w 72"/>
                  <a:gd name="T51" fmla="*/ 90 h 127"/>
                  <a:gd name="T52" fmla="*/ 52 w 72"/>
                  <a:gd name="T53" fmla="*/ 92 h 127"/>
                  <a:gd name="T54" fmla="*/ 50 w 72"/>
                  <a:gd name="T55" fmla="*/ 96 h 127"/>
                  <a:gd name="T56" fmla="*/ 47 w 72"/>
                  <a:gd name="T57" fmla="*/ 97 h 127"/>
                  <a:gd name="T58" fmla="*/ 43 w 72"/>
                  <a:gd name="T59" fmla="*/ 100 h 127"/>
                  <a:gd name="T60" fmla="*/ 41 w 72"/>
                  <a:gd name="T61" fmla="*/ 101 h 127"/>
                  <a:gd name="T62" fmla="*/ 38 w 72"/>
                  <a:gd name="T63" fmla="*/ 103 h 127"/>
                  <a:gd name="T64" fmla="*/ 37 w 72"/>
                  <a:gd name="T65" fmla="*/ 107 h 127"/>
                  <a:gd name="T66" fmla="*/ 35 w 72"/>
                  <a:gd name="T67" fmla="*/ 117 h 127"/>
                  <a:gd name="T68" fmla="*/ 34 w 72"/>
                  <a:gd name="T69" fmla="*/ 119 h 127"/>
                  <a:gd name="T70" fmla="*/ 31 w 72"/>
                  <a:gd name="T71" fmla="*/ 120 h 127"/>
                  <a:gd name="T72" fmla="*/ 29 w 72"/>
                  <a:gd name="T73" fmla="*/ 122 h 127"/>
                  <a:gd name="T74" fmla="*/ 26 w 72"/>
                  <a:gd name="T75" fmla="*/ 123 h 127"/>
                  <a:gd name="T76" fmla="*/ 23 w 72"/>
                  <a:gd name="T77" fmla="*/ 125 h 127"/>
                  <a:gd name="T78" fmla="*/ 21 w 72"/>
                  <a:gd name="T79" fmla="*/ 125 h 127"/>
                  <a:gd name="T80" fmla="*/ 19 w 72"/>
                  <a:gd name="T81" fmla="*/ 123 h 127"/>
                  <a:gd name="T82" fmla="*/ 18 w 72"/>
                  <a:gd name="T83" fmla="*/ 122 h 127"/>
                  <a:gd name="T84" fmla="*/ 17 w 72"/>
                  <a:gd name="T85" fmla="*/ 120 h 127"/>
                  <a:gd name="T86" fmla="*/ 15 w 72"/>
                  <a:gd name="T87" fmla="*/ 118 h 127"/>
                  <a:gd name="T88" fmla="*/ 14 w 72"/>
                  <a:gd name="T89" fmla="*/ 117 h 127"/>
                  <a:gd name="T90" fmla="*/ 13 w 72"/>
                  <a:gd name="T91" fmla="*/ 114 h 127"/>
                  <a:gd name="T92" fmla="*/ 12 w 72"/>
                  <a:gd name="T93" fmla="*/ 112 h 127"/>
                  <a:gd name="T94" fmla="*/ 15 w 72"/>
                  <a:gd name="T95" fmla="*/ 101 h 127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w 72"/>
                  <a:gd name="T145" fmla="*/ 0 h 127"/>
                  <a:gd name="T146" fmla="*/ 72 w 72"/>
                  <a:gd name="T147" fmla="*/ 127 h 127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T144" t="T145" r="T146" b="T147"/>
                <a:pathLst>
                  <a:path w="72" h="127">
                    <a:moveTo>
                      <a:pt x="0" y="29"/>
                    </a:moveTo>
                    <a:lnTo>
                      <a:pt x="0" y="28"/>
                    </a:lnTo>
                    <a:lnTo>
                      <a:pt x="1" y="26"/>
                    </a:lnTo>
                    <a:lnTo>
                      <a:pt x="1" y="23"/>
                    </a:lnTo>
                    <a:lnTo>
                      <a:pt x="2" y="22"/>
                    </a:lnTo>
                    <a:lnTo>
                      <a:pt x="2" y="21"/>
                    </a:lnTo>
                    <a:lnTo>
                      <a:pt x="3" y="19"/>
                    </a:lnTo>
                    <a:lnTo>
                      <a:pt x="3" y="18"/>
                    </a:lnTo>
                    <a:lnTo>
                      <a:pt x="5" y="16"/>
                    </a:lnTo>
                    <a:lnTo>
                      <a:pt x="6" y="14"/>
                    </a:lnTo>
                    <a:lnTo>
                      <a:pt x="6" y="13"/>
                    </a:lnTo>
                    <a:lnTo>
                      <a:pt x="14" y="5"/>
                    </a:lnTo>
                    <a:lnTo>
                      <a:pt x="15" y="5"/>
                    </a:lnTo>
                    <a:lnTo>
                      <a:pt x="18" y="3"/>
                    </a:lnTo>
                    <a:lnTo>
                      <a:pt x="19" y="3"/>
                    </a:lnTo>
                    <a:lnTo>
                      <a:pt x="21" y="1"/>
                    </a:lnTo>
                    <a:lnTo>
                      <a:pt x="25" y="1"/>
                    </a:lnTo>
                    <a:lnTo>
                      <a:pt x="26" y="0"/>
                    </a:lnTo>
                    <a:lnTo>
                      <a:pt x="32" y="0"/>
                    </a:lnTo>
                    <a:lnTo>
                      <a:pt x="35" y="1"/>
                    </a:lnTo>
                    <a:lnTo>
                      <a:pt x="39" y="1"/>
                    </a:lnTo>
                    <a:lnTo>
                      <a:pt x="41" y="3"/>
                    </a:lnTo>
                    <a:lnTo>
                      <a:pt x="43" y="3"/>
                    </a:lnTo>
                    <a:lnTo>
                      <a:pt x="44" y="5"/>
                    </a:lnTo>
                    <a:lnTo>
                      <a:pt x="47" y="6"/>
                    </a:lnTo>
                    <a:lnTo>
                      <a:pt x="48" y="8"/>
                    </a:lnTo>
                    <a:lnTo>
                      <a:pt x="51" y="9"/>
                    </a:lnTo>
                    <a:lnTo>
                      <a:pt x="57" y="14"/>
                    </a:lnTo>
                    <a:lnTo>
                      <a:pt x="57" y="17"/>
                    </a:lnTo>
                    <a:lnTo>
                      <a:pt x="59" y="18"/>
                    </a:lnTo>
                    <a:lnTo>
                      <a:pt x="60" y="21"/>
                    </a:lnTo>
                    <a:lnTo>
                      <a:pt x="61" y="23"/>
                    </a:lnTo>
                    <a:lnTo>
                      <a:pt x="63" y="26"/>
                    </a:lnTo>
                    <a:lnTo>
                      <a:pt x="64" y="29"/>
                    </a:lnTo>
                    <a:lnTo>
                      <a:pt x="65" y="30"/>
                    </a:lnTo>
                    <a:lnTo>
                      <a:pt x="67" y="32"/>
                    </a:lnTo>
                    <a:lnTo>
                      <a:pt x="67" y="35"/>
                    </a:lnTo>
                    <a:lnTo>
                      <a:pt x="68" y="38"/>
                    </a:lnTo>
                    <a:lnTo>
                      <a:pt x="70" y="41"/>
                    </a:lnTo>
                    <a:lnTo>
                      <a:pt x="70" y="46"/>
                    </a:lnTo>
                    <a:lnTo>
                      <a:pt x="71" y="48"/>
                    </a:lnTo>
                    <a:lnTo>
                      <a:pt x="71" y="60"/>
                    </a:lnTo>
                    <a:lnTo>
                      <a:pt x="70" y="63"/>
                    </a:lnTo>
                    <a:lnTo>
                      <a:pt x="70" y="67"/>
                    </a:lnTo>
                    <a:lnTo>
                      <a:pt x="68" y="70"/>
                    </a:lnTo>
                    <a:lnTo>
                      <a:pt x="68" y="72"/>
                    </a:lnTo>
                    <a:lnTo>
                      <a:pt x="67" y="74"/>
                    </a:lnTo>
                    <a:lnTo>
                      <a:pt x="63" y="78"/>
                    </a:lnTo>
                    <a:lnTo>
                      <a:pt x="61" y="81"/>
                    </a:lnTo>
                    <a:lnTo>
                      <a:pt x="55" y="88"/>
                    </a:lnTo>
                    <a:lnTo>
                      <a:pt x="55" y="89"/>
                    </a:lnTo>
                    <a:lnTo>
                      <a:pt x="54" y="90"/>
                    </a:lnTo>
                    <a:lnTo>
                      <a:pt x="52" y="90"/>
                    </a:lnTo>
                    <a:lnTo>
                      <a:pt x="52" y="92"/>
                    </a:lnTo>
                    <a:lnTo>
                      <a:pt x="50" y="94"/>
                    </a:lnTo>
                    <a:lnTo>
                      <a:pt x="50" y="96"/>
                    </a:lnTo>
                    <a:lnTo>
                      <a:pt x="47" y="96"/>
                    </a:lnTo>
                    <a:lnTo>
                      <a:pt x="47" y="97"/>
                    </a:lnTo>
                    <a:lnTo>
                      <a:pt x="45" y="97"/>
                    </a:lnTo>
                    <a:lnTo>
                      <a:pt x="43" y="100"/>
                    </a:lnTo>
                    <a:lnTo>
                      <a:pt x="42" y="100"/>
                    </a:lnTo>
                    <a:lnTo>
                      <a:pt x="41" y="101"/>
                    </a:lnTo>
                    <a:lnTo>
                      <a:pt x="39" y="101"/>
                    </a:lnTo>
                    <a:lnTo>
                      <a:pt x="38" y="103"/>
                    </a:lnTo>
                    <a:lnTo>
                      <a:pt x="38" y="106"/>
                    </a:lnTo>
                    <a:lnTo>
                      <a:pt x="37" y="107"/>
                    </a:lnTo>
                    <a:lnTo>
                      <a:pt x="37" y="117"/>
                    </a:lnTo>
                    <a:lnTo>
                      <a:pt x="35" y="117"/>
                    </a:lnTo>
                    <a:lnTo>
                      <a:pt x="35" y="119"/>
                    </a:lnTo>
                    <a:lnTo>
                      <a:pt x="34" y="119"/>
                    </a:lnTo>
                    <a:lnTo>
                      <a:pt x="34" y="120"/>
                    </a:lnTo>
                    <a:lnTo>
                      <a:pt x="31" y="120"/>
                    </a:lnTo>
                    <a:lnTo>
                      <a:pt x="31" y="122"/>
                    </a:lnTo>
                    <a:lnTo>
                      <a:pt x="29" y="122"/>
                    </a:lnTo>
                    <a:lnTo>
                      <a:pt x="28" y="123"/>
                    </a:lnTo>
                    <a:lnTo>
                      <a:pt x="26" y="123"/>
                    </a:lnTo>
                    <a:lnTo>
                      <a:pt x="25" y="125"/>
                    </a:lnTo>
                    <a:lnTo>
                      <a:pt x="23" y="125"/>
                    </a:lnTo>
                    <a:lnTo>
                      <a:pt x="22" y="126"/>
                    </a:lnTo>
                    <a:lnTo>
                      <a:pt x="21" y="125"/>
                    </a:lnTo>
                    <a:lnTo>
                      <a:pt x="21" y="123"/>
                    </a:lnTo>
                    <a:lnTo>
                      <a:pt x="19" y="123"/>
                    </a:lnTo>
                    <a:lnTo>
                      <a:pt x="19" y="122"/>
                    </a:lnTo>
                    <a:lnTo>
                      <a:pt x="18" y="122"/>
                    </a:lnTo>
                    <a:lnTo>
                      <a:pt x="18" y="120"/>
                    </a:lnTo>
                    <a:lnTo>
                      <a:pt x="17" y="120"/>
                    </a:lnTo>
                    <a:lnTo>
                      <a:pt x="17" y="119"/>
                    </a:lnTo>
                    <a:lnTo>
                      <a:pt x="15" y="118"/>
                    </a:lnTo>
                    <a:lnTo>
                      <a:pt x="15" y="117"/>
                    </a:lnTo>
                    <a:lnTo>
                      <a:pt x="14" y="117"/>
                    </a:lnTo>
                    <a:lnTo>
                      <a:pt x="14" y="116"/>
                    </a:lnTo>
                    <a:lnTo>
                      <a:pt x="13" y="114"/>
                    </a:lnTo>
                    <a:lnTo>
                      <a:pt x="13" y="113"/>
                    </a:lnTo>
                    <a:lnTo>
                      <a:pt x="12" y="112"/>
                    </a:lnTo>
                    <a:lnTo>
                      <a:pt x="12" y="105"/>
                    </a:lnTo>
                    <a:lnTo>
                      <a:pt x="15" y="101"/>
                    </a:lnTo>
                  </a:path>
                </a:pathLst>
              </a:custGeom>
              <a:noFill/>
              <a:ln w="12700" cap="rnd">
                <a:solidFill>
                  <a:schemeClr val="bg2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270" name="Freeform 149"/>
              <p:cNvSpPr>
                <a:spLocks/>
              </p:cNvSpPr>
              <p:nvPr/>
            </p:nvSpPr>
            <p:spPr bwMode="auto">
              <a:xfrm>
                <a:off x="4937" y="2426"/>
                <a:ext cx="169" cy="95"/>
              </a:xfrm>
              <a:custGeom>
                <a:avLst/>
                <a:gdLst>
                  <a:gd name="T0" fmla="*/ 48 w 169"/>
                  <a:gd name="T1" fmla="*/ 28 h 95"/>
                  <a:gd name="T2" fmla="*/ 65 w 169"/>
                  <a:gd name="T3" fmla="*/ 25 h 95"/>
                  <a:gd name="T4" fmla="*/ 80 w 169"/>
                  <a:gd name="T5" fmla="*/ 22 h 95"/>
                  <a:gd name="T6" fmla="*/ 93 w 169"/>
                  <a:gd name="T7" fmla="*/ 16 h 95"/>
                  <a:gd name="T8" fmla="*/ 104 w 169"/>
                  <a:gd name="T9" fmla="*/ 10 h 95"/>
                  <a:gd name="T10" fmla="*/ 115 w 169"/>
                  <a:gd name="T11" fmla="*/ 4 h 95"/>
                  <a:gd name="T12" fmla="*/ 168 w 169"/>
                  <a:gd name="T13" fmla="*/ 61 h 95"/>
                  <a:gd name="T14" fmla="*/ 163 w 169"/>
                  <a:gd name="T15" fmla="*/ 62 h 95"/>
                  <a:gd name="T16" fmla="*/ 159 w 169"/>
                  <a:gd name="T17" fmla="*/ 64 h 95"/>
                  <a:gd name="T18" fmla="*/ 153 w 169"/>
                  <a:gd name="T19" fmla="*/ 67 h 95"/>
                  <a:gd name="T20" fmla="*/ 148 w 169"/>
                  <a:gd name="T21" fmla="*/ 70 h 95"/>
                  <a:gd name="T22" fmla="*/ 141 w 169"/>
                  <a:gd name="T23" fmla="*/ 73 h 95"/>
                  <a:gd name="T24" fmla="*/ 133 w 169"/>
                  <a:gd name="T25" fmla="*/ 75 h 95"/>
                  <a:gd name="T26" fmla="*/ 128 w 169"/>
                  <a:gd name="T27" fmla="*/ 79 h 95"/>
                  <a:gd name="T28" fmla="*/ 120 w 169"/>
                  <a:gd name="T29" fmla="*/ 82 h 95"/>
                  <a:gd name="T30" fmla="*/ 112 w 169"/>
                  <a:gd name="T31" fmla="*/ 84 h 95"/>
                  <a:gd name="T32" fmla="*/ 104 w 169"/>
                  <a:gd name="T33" fmla="*/ 86 h 95"/>
                  <a:gd name="T34" fmla="*/ 98 w 169"/>
                  <a:gd name="T35" fmla="*/ 88 h 95"/>
                  <a:gd name="T36" fmla="*/ 92 w 169"/>
                  <a:gd name="T37" fmla="*/ 89 h 95"/>
                  <a:gd name="T38" fmla="*/ 87 w 169"/>
                  <a:gd name="T39" fmla="*/ 91 h 95"/>
                  <a:gd name="T40" fmla="*/ 84 w 169"/>
                  <a:gd name="T41" fmla="*/ 93 h 95"/>
                  <a:gd name="T42" fmla="*/ 76 w 169"/>
                  <a:gd name="T43" fmla="*/ 94 h 95"/>
                  <a:gd name="T44" fmla="*/ 74 w 169"/>
                  <a:gd name="T45" fmla="*/ 89 h 95"/>
                  <a:gd name="T46" fmla="*/ 72 w 169"/>
                  <a:gd name="T47" fmla="*/ 78 h 95"/>
                  <a:gd name="T48" fmla="*/ 72 w 169"/>
                  <a:gd name="T49" fmla="*/ 71 h 95"/>
                  <a:gd name="T50" fmla="*/ 70 w 169"/>
                  <a:gd name="T51" fmla="*/ 66 h 95"/>
                  <a:gd name="T52" fmla="*/ 69 w 169"/>
                  <a:gd name="T53" fmla="*/ 63 h 95"/>
                  <a:gd name="T54" fmla="*/ 66 w 169"/>
                  <a:gd name="T55" fmla="*/ 60 h 95"/>
                  <a:gd name="T56" fmla="*/ 57 w 169"/>
                  <a:gd name="T57" fmla="*/ 49 h 95"/>
                  <a:gd name="T58" fmla="*/ 53 w 169"/>
                  <a:gd name="T59" fmla="*/ 47 h 95"/>
                  <a:gd name="T60" fmla="*/ 49 w 169"/>
                  <a:gd name="T61" fmla="*/ 43 h 95"/>
                  <a:gd name="T62" fmla="*/ 44 w 169"/>
                  <a:gd name="T63" fmla="*/ 40 h 95"/>
                  <a:gd name="T64" fmla="*/ 40 w 169"/>
                  <a:gd name="T65" fmla="*/ 38 h 95"/>
                  <a:gd name="T66" fmla="*/ 36 w 169"/>
                  <a:gd name="T67" fmla="*/ 36 h 95"/>
                  <a:gd name="T68" fmla="*/ 32 w 169"/>
                  <a:gd name="T69" fmla="*/ 36 h 95"/>
                  <a:gd name="T70" fmla="*/ 28 w 169"/>
                  <a:gd name="T71" fmla="*/ 34 h 95"/>
                  <a:gd name="T72" fmla="*/ 25 w 169"/>
                  <a:gd name="T73" fmla="*/ 33 h 95"/>
                  <a:gd name="T74" fmla="*/ 21 w 169"/>
                  <a:gd name="T75" fmla="*/ 32 h 95"/>
                  <a:gd name="T76" fmla="*/ 18 w 169"/>
                  <a:gd name="T77" fmla="*/ 31 h 95"/>
                  <a:gd name="T78" fmla="*/ 15 w 169"/>
                  <a:gd name="T79" fmla="*/ 30 h 95"/>
                  <a:gd name="T80" fmla="*/ 10 w 169"/>
                  <a:gd name="T81" fmla="*/ 28 h 95"/>
                  <a:gd name="T82" fmla="*/ 4 w 169"/>
                  <a:gd name="T83" fmla="*/ 27 h 95"/>
                  <a:gd name="T84" fmla="*/ 0 w 169"/>
                  <a:gd name="T85" fmla="*/ 25 h 95"/>
                  <a:gd name="T86" fmla="*/ 10 w 169"/>
                  <a:gd name="T87" fmla="*/ 27 h 95"/>
                  <a:gd name="T88" fmla="*/ 19 w 169"/>
                  <a:gd name="T89" fmla="*/ 28 h 95"/>
                  <a:gd name="T90" fmla="*/ 29 w 169"/>
                  <a:gd name="T91" fmla="*/ 30 h 95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w 169"/>
                  <a:gd name="T139" fmla="*/ 0 h 95"/>
                  <a:gd name="T140" fmla="*/ 169 w 169"/>
                  <a:gd name="T141" fmla="*/ 95 h 95"/>
                </a:gdLst>
                <a:ahLst/>
                <a:cxnLst>
                  <a:cxn ang="T92">
                    <a:pos x="T0" y="T1"/>
                  </a:cxn>
                  <a:cxn ang="T93">
                    <a:pos x="T2" y="T3"/>
                  </a:cxn>
                  <a:cxn ang="T94">
                    <a:pos x="T4" y="T5"/>
                  </a:cxn>
                  <a:cxn ang="T95">
                    <a:pos x="T6" y="T7"/>
                  </a:cxn>
                  <a:cxn ang="T96">
                    <a:pos x="T8" y="T9"/>
                  </a:cxn>
                  <a:cxn ang="T97">
                    <a:pos x="T10" y="T11"/>
                  </a:cxn>
                  <a:cxn ang="T98">
                    <a:pos x="T12" y="T13"/>
                  </a:cxn>
                  <a:cxn ang="T99">
                    <a:pos x="T14" y="T15"/>
                  </a:cxn>
                  <a:cxn ang="T100">
                    <a:pos x="T16" y="T17"/>
                  </a:cxn>
                  <a:cxn ang="T101">
                    <a:pos x="T18" y="T19"/>
                  </a:cxn>
                  <a:cxn ang="T102">
                    <a:pos x="T20" y="T21"/>
                  </a:cxn>
                  <a:cxn ang="T103">
                    <a:pos x="T22" y="T23"/>
                  </a:cxn>
                  <a:cxn ang="T104">
                    <a:pos x="T24" y="T25"/>
                  </a:cxn>
                  <a:cxn ang="T105">
                    <a:pos x="T26" y="T27"/>
                  </a:cxn>
                  <a:cxn ang="T106">
                    <a:pos x="T28" y="T29"/>
                  </a:cxn>
                  <a:cxn ang="T107">
                    <a:pos x="T30" y="T31"/>
                  </a:cxn>
                  <a:cxn ang="T108">
                    <a:pos x="T32" y="T33"/>
                  </a:cxn>
                  <a:cxn ang="T109">
                    <a:pos x="T34" y="T35"/>
                  </a:cxn>
                  <a:cxn ang="T110">
                    <a:pos x="T36" y="T37"/>
                  </a:cxn>
                  <a:cxn ang="T111">
                    <a:pos x="T38" y="T39"/>
                  </a:cxn>
                  <a:cxn ang="T112">
                    <a:pos x="T40" y="T41"/>
                  </a:cxn>
                  <a:cxn ang="T113">
                    <a:pos x="T42" y="T43"/>
                  </a:cxn>
                  <a:cxn ang="T114">
                    <a:pos x="T44" y="T45"/>
                  </a:cxn>
                  <a:cxn ang="T115">
                    <a:pos x="T46" y="T47"/>
                  </a:cxn>
                  <a:cxn ang="T116">
                    <a:pos x="T48" y="T49"/>
                  </a:cxn>
                  <a:cxn ang="T117">
                    <a:pos x="T50" y="T51"/>
                  </a:cxn>
                  <a:cxn ang="T118">
                    <a:pos x="T52" y="T53"/>
                  </a:cxn>
                  <a:cxn ang="T119">
                    <a:pos x="T54" y="T55"/>
                  </a:cxn>
                  <a:cxn ang="T120">
                    <a:pos x="T56" y="T57"/>
                  </a:cxn>
                  <a:cxn ang="T121">
                    <a:pos x="T58" y="T59"/>
                  </a:cxn>
                  <a:cxn ang="T122">
                    <a:pos x="T60" y="T61"/>
                  </a:cxn>
                  <a:cxn ang="T123">
                    <a:pos x="T62" y="T63"/>
                  </a:cxn>
                  <a:cxn ang="T124">
                    <a:pos x="T64" y="T65"/>
                  </a:cxn>
                  <a:cxn ang="T125">
                    <a:pos x="T66" y="T67"/>
                  </a:cxn>
                  <a:cxn ang="T126">
                    <a:pos x="T68" y="T69"/>
                  </a:cxn>
                  <a:cxn ang="T127">
                    <a:pos x="T70" y="T71"/>
                  </a:cxn>
                  <a:cxn ang="T128">
                    <a:pos x="T72" y="T73"/>
                  </a:cxn>
                  <a:cxn ang="T129">
                    <a:pos x="T74" y="T75"/>
                  </a:cxn>
                  <a:cxn ang="T130">
                    <a:pos x="T76" y="T77"/>
                  </a:cxn>
                  <a:cxn ang="T131">
                    <a:pos x="T78" y="T79"/>
                  </a:cxn>
                  <a:cxn ang="T132">
                    <a:pos x="T80" y="T81"/>
                  </a:cxn>
                  <a:cxn ang="T133">
                    <a:pos x="T82" y="T83"/>
                  </a:cxn>
                  <a:cxn ang="T134">
                    <a:pos x="T84" y="T85"/>
                  </a:cxn>
                  <a:cxn ang="T135">
                    <a:pos x="T86" y="T87"/>
                  </a:cxn>
                  <a:cxn ang="T136">
                    <a:pos x="T88" y="T89"/>
                  </a:cxn>
                  <a:cxn ang="T137">
                    <a:pos x="T90" y="T91"/>
                  </a:cxn>
                </a:cxnLst>
                <a:rect l="T138" t="T139" r="T140" b="T141"/>
                <a:pathLst>
                  <a:path w="169" h="95">
                    <a:moveTo>
                      <a:pt x="40" y="30"/>
                    </a:moveTo>
                    <a:lnTo>
                      <a:pt x="48" y="28"/>
                    </a:lnTo>
                    <a:lnTo>
                      <a:pt x="57" y="27"/>
                    </a:lnTo>
                    <a:lnTo>
                      <a:pt x="65" y="25"/>
                    </a:lnTo>
                    <a:lnTo>
                      <a:pt x="72" y="24"/>
                    </a:lnTo>
                    <a:lnTo>
                      <a:pt x="80" y="22"/>
                    </a:lnTo>
                    <a:lnTo>
                      <a:pt x="87" y="19"/>
                    </a:lnTo>
                    <a:lnTo>
                      <a:pt x="93" y="16"/>
                    </a:lnTo>
                    <a:lnTo>
                      <a:pt x="100" y="14"/>
                    </a:lnTo>
                    <a:lnTo>
                      <a:pt x="104" y="10"/>
                    </a:lnTo>
                    <a:lnTo>
                      <a:pt x="109" y="7"/>
                    </a:lnTo>
                    <a:lnTo>
                      <a:pt x="115" y="4"/>
                    </a:lnTo>
                    <a:lnTo>
                      <a:pt x="120" y="0"/>
                    </a:lnTo>
                    <a:lnTo>
                      <a:pt x="168" y="61"/>
                    </a:lnTo>
                    <a:lnTo>
                      <a:pt x="165" y="61"/>
                    </a:lnTo>
                    <a:lnTo>
                      <a:pt x="163" y="62"/>
                    </a:lnTo>
                    <a:lnTo>
                      <a:pt x="161" y="63"/>
                    </a:lnTo>
                    <a:lnTo>
                      <a:pt x="159" y="64"/>
                    </a:lnTo>
                    <a:lnTo>
                      <a:pt x="156" y="66"/>
                    </a:lnTo>
                    <a:lnTo>
                      <a:pt x="153" y="67"/>
                    </a:lnTo>
                    <a:lnTo>
                      <a:pt x="150" y="69"/>
                    </a:lnTo>
                    <a:lnTo>
                      <a:pt x="148" y="70"/>
                    </a:lnTo>
                    <a:lnTo>
                      <a:pt x="143" y="71"/>
                    </a:lnTo>
                    <a:lnTo>
                      <a:pt x="141" y="73"/>
                    </a:lnTo>
                    <a:lnTo>
                      <a:pt x="137" y="74"/>
                    </a:lnTo>
                    <a:lnTo>
                      <a:pt x="133" y="75"/>
                    </a:lnTo>
                    <a:lnTo>
                      <a:pt x="130" y="78"/>
                    </a:lnTo>
                    <a:lnTo>
                      <a:pt x="128" y="79"/>
                    </a:lnTo>
                    <a:lnTo>
                      <a:pt x="124" y="80"/>
                    </a:lnTo>
                    <a:lnTo>
                      <a:pt x="120" y="82"/>
                    </a:lnTo>
                    <a:lnTo>
                      <a:pt x="115" y="82"/>
                    </a:lnTo>
                    <a:lnTo>
                      <a:pt x="112" y="84"/>
                    </a:lnTo>
                    <a:lnTo>
                      <a:pt x="108" y="85"/>
                    </a:lnTo>
                    <a:lnTo>
                      <a:pt x="104" y="86"/>
                    </a:lnTo>
                    <a:lnTo>
                      <a:pt x="102" y="86"/>
                    </a:lnTo>
                    <a:lnTo>
                      <a:pt x="98" y="88"/>
                    </a:lnTo>
                    <a:lnTo>
                      <a:pt x="94" y="89"/>
                    </a:lnTo>
                    <a:lnTo>
                      <a:pt x="92" y="89"/>
                    </a:lnTo>
                    <a:lnTo>
                      <a:pt x="88" y="91"/>
                    </a:lnTo>
                    <a:lnTo>
                      <a:pt x="87" y="91"/>
                    </a:lnTo>
                    <a:lnTo>
                      <a:pt x="84" y="91"/>
                    </a:lnTo>
                    <a:lnTo>
                      <a:pt x="84" y="93"/>
                    </a:lnTo>
                    <a:lnTo>
                      <a:pt x="77" y="93"/>
                    </a:lnTo>
                    <a:lnTo>
                      <a:pt x="76" y="94"/>
                    </a:lnTo>
                    <a:lnTo>
                      <a:pt x="74" y="94"/>
                    </a:lnTo>
                    <a:lnTo>
                      <a:pt x="74" y="89"/>
                    </a:lnTo>
                    <a:lnTo>
                      <a:pt x="72" y="86"/>
                    </a:lnTo>
                    <a:lnTo>
                      <a:pt x="72" y="78"/>
                    </a:lnTo>
                    <a:lnTo>
                      <a:pt x="72" y="75"/>
                    </a:lnTo>
                    <a:lnTo>
                      <a:pt x="72" y="71"/>
                    </a:lnTo>
                    <a:lnTo>
                      <a:pt x="70" y="70"/>
                    </a:lnTo>
                    <a:lnTo>
                      <a:pt x="70" y="66"/>
                    </a:lnTo>
                    <a:lnTo>
                      <a:pt x="69" y="64"/>
                    </a:lnTo>
                    <a:lnTo>
                      <a:pt x="69" y="63"/>
                    </a:lnTo>
                    <a:lnTo>
                      <a:pt x="68" y="61"/>
                    </a:lnTo>
                    <a:lnTo>
                      <a:pt x="66" y="60"/>
                    </a:lnTo>
                    <a:lnTo>
                      <a:pt x="66" y="58"/>
                    </a:lnTo>
                    <a:lnTo>
                      <a:pt x="57" y="49"/>
                    </a:lnTo>
                    <a:lnTo>
                      <a:pt x="55" y="49"/>
                    </a:lnTo>
                    <a:lnTo>
                      <a:pt x="53" y="47"/>
                    </a:lnTo>
                    <a:lnTo>
                      <a:pt x="51" y="46"/>
                    </a:lnTo>
                    <a:lnTo>
                      <a:pt x="49" y="43"/>
                    </a:lnTo>
                    <a:lnTo>
                      <a:pt x="47" y="42"/>
                    </a:lnTo>
                    <a:lnTo>
                      <a:pt x="44" y="40"/>
                    </a:lnTo>
                    <a:lnTo>
                      <a:pt x="42" y="39"/>
                    </a:lnTo>
                    <a:lnTo>
                      <a:pt x="40" y="38"/>
                    </a:lnTo>
                    <a:lnTo>
                      <a:pt x="37" y="38"/>
                    </a:lnTo>
                    <a:lnTo>
                      <a:pt x="36" y="36"/>
                    </a:lnTo>
                    <a:lnTo>
                      <a:pt x="33" y="36"/>
                    </a:lnTo>
                    <a:lnTo>
                      <a:pt x="32" y="36"/>
                    </a:lnTo>
                    <a:lnTo>
                      <a:pt x="31" y="34"/>
                    </a:lnTo>
                    <a:lnTo>
                      <a:pt x="28" y="34"/>
                    </a:lnTo>
                    <a:lnTo>
                      <a:pt x="27" y="33"/>
                    </a:lnTo>
                    <a:lnTo>
                      <a:pt x="25" y="33"/>
                    </a:lnTo>
                    <a:lnTo>
                      <a:pt x="24" y="32"/>
                    </a:lnTo>
                    <a:lnTo>
                      <a:pt x="21" y="32"/>
                    </a:lnTo>
                    <a:lnTo>
                      <a:pt x="20" y="31"/>
                    </a:lnTo>
                    <a:lnTo>
                      <a:pt x="18" y="31"/>
                    </a:lnTo>
                    <a:lnTo>
                      <a:pt x="16" y="30"/>
                    </a:lnTo>
                    <a:lnTo>
                      <a:pt x="15" y="30"/>
                    </a:lnTo>
                    <a:lnTo>
                      <a:pt x="14" y="28"/>
                    </a:lnTo>
                    <a:lnTo>
                      <a:pt x="10" y="28"/>
                    </a:lnTo>
                    <a:lnTo>
                      <a:pt x="9" y="27"/>
                    </a:lnTo>
                    <a:lnTo>
                      <a:pt x="4" y="27"/>
                    </a:lnTo>
                    <a:lnTo>
                      <a:pt x="3" y="25"/>
                    </a:lnTo>
                    <a:lnTo>
                      <a:pt x="0" y="25"/>
                    </a:lnTo>
                    <a:lnTo>
                      <a:pt x="9" y="25"/>
                    </a:lnTo>
                    <a:lnTo>
                      <a:pt x="10" y="27"/>
                    </a:lnTo>
                    <a:lnTo>
                      <a:pt x="16" y="27"/>
                    </a:lnTo>
                    <a:lnTo>
                      <a:pt x="19" y="28"/>
                    </a:lnTo>
                    <a:lnTo>
                      <a:pt x="28" y="28"/>
                    </a:lnTo>
                    <a:lnTo>
                      <a:pt x="29" y="30"/>
                    </a:lnTo>
                    <a:lnTo>
                      <a:pt x="40" y="30"/>
                    </a:lnTo>
                  </a:path>
                </a:pathLst>
              </a:custGeom>
              <a:solidFill>
                <a:srgbClr val="FE4040"/>
              </a:solidFill>
              <a:ln w="12700" cap="rnd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271" name="Freeform 150"/>
              <p:cNvSpPr>
                <a:spLocks/>
              </p:cNvSpPr>
              <p:nvPr/>
            </p:nvSpPr>
            <p:spPr bwMode="auto">
              <a:xfrm>
                <a:off x="5129" y="2384"/>
                <a:ext cx="106" cy="101"/>
              </a:xfrm>
              <a:custGeom>
                <a:avLst/>
                <a:gdLst>
                  <a:gd name="T0" fmla="*/ 1 w 106"/>
                  <a:gd name="T1" fmla="*/ 7 h 101"/>
                  <a:gd name="T2" fmla="*/ 3 w 106"/>
                  <a:gd name="T3" fmla="*/ 14 h 101"/>
                  <a:gd name="T4" fmla="*/ 4 w 106"/>
                  <a:gd name="T5" fmla="*/ 30 h 101"/>
                  <a:gd name="T6" fmla="*/ 5 w 106"/>
                  <a:gd name="T7" fmla="*/ 41 h 101"/>
                  <a:gd name="T8" fmla="*/ 7 w 106"/>
                  <a:gd name="T9" fmla="*/ 54 h 101"/>
                  <a:gd name="T10" fmla="*/ 8 w 106"/>
                  <a:gd name="T11" fmla="*/ 65 h 101"/>
                  <a:gd name="T12" fmla="*/ 9 w 106"/>
                  <a:gd name="T13" fmla="*/ 81 h 101"/>
                  <a:gd name="T14" fmla="*/ 10 w 106"/>
                  <a:gd name="T15" fmla="*/ 89 h 101"/>
                  <a:gd name="T16" fmla="*/ 11 w 106"/>
                  <a:gd name="T17" fmla="*/ 92 h 101"/>
                  <a:gd name="T18" fmla="*/ 13 w 106"/>
                  <a:gd name="T19" fmla="*/ 96 h 101"/>
                  <a:gd name="T20" fmla="*/ 26 w 106"/>
                  <a:gd name="T21" fmla="*/ 97 h 101"/>
                  <a:gd name="T22" fmla="*/ 58 w 106"/>
                  <a:gd name="T23" fmla="*/ 99 h 101"/>
                  <a:gd name="T24" fmla="*/ 104 w 106"/>
                  <a:gd name="T25" fmla="*/ 100 h 101"/>
                  <a:gd name="T26" fmla="*/ 105 w 106"/>
                  <a:gd name="T27" fmla="*/ 99 h 101"/>
                  <a:gd name="T28" fmla="*/ 100 w 106"/>
                  <a:gd name="T29" fmla="*/ 91 h 101"/>
                  <a:gd name="T30" fmla="*/ 96 w 106"/>
                  <a:gd name="T31" fmla="*/ 83 h 101"/>
                  <a:gd name="T32" fmla="*/ 94 w 106"/>
                  <a:gd name="T33" fmla="*/ 77 h 101"/>
                  <a:gd name="T34" fmla="*/ 90 w 106"/>
                  <a:gd name="T35" fmla="*/ 72 h 101"/>
                  <a:gd name="T36" fmla="*/ 88 w 106"/>
                  <a:gd name="T37" fmla="*/ 66 h 101"/>
                  <a:gd name="T38" fmla="*/ 86 w 106"/>
                  <a:gd name="T39" fmla="*/ 62 h 101"/>
                  <a:gd name="T40" fmla="*/ 83 w 106"/>
                  <a:gd name="T41" fmla="*/ 58 h 101"/>
                  <a:gd name="T42" fmla="*/ 82 w 106"/>
                  <a:gd name="T43" fmla="*/ 54 h 101"/>
                  <a:gd name="T44" fmla="*/ 81 w 106"/>
                  <a:gd name="T45" fmla="*/ 51 h 101"/>
                  <a:gd name="T46" fmla="*/ 79 w 106"/>
                  <a:gd name="T47" fmla="*/ 49 h 101"/>
                  <a:gd name="T48" fmla="*/ 78 w 106"/>
                  <a:gd name="T49" fmla="*/ 40 h 101"/>
                  <a:gd name="T50" fmla="*/ 77 w 106"/>
                  <a:gd name="T51" fmla="*/ 32 h 101"/>
                  <a:gd name="T52" fmla="*/ 76 w 106"/>
                  <a:gd name="T53" fmla="*/ 27 h 101"/>
                  <a:gd name="T54" fmla="*/ 75 w 106"/>
                  <a:gd name="T55" fmla="*/ 21 h 101"/>
                  <a:gd name="T56" fmla="*/ 73 w 106"/>
                  <a:gd name="T57" fmla="*/ 14 h 101"/>
                  <a:gd name="T58" fmla="*/ 72 w 106"/>
                  <a:gd name="T59" fmla="*/ 9 h 101"/>
                  <a:gd name="T60" fmla="*/ 71 w 106"/>
                  <a:gd name="T61" fmla="*/ 3 h 101"/>
                  <a:gd name="T62" fmla="*/ 34 w 106"/>
                  <a:gd name="T63" fmla="*/ 0 h 101"/>
                  <a:gd name="T64" fmla="*/ 27 w 106"/>
                  <a:gd name="T65" fmla="*/ 1 h 101"/>
                  <a:gd name="T66" fmla="*/ 21 w 106"/>
                  <a:gd name="T67" fmla="*/ 3 h 101"/>
                  <a:gd name="T68" fmla="*/ 11 w 106"/>
                  <a:gd name="T69" fmla="*/ 4 h 101"/>
                  <a:gd name="T70" fmla="*/ 4 w 106"/>
                  <a:gd name="T71" fmla="*/ 5 h 101"/>
                  <a:gd name="T72" fmla="*/ 0 w 106"/>
                  <a:gd name="T73" fmla="*/ 7 h 101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106"/>
                  <a:gd name="T112" fmla="*/ 0 h 101"/>
                  <a:gd name="T113" fmla="*/ 106 w 106"/>
                  <a:gd name="T114" fmla="*/ 101 h 101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106" h="101">
                    <a:moveTo>
                      <a:pt x="0" y="7"/>
                    </a:moveTo>
                    <a:lnTo>
                      <a:pt x="1" y="7"/>
                    </a:lnTo>
                    <a:lnTo>
                      <a:pt x="1" y="11"/>
                    </a:lnTo>
                    <a:lnTo>
                      <a:pt x="3" y="14"/>
                    </a:lnTo>
                    <a:lnTo>
                      <a:pt x="3" y="27"/>
                    </a:lnTo>
                    <a:lnTo>
                      <a:pt x="4" y="30"/>
                    </a:lnTo>
                    <a:lnTo>
                      <a:pt x="4" y="38"/>
                    </a:lnTo>
                    <a:lnTo>
                      <a:pt x="5" y="41"/>
                    </a:lnTo>
                    <a:lnTo>
                      <a:pt x="5" y="51"/>
                    </a:lnTo>
                    <a:lnTo>
                      <a:pt x="7" y="54"/>
                    </a:lnTo>
                    <a:lnTo>
                      <a:pt x="7" y="63"/>
                    </a:lnTo>
                    <a:lnTo>
                      <a:pt x="8" y="65"/>
                    </a:lnTo>
                    <a:lnTo>
                      <a:pt x="8" y="78"/>
                    </a:lnTo>
                    <a:lnTo>
                      <a:pt x="9" y="81"/>
                    </a:lnTo>
                    <a:lnTo>
                      <a:pt x="9" y="87"/>
                    </a:lnTo>
                    <a:lnTo>
                      <a:pt x="10" y="89"/>
                    </a:lnTo>
                    <a:lnTo>
                      <a:pt x="10" y="92"/>
                    </a:lnTo>
                    <a:lnTo>
                      <a:pt x="11" y="92"/>
                    </a:lnTo>
                    <a:lnTo>
                      <a:pt x="11" y="95"/>
                    </a:lnTo>
                    <a:lnTo>
                      <a:pt x="13" y="96"/>
                    </a:lnTo>
                    <a:lnTo>
                      <a:pt x="13" y="97"/>
                    </a:lnTo>
                    <a:lnTo>
                      <a:pt x="26" y="97"/>
                    </a:lnTo>
                    <a:lnTo>
                      <a:pt x="28" y="99"/>
                    </a:lnTo>
                    <a:lnTo>
                      <a:pt x="58" y="99"/>
                    </a:lnTo>
                    <a:lnTo>
                      <a:pt x="61" y="100"/>
                    </a:lnTo>
                    <a:lnTo>
                      <a:pt x="104" y="100"/>
                    </a:lnTo>
                    <a:lnTo>
                      <a:pt x="104" y="99"/>
                    </a:lnTo>
                    <a:lnTo>
                      <a:pt x="105" y="99"/>
                    </a:lnTo>
                    <a:lnTo>
                      <a:pt x="103" y="95"/>
                    </a:lnTo>
                    <a:lnTo>
                      <a:pt x="100" y="91"/>
                    </a:lnTo>
                    <a:lnTo>
                      <a:pt x="99" y="87"/>
                    </a:lnTo>
                    <a:lnTo>
                      <a:pt x="96" y="83"/>
                    </a:lnTo>
                    <a:lnTo>
                      <a:pt x="95" y="79"/>
                    </a:lnTo>
                    <a:lnTo>
                      <a:pt x="94" y="77"/>
                    </a:lnTo>
                    <a:lnTo>
                      <a:pt x="91" y="74"/>
                    </a:lnTo>
                    <a:lnTo>
                      <a:pt x="90" y="72"/>
                    </a:lnTo>
                    <a:lnTo>
                      <a:pt x="89" y="68"/>
                    </a:lnTo>
                    <a:lnTo>
                      <a:pt x="88" y="66"/>
                    </a:lnTo>
                    <a:lnTo>
                      <a:pt x="86" y="64"/>
                    </a:lnTo>
                    <a:lnTo>
                      <a:pt x="86" y="62"/>
                    </a:lnTo>
                    <a:lnTo>
                      <a:pt x="85" y="59"/>
                    </a:lnTo>
                    <a:lnTo>
                      <a:pt x="83" y="58"/>
                    </a:lnTo>
                    <a:lnTo>
                      <a:pt x="83" y="56"/>
                    </a:lnTo>
                    <a:lnTo>
                      <a:pt x="82" y="54"/>
                    </a:lnTo>
                    <a:lnTo>
                      <a:pt x="82" y="52"/>
                    </a:lnTo>
                    <a:lnTo>
                      <a:pt x="81" y="51"/>
                    </a:lnTo>
                    <a:lnTo>
                      <a:pt x="81" y="49"/>
                    </a:lnTo>
                    <a:lnTo>
                      <a:pt x="79" y="49"/>
                    </a:lnTo>
                    <a:lnTo>
                      <a:pt x="79" y="41"/>
                    </a:lnTo>
                    <a:lnTo>
                      <a:pt x="78" y="40"/>
                    </a:lnTo>
                    <a:lnTo>
                      <a:pt x="78" y="34"/>
                    </a:lnTo>
                    <a:lnTo>
                      <a:pt x="77" y="32"/>
                    </a:lnTo>
                    <a:lnTo>
                      <a:pt x="77" y="28"/>
                    </a:lnTo>
                    <a:lnTo>
                      <a:pt x="76" y="27"/>
                    </a:lnTo>
                    <a:lnTo>
                      <a:pt x="76" y="23"/>
                    </a:lnTo>
                    <a:lnTo>
                      <a:pt x="75" y="21"/>
                    </a:lnTo>
                    <a:lnTo>
                      <a:pt x="75" y="15"/>
                    </a:lnTo>
                    <a:lnTo>
                      <a:pt x="73" y="14"/>
                    </a:lnTo>
                    <a:lnTo>
                      <a:pt x="73" y="10"/>
                    </a:lnTo>
                    <a:lnTo>
                      <a:pt x="72" y="9"/>
                    </a:lnTo>
                    <a:lnTo>
                      <a:pt x="72" y="4"/>
                    </a:lnTo>
                    <a:lnTo>
                      <a:pt x="71" y="3"/>
                    </a:lnTo>
                    <a:lnTo>
                      <a:pt x="71" y="0"/>
                    </a:lnTo>
                    <a:lnTo>
                      <a:pt x="34" y="0"/>
                    </a:lnTo>
                    <a:lnTo>
                      <a:pt x="32" y="1"/>
                    </a:lnTo>
                    <a:lnTo>
                      <a:pt x="27" y="1"/>
                    </a:lnTo>
                    <a:lnTo>
                      <a:pt x="24" y="3"/>
                    </a:lnTo>
                    <a:lnTo>
                      <a:pt x="21" y="3"/>
                    </a:lnTo>
                    <a:lnTo>
                      <a:pt x="18" y="4"/>
                    </a:lnTo>
                    <a:lnTo>
                      <a:pt x="11" y="4"/>
                    </a:lnTo>
                    <a:lnTo>
                      <a:pt x="8" y="5"/>
                    </a:lnTo>
                    <a:lnTo>
                      <a:pt x="4" y="5"/>
                    </a:lnTo>
                    <a:lnTo>
                      <a:pt x="0" y="7"/>
                    </a:lnTo>
                  </a:path>
                </a:pathLst>
              </a:custGeom>
              <a:solidFill>
                <a:srgbClr val="FE4040"/>
              </a:solidFill>
              <a:ln w="12700" cap="rnd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272" name="Freeform 151"/>
              <p:cNvSpPr>
                <a:spLocks/>
              </p:cNvSpPr>
              <p:nvPr/>
            </p:nvSpPr>
            <p:spPr bwMode="auto">
              <a:xfrm>
                <a:off x="4958" y="2432"/>
                <a:ext cx="293" cy="188"/>
              </a:xfrm>
              <a:custGeom>
                <a:avLst/>
                <a:gdLst>
                  <a:gd name="T0" fmla="*/ 272 w 293"/>
                  <a:gd name="T1" fmla="*/ 11 h 188"/>
                  <a:gd name="T2" fmla="*/ 274 w 293"/>
                  <a:gd name="T3" fmla="*/ 26 h 188"/>
                  <a:gd name="T4" fmla="*/ 278 w 293"/>
                  <a:gd name="T5" fmla="*/ 37 h 188"/>
                  <a:gd name="T6" fmla="*/ 280 w 293"/>
                  <a:gd name="T7" fmla="*/ 50 h 188"/>
                  <a:gd name="T8" fmla="*/ 285 w 293"/>
                  <a:gd name="T9" fmla="*/ 61 h 188"/>
                  <a:gd name="T10" fmla="*/ 287 w 293"/>
                  <a:gd name="T11" fmla="*/ 75 h 188"/>
                  <a:gd name="T12" fmla="*/ 291 w 293"/>
                  <a:gd name="T13" fmla="*/ 86 h 188"/>
                  <a:gd name="T14" fmla="*/ 288 w 293"/>
                  <a:gd name="T15" fmla="*/ 95 h 188"/>
                  <a:gd name="T16" fmla="*/ 276 w 293"/>
                  <a:gd name="T17" fmla="*/ 98 h 188"/>
                  <a:gd name="T18" fmla="*/ 269 w 293"/>
                  <a:gd name="T19" fmla="*/ 102 h 188"/>
                  <a:gd name="T20" fmla="*/ 257 w 293"/>
                  <a:gd name="T21" fmla="*/ 105 h 188"/>
                  <a:gd name="T22" fmla="*/ 246 w 293"/>
                  <a:gd name="T23" fmla="*/ 108 h 188"/>
                  <a:gd name="T24" fmla="*/ 238 w 293"/>
                  <a:gd name="T25" fmla="*/ 112 h 188"/>
                  <a:gd name="T26" fmla="*/ 226 w 293"/>
                  <a:gd name="T27" fmla="*/ 114 h 188"/>
                  <a:gd name="T28" fmla="*/ 213 w 293"/>
                  <a:gd name="T29" fmla="*/ 118 h 188"/>
                  <a:gd name="T30" fmla="*/ 205 w 293"/>
                  <a:gd name="T31" fmla="*/ 122 h 188"/>
                  <a:gd name="T32" fmla="*/ 193 w 293"/>
                  <a:gd name="T33" fmla="*/ 124 h 188"/>
                  <a:gd name="T34" fmla="*/ 186 w 293"/>
                  <a:gd name="T35" fmla="*/ 128 h 188"/>
                  <a:gd name="T36" fmla="*/ 174 w 293"/>
                  <a:gd name="T37" fmla="*/ 130 h 188"/>
                  <a:gd name="T38" fmla="*/ 166 w 293"/>
                  <a:gd name="T39" fmla="*/ 135 h 188"/>
                  <a:gd name="T40" fmla="*/ 155 w 293"/>
                  <a:gd name="T41" fmla="*/ 137 h 188"/>
                  <a:gd name="T42" fmla="*/ 147 w 293"/>
                  <a:gd name="T43" fmla="*/ 141 h 188"/>
                  <a:gd name="T44" fmla="*/ 135 w 293"/>
                  <a:gd name="T45" fmla="*/ 145 h 188"/>
                  <a:gd name="T46" fmla="*/ 123 w 293"/>
                  <a:gd name="T47" fmla="*/ 147 h 188"/>
                  <a:gd name="T48" fmla="*/ 116 w 293"/>
                  <a:gd name="T49" fmla="*/ 151 h 188"/>
                  <a:gd name="T50" fmla="*/ 104 w 293"/>
                  <a:gd name="T51" fmla="*/ 154 h 188"/>
                  <a:gd name="T52" fmla="*/ 93 w 293"/>
                  <a:gd name="T53" fmla="*/ 157 h 188"/>
                  <a:gd name="T54" fmla="*/ 84 w 293"/>
                  <a:gd name="T55" fmla="*/ 161 h 188"/>
                  <a:gd name="T56" fmla="*/ 71 w 293"/>
                  <a:gd name="T57" fmla="*/ 164 h 188"/>
                  <a:gd name="T58" fmla="*/ 64 w 293"/>
                  <a:gd name="T59" fmla="*/ 168 h 188"/>
                  <a:gd name="T60" fmla="*/ 52 w 293"/>
                  <a:gd name="T61" fmla="*/ 171 h 188"/>
                  <a:gd name="T62" fmla="*/ 44 w 293"/>
                  <a:gd name="T63" fmla="*/ 174 h 188"/>
                  <a:gd name="T64" fmla="*/ 33 w 293"/>
                  <a:gd name="T65" fmla="*/ 177 h 188"/>
                  <a:gd name="T66" fmla="*/ 25 w 293"/>
                  <a:gd name="T67" fmla="*/ 181 h 188"/>
                  <a:gd name="T68" fmla="*/ 14 w 293"/>
                  <a:gd name="T69" fmla="*/ 184 h 188"/>
                  <a:gd name="T70" fmla="*/ 5 w 293"/>
                  <a:gd name="T71" fmla="*/ 187 h 188"/>
                  <a:gd name="T72" fmla="*/ 0 w 293"/>
                  <a:gd name="T73" fmla="*/ 157 h 188"/>
                  <a:gd name="T74" fmla="*/ 3 w 293"/>
                  <a:gd name="T75" fmla="*/ 110 h 188"/>
                  <a:gd name="T76" fmla="*/ 7 w 293"/>
                  <a:gd name="T77" fmla="*/ 104 h 188"/>
                  <a:gd name="T78" fmla="*/ 11 w 293"/>
                  <a:gd name="T79" fmla="*/ 96 h 188"/>
                  <a:gd name="T80" fmla="*/ 17 w 293"/>
                  <a:gd name="T81" fmla="*/ 89 h 188"/>
                  <a:gd name="T82" fmla="*/ 27 w 293"/>
                  <a:gd name="T83" fmla="*/ 86 h 188"/>
                  <a:gd name="T84" fmla="*/ 34 w 293"/>
                  <a:gd name="T85" fmla="*/ 82 h 188"/>
                  <a:gd name="T86" fmla="*/ 48 w 293"/>
                  <a:gd name="T87" fmla="*/ 79 h 188"/>
                  <a:gd name="T88" fmla="*/ 54 w 293"/>
                  <a:gd name="T89" fmla="*/ 75 h 188"/>
                  <a:gd name="T90" fmla="*/ 64 w 293"/>
                  <a:gd name="T91" fmla="*/ 73 h 188"/>
                  <a:gd name="T92" fmla="*/ 71 w 293"/>
                  <a:gd name="T93" fmla="*/ 68 h 188"/>
                  <a:gd name="T94" fmla="*/ 83 w 293"/>
                  <a:gd name="T95" fmla="*/ 64 h 188"/>
                  <a:gd name="T96" fmla="*/ 90 w 293"/>
                  <a:gd name="T97" fmla="*/ 60 h 188"/>
                  <a:gd name="T98" fmla="*/ 100 w 293"/>
                  <a:gd name="T99" fmla="*/ 57 h 188"/>
                  <a:gd name="T100" fmla="*/ 108 w 293"/>
                  <a:gd name="T101" fmla="*/ 50 h 188"/>
                  <a:gd name="T102" fmla="*/ 117 w 293"/>
                  <a:gd name="T103" fmla="*/ 47 h 188"/>
                  <a:gd name="T104" fmla="*/ 125 w 293"/>
                  <a:gd name="T105" fmla="*/ 41 h 188"/>
                  <a:gd name="T106" fmla="*/ 137 w 293"/>
                  <a:gd name="T107" fmla="*/ 37 h 188"/>
                  <a:gd name="T108" fmla="*/ 148 w 293"/>
                  <a:gd name="T109" fmla="*/ 31 h 188"/>
                  <a:gd name="T110" fmla="*/ 157 w 293"/>
                  <a:gd name="T111" fmla="*/ 28 h 188"/>
                  <a:gd name="T112" fmla="*/ 164 w 293"/>
                  <a:gd name="T113" fmla="*/ 24 h 188"/>
                  <a:gd name="T114" fmla="*/ 203 w 293"/>
                  <a:gd name="T115" fmla="*/ 22 h 188"/>
                  <a:gd name="T116" fmla="*/ 230 w 293"/>
                  <a:gd name="T117" fmla="*/ 20 h 188"/>
                  <a:gd name="T118" fmla="*/ 239 w 293"/>
                  <a:gd name="T119" fmla="*/ 17 h 188"/>
                  <a:gd name="T120" fmla="*/ 248 w 293"/>
                  <a:gd name="T121" fmla="*/ 10 h 188"/>
                  <a:gd name="T122" fmla="*/ 256 w 293"/>
                  <a:gd name="T123" fmla="*/ 6 h 188"/>
                  <a:gd name="T124" fmla="*/ 262 w 293"/>
                  <a:gd name="T125" fmla="*/ 1 h 188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  <a:gd name="T189" fmla="*/ 0 w 293"/>
                  <a:gd name="T190" fmla="*/ 0 h 188"/>
                  <a:gd name="T191" fmla="*/ 293 w 293"/>
                  <a:gd name="T192" fmla="*/ 188 h 188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T189" t="T190" r="T191" b="T192"/>
                <a:pathLst>
                  <a:path w="293" h="188">
                    <a:moveTo>
                      <a:pt x="269" y="0"/>
                    </a:moveTo>
                    <a:lnTo>
                      <a:pt x="269" y="5"/>
                    </a:lnTo>
                    <a:lnTo>
                      <a:pt x="270" y="5"/>
                    </a:lnTo>
                    <a:lnTo>
                      <a:pt x="270" y="11"/>
                    </a:lnTo>
                    <a:lnTo>
                      <a:pt x="272" y="11"/>
                    </a:lnTo>
                    <a:lnTo>
                      <a:pt x="272" y="17"/>
                    </a:lnTo>
                    <a:lnTo>
                      <a:pt x="273" y="17"/>
                    </a:lnTo>
                    <a:lnTo>
                      <a:pt x="273" y="23"/>
                    </a:lnTo>
                    <a:lnTo>
                      <a:pt x="274" y="23"/>
                    </a:lnTo>
                    <a:lnTo>
                      <a:pt x="274" y="26"/>
                    </a:lnTo>
                    <a:lnTo>
                      <a:pt x="275" y="26"/>
                    </a:lnTo>
                    <a:lnTo>
                      <a:pt x="275" y="31"/>
                    </a:lnTo>
                    <a:lnTo>
                      <a:pt x="276" y="31"/>
                    </a:lnTo>
                    <a:lnTo>
                      <a:pt x="276" y="37"/>
                    </a:lnTo>
                    <a:lnTo>
                      <a:pt x="278" y="37"/>
                    </a:lnTo>
                    <a:lnTo>
                      <a:pt x="278" y="42"/>
                    </a:lnTo>
                    <a:lnTo>
                      <a:pt x="279" y="42"/>
                    </a:lnTo>
                    <a:lnTo>
                      <a:pt x="279" y="45"/>
                    </a:lnTo>
                    <a:lnTo>
                      <a:pt x="280" y="45"/>
                    </a:lnTo>
                    <a:lnTo>
                      <a:pt x="280" y="50"/>
                    </a:lnTo>
                    <a:lnTo>
                      <a:pt x="282" y="50"/>
                    </a:lnTo>
                    <a:lnTo>
                      <a:pt x="282" y="57"/>
                    </a:lnTo>
                    <a:lnTo>
                      <a:pt x="283" y="57"/>
                    </a:lnTo>
                    <a:lnTo>
                      <a:pt x="283" y="61"/>
                    </a:lnTo>
                    <a:lnTo>
                      <a:pt x="285" y="61"/>
                    </a:lnTo>
                    <a:lnTo>
                      <a:pt x="285" y="64"/>
                    </a:lnTo>
                    <a:lnTo>
                      <a:pt x="286" y="64"/>
                    </a:lnTo>
                    <a:lnTo>
                      <a:pt x="286" y="69"/>
                    </a:lnTo>
                    <a:lnTo>
                      <a:pt x="287" y="69"/>
                    </a:lnTo>
                    <a:lnTo>
                      <a:pt x="287" y="75"/>
                    </a:lnTo>
                    <a:lnTo>
                      <a:pt x="288" y="75"/>
                    </a:lnTo>
                    <a:lnTo>
                      <a:pt x="288" y="81"/>
                    </a:lnTo>
                    <a:lnTo>
                      <a:pt x="289" y="81"/>
                    </a:lnTo>
                    <a:lnTo>
                      <a:pt x="289" y="86"/>
                    </a:lnTo>
                    <a:lnTo>
                      <a:pt x="291" y="86"/>
                    </a:lnTo>
                    <a:lnTo>
                      <a:pt x="291" y="92"/>
                    </a:lnTo>
                    <a:lnTo>
                      <a:pt x="292" y="92"/>
                    </a:lnTo>
                    <a:lnTo>
                      <a:pt x="292" y="94"/>
                    </a:lnTo>
                    <a:lnTo>
                      <a:pt x="288" y="94"/>
                    </a:lnTo>
                    <a:lnTo>
                      <a:pt x="288" y="95"/>
                    </a:lnTo>
                    <a:lnTo>
                      <a:pt x="285" y="95"/>
                    </a:lnTo>
                    <a:lnTo>
                      <a:pt x="285" y="96"/>
                    </a:lnTo>
                    <a:lnTo>
                      <a:pt x="280" y="96"/>
                    </a:lnTo>
                    <a:lnTo>
                      <a:pt x="280" y="98"/>
                    </a:lnTo>
                    <a:lnTo>
                      <a:pt x="276" y="98"/>
                    </a:lnTo>
                    <a:lnTo>
                      <a:pt x="276" y="99"/>
                    </a:lnTo>
                    <a:lnTo>
                      <a:pt x="273" y="99"/>
                    </a:lnTo>
                    <a:lnTo>
                      <a:pt x="273" y="100"/>
                    </a:lnTo>
                    <a:lnTo>
                      <a:pt x="269" y="100"/>
                    </a:lnTo>
                    <a:lnTo>
                      <a:pt x="269" y="102"/>
                    </a:lnTo>
                    <a:lnTo>
                      <a:pt x="265" y="102"/>
                    </a:lnTo>
                    <a:lnTo>
                      <a:pt x="261" y="102"/>
                    </a:lnTo>
                    <a:lnTo>
                      <a:pt x="261" y="104"/>
                    </a:lnTo>
                    <a:lnTo>
                      <a:pt x="257" y="104"/>
                    </a:lnTo>
                    <a:lnTo>
                      <a:pt x="257" y="105"/>
                    </a:lnTo>
                    <a:lnTo>
                      <a:pt x="253" y="105"/>
                    </a:lnTo>
                    <a:lnTo>
                      <a:pt x="253" y="106"/>
                    </a:lnTo>
                    <a:lnTo>
                      <a:pt x="249" y="106"/>
                    </a:lnTo>
                    <a:lnTo>
                      <a:pt x="249" y="108"/>
                    </a:lnTo>
                    <a:lnTo>
                      <a:pt x="246" y="108"/>
                    </a:lnTo>
                    <a:lnTo>
                      <a:pt x="246" y="109"/>
                    </a:lnTo>
                    <a:lnTo>
                      <a:pt x="242" y="109"/>
                    </a:lnTo>
                    <a:lnTo>
                      <a:pt x="242" y="110"/>
                    </a:lnTo>
                    <a:lnTo>
                      <a:pt x="238" y="110"/>
                    </a:lnTo>
                    <a:lnTo>
                      <a:pt x="238" y="112"/>
                    </a:lnTo>
                    <a:lnTo>
                      <a:pt x="233" y="112"/>
                    </a:lnTo>
                    <a:lnTo>
                      <a:pt x="233" y="113"/>
                    </a:lnTo>
                    <a:lnTo>
                      <a:pt x="230" y="113"/>
                    </a:lnTo>
                    <a:lnTo>
                      <a:pt x="230" y="114"/>
                    </a:lnTo>
                    <a:lnTo>
                      <a:pt x="226" y="114"/>
                    </a:lnTo>
                    <a:lnTo>
                      <a:pt x="226" y="116"/>
                    </a:lnTo>
                    <a:lnTo>
                      <a:pt x="222" y="116"/>
                    </a:lnTo>
                    <a:lnTo>
                      <a:pt x="217" y="116"/>
                    </a:lnTo>
                    <a:lnTo>
                      <a:pt x="217" y="118"/>
                    </a:lnTo>
                    <a:lnTo>
                      <a:pt x="213" y="118"/>
                    </a:lnTo>
                    <a:lnTo>
                      <a:pt x="213" y="119"/>
                    </a:lnTo>
                    <a:lnTo>
                      <a:pt x="209" y="119"/>
                    </a:lnTo>
                    <a:lnTo>
                      <a:pt x="209" y="120"/>
                    </a:lnTo>
                    <a:lnTo>
                      <a:pt x="205" y="120"/>
                    </a:lnTo>
                    <a:lnTo>
                      <a:pt x="205" y="122"/>
                    </a:lnTo>
                    <a:lnTo>
                      <a:pt x="201" y="122"/>
                    </a:lnTo>
                    <a:lnTo>
                      <a:pt x="201" y="123"/>
                    </a:lnTo>
                    <a:lnTo>
                      <a:pt x="197" y="123"/>
                    </a:lnTo>
                    <a:lnTo>
                      <a:pt x="197" y="124"/>
                    </a:lnTo>
                    <a:lnTo>
                      <a:pt x="193" y="124"/>
                    </a:lnTo>
                    <a:lnTo>
                      <a:pt x="193" y="126"/>
                    </a:lnTo>
                    <a:lnTo>
                      <a:pt x="190" y="126"/>
                    </a:lnTo>
                    <a:lnTo>
                      <a:pt x="190" y="127"/>
                    </a:lnTo>
                    <a:lnTo>
                      <a:pt x="186" y="127"/>
                    </a:lnTo>
                    <a:lnTo>
                      <a:pt x="186" y="128"/>
                    </a:lnTo>
                    <a:lnTo>
                      <a:pt x="182" y="128"/>
                    </a:lnTo>
                    <a:lnTo>
                      <a:pt x="182" y="129"/>
                    </a:lnTo>
                    <a:lnTo>
                      <a:pt x="178" y="129"/>
                    </a:lnTo>
                    <a:lnTo>
                      <a:pt x="178" y="130"/>
                    </a:lnTo>
                    <a:lnTo>
                      <a:pt x="174" y="130"/>
                    </a:lnTo>
                    <a:lnTo>
                      <a:pt x="174" y="132"/>
                    </a:lnTo>
                    <a:lnTo>
                      <a:pt x="170" y="132"/>
                    </a:lnTo>
                    <a:lnTo>
                      <a:pt x="170" y="133"/>
                    </a:lnTo>
                    <a:lnTo>
                      <a:pt x="166" y="133"/>
                    </a:lnTo>
                    <a:lnTo>
                      <a:pt x="166" y="135"/>
                    </a:lnTo>
                    <a:lnTo>
                      <a:pt x="163" y="135"/>
                    </a:lnTo>
                    <a:lnTo>
                      <a:pt x="163" y="136"/>
                    </a:lnTo>
                    <a:lnTo>
                      <a:pt x="159" y="136"/>
                    </a:lnTo>
                    <a:lnTo>
                      <a:pt x="159" y="137"/>
                    </a:lnTo>
                    <a:lnTo>
                      <a:pt x="155" y="137"/>
                    </a:lnTo>
                    <a:lnTo>
                      <a:pt x="155" y="139"/>
                    </a:lnTo>
                    <a:lnTo>
                      <a:pt x="150" y="139"/>
                    </a:lnTo>
                    <a:lnTo>
                      <a:pt x="150" y="140"/>
                    </a:lnTo>
                    <a:lnTo>
                      <a:pt x="147" y="140"/>
                    </a:lnTo>
                    <a:lnTo>
                      <a:pt x="147" y="141"/>
                    </a:lnTo>
                    <a:lnTo>
                      <a:pt x="143" y="141"/>
                    </a:lnTo>
                    <a:lnTo>
                      <a:pt x="143" y="143"/>
                    </a:lnTo>
                    <a:lnTo>
                      <a:pt x="139" y="143"/>
                    </a:lnTo>
                    <a:lnTo>
                      <a:pt x="135" y="143"/>
                    </a:lnTo>
                    <a:lnTo>
                      <a:pt x="135" y="145"/>
                    </a:lnTo>
                    <a:lnTo>
                      <a:pt x="131" y="145"/>
                    </a:lnTo>
                    <a:lnTo>
                      <a:pt x="131" y="146"/>
                    </a:lnTo>
                    <a:lnTo>
                      <a:pt x="127" y="146"/>
                    </a:lnTo>
                    <a:lnTo>
                      <a:pt x="127" y="147"/>
                    </a:lnTo>
                    <a:lnTo>
                      <a:pt x="123" y="147"/>
                    </a:lnTo>
                    <a:lnTo>
                      <a:pt x="123" y="149"/>
                    </a:lnTo>
                    <a:lnTo>
                      <a:pt x="120" y="149"/>
                    </a:lnTo>
                    <a:lnTo>
                      <a:pt x="120" y="150"/>
                    </a:lnTo>
                    <a:lnTo>
                      <a:pt x="116" y="150"/>
                    </a:lnTo>
                    <a:lnTo>
                      <a:pt x="116" y="151"/>
                    </a:lnTo>
                    <a:lnTo>
                      <a:pt x="112" y="151"/>
                    </a:lnTo>
                    <a:lnTo>
                      <a:pt x="112" y="153"/>
                    </a:lnTo>
                    <a:lnTo>
                      <a:pt x="108" y="153"/>
                    </a:lnTo>
                    <a:lnTo>
                      <a:pt x="108" y="154"/>
                    </a:lnTo>
                    <a:lnTo>
                      <a:pt x="104" y="154"/>
                    </a:lnTo>
                    <a:lnTo>
                      <a:pt x="104" y="155"/>
                    </a:lnTo>
                    <a:lnTo>
                      <a:pt x="100" y="155"/>
                    </a:lnTo>
                    <a:lnTo>
                      <a:pt x="100" y="157"/>
                    </a:lnTo>
                    <a:lnTo>
                      <a:pt x="96" y="157"/>
                    </a:lnTo>
                    <a:lnTo>
                      <a:pt x="93" y="157"/>
                    </a:lnTo>
                    <a:lnTo>
                      <a:pt x="93" y="159"/>
                    </a:lnTo>
                    <a:lnTo>
                      <a:pt x="88" y="159"/>
                    </a:lnTo>
                    <a:lnTo>
                      <a:pt x="88" y="160"/>
                    </a:lnTo>
                    <a:lnTo>
                      <a:pt x="84" y="160"/>
                    </a:lnTo>
                    <a:lnTo>
                      <a:pt x="84" y="161"/>
                    </a:lnTo>
                    <a:lnTo>
                      <a:pt x="81" y="161"/>
                    </a:lnTo>
                    <a:lnTo>
                      <a:pt x="81" y="163"/>
                    </a:lnTo>
                    <a:lnTo>
                      <a:pt x="77" y="163"/>
                    </a:lnTo>
                    <a:lnTo>
                      <a:pt x="77" y="164"/>
                    </a:lnTo>
                    <a:lnTo>
                      <a:pt x="71" y="164"/>
                    </a:lnTo>
                    <a:lnTo>
                      <a:pt x="71" y="165"/>
                    </a:lnTo>
                    <a:lnTo>
                      <a:pt x="68" y="165"/>
                    </a:lnTo>
                    <a:lnTo>
                      <a:pt x="68" y="167"/>
                    </a:lnTo>
                    <a:lnTo>
                      <a:pt x="64" y="167"/>
                    </a:lnTo>
                    <a:lnTo>
                      <a:pt x="64" y="168"/>
                    </a:lnTo>
                    <a:lnTo>
                      <a:pt x="60" y="168"/>
                    </a:lnTo>
                    <a:lnTo>
                      <a:pt x="60" y="170"/>
                    </a:lnTo>
                    <a:lnTo>
                      <a:pt x="56" y="170"/>
                    </a:lnTo>
                    <a:lnTo>
                      <a:pt x="56" y="171"/>
                    </a:lnTo>
                    <a:lnTo>
                      <a:pt x="52" y="171"/>
                    </a:lnTo>
                    <a:lnTo>
                      <a:pt x="52" y="172"/>
                    </a:lnTo>
                    <a:lnTo>
                      <a:pt x="48" y="172"/>
                    </a:lnTo>
                    <a:lnTo>
                      <a:pt x="48" y="173"/>
                    </a:lnTo>
                    <a:lnTo>
                      <a:pt x="44" y="173"/>
                    </a:lnTo>
                    <a:lnTo>
                      <a:pt x="44" y="174"/>
                    </a:lnTo>
                    <a:lnTo>
                      <a:pt x="41" y="174"/>
                    </a:lnTo>
                    <a:lnTo>
                      <a:pt x="41" y="176"/>
                    </a:lnTo>
                    <a:lnTo>
                      <a:pt x="37" y="176"/>
                    </a:lnTo>
                    <a:lnTo>
                      <a:pt x="37" y="177"/>
                    </a:lnTo>
                    <a:lnTo>
                      <a:pt x="33" y="177"/>
                    </a:lnTo>
                    <a:lnTo>
                      <a:pt x="33" y="178"/>
                    </a:lnTo>
                    <a:lnTo>
                      <a:pt x="29" y="178"/>
                    </a:lnTo>
                    <a:lnTo>
                      <a:pt x="29" y="180"/>
                    </a:lnTo>
                    <a:lnTo>
                      <a:pt x="25" y="180"/>
                    </a:lnTo>
                    <a:lnTo>
                      <a:pt x="25" y="181"/>
                    </a:lnTo>
                    <a:lnTo>
                      <a:pt x="21" y="181"/>
                    </a:lnTo>
                    <a:lnTo>
                      <a:pt x="21" y="182"/>
                    </a:lnTo>
                    <a:lnTo>
                      <a:pt x="17" y="182"/>
                    </a:lnTo>
                    <a:lnTo>
                      <a:pt x="17" y="184"/>
                    </a:lnTo>
                    <a:lnTo>
                      <a:pt x="14" y="184"/>
                    </a:lnTo>
                    <a:lnTo>
                      <a:pt x="14" y="185"/>
                    </a:lnTo>
                    <a:lnTo>
                      <a:pt x="10" y="185"/>
                    </a:lnTo>
                    <a:lnTo>
                      <a:pt x="10" y="186"/>
                    </a:lnTo>
                    <a:lnTo>
                      <a:pt x="5" y="186"/>
                    </a:lnTo>
                    <a:lnTo>
                      <a:pt x="5" y="187"/>
                    </a:lnTo>
                    <a:lnTo>
                      <a:pt x="3" y="187"/>
                    </a:lnTo>
                    <a:lnTo>
                      <a:pt x="3" y="173"/>
                    </a:lnTo>
                    <a:lnTo>
                      <a:pt x="1" y="173"/>
                    </a:lnTo>
                    <a:lnTo>
                      <a:pt x="1" y="157"/>
                    </a:lnTo>
                    <a:lnTo>
                      <a:pt x="0" y="157"/>
                    </a:lnTo>
                    <a:lnTo>
                      <a:pt x="0" y="122"/>
                    </a:lnTo>
                    <a:lnTo>
                      <a:pt x="1" y="122"/>
                    </a:lnTo>
                    <a:lnTo>
                      <a:pt x="1" y="114"/>
                    </a:lnTo>
                    <a:lnTo>
                      <a:pt x="3" y="114"/>
                    </a:lnTo>
                    <a:lnTo>
                      <a:pt x="3" y="110"/>
                    </a:lnTo>
                    <a:lnTo>
                      <a:pt x="4" y="110"/>
                    </a:lnTo>
                    <a:lnTo>
                      <a:pt x="4" y="108"/>
                    </a:lnTo>
                    <a:lnTo>
                      <a:pt x="5" y="108"/>
                    </a:lnTo>
                    <a:lnTo>
                      <a:pt x="5" y="104"/>
                    </a:lnTo>
                    <a:lnTo>
                      <a:pt x="7" y="104"/>
                    </a:lnTo>
                    <a:lnTo>
                      <a:pt x="7" y="102"/>
                    </a:lnTo>
                    <a:lnTo>
                      <a:pt x="8" y="102"/>
                    </a:lnTo>
                    <a:lnTo>
                      <a:pt x="8" y="99"/>
                    </a:lnTo>
                    <a:lnTo>
                      <a:pt x="10" y="99"/>
                    </a:lnTo>
                    <a:lnTo>
                      <a:pt x="11" y="96"/>
                    </a:lnTo>
                    <a:lnTo>
                      <a:pt x="12" y="96"/>
                    </a:lnTo>
                    <a:lnTo>
                      <a:pt x="14" y="94"/>
                    </a:lnTo>
                    <a:lnTo>
                      <a:pt x="16" y="91"/>
                    </a:lnTo>
                    <a:lnTo>
                      <a:pt x="17" y="91"/>
                    </a:lnTo>
                    <a:lnTo>
                      <a:pt x="17" y="89"/>
                    </a:lnTo>
                    <a:lnTo>
                      <a:pt x="20" y="89"/>
                    </a:lnTo>
                    <a:lnTo>
                      <a:pt x="21" y="87"/>
                    </a:lnTo>
                    <a:lnTo>
                      <a:pt x="22" y="87"/>
                    </a:lnTo>
                    <a:lnTo>
                      <a:pt x="22" y="86"/>
                    </a:lnTo>
                    <a:lnTo>
                      <a:pt x="27" y="86"/>
                    </a:lnTo>
                    <a:lnTo>
                      <a:pt x="27" y="85"/>
                    </a:lnTo>
                    <a:lnTo>
                      <a:pt x="30" y="85"/>
                    </a:lnTo>
                    <a:lnTo>
                      <a:pt x="30" y="83"/>
                    </a:lnTo>
                    <a:lnTo>
                      <a:pt x="34" y="83"/>
                    </a:lnTo>
                    <a:lnTo>
                      <a:pt x="34" y="82"/>
                    </a:lnTo>
                    <a:lnTo>
                      <a:pt x="39" y="82"/>
                    </a:lnTo>
                    <a:lnTo>
                      <a:pt x="39" y="81"/>
                    </a:lnTo>
                    <a:lnTo>
                      <a:pt x="43" y="81"/>
                    </a:lnTo>
                    <a:lnTo>
                      <a:pt x="43" y="79"/>
                    </a:lnTo>
                    <a:lnTo>
                      <a:pt x="48" y="79"/>
                    </a:lnTo>
                    <a:lnTo>
                      <a:pt x="48" y="78"/>
                    </a:lnTo>
                    <a:lnTo>
                      <a:pt x="52" y="78"/>
                    </a:lnTo>
                    <a:lnTo>
                      <a:pt x="52" y="77"/>
                    </a:lnTo>
                    <a:lnTo>
                      <a:pt x="54" y="77"/>
                    </a:lnTo>
                    <a:lnTo>
                      <a:pt x="54" y="75"/>
                    </a:lnTo>
                    <a:lnTo>
                      <a:pt x="57" y="75"/>
                    </a:lnTo>
                    <a:lnTo>
                      <a:pt x="57" y="74"/>
                    </a:lnTo>
                    <a:lnTo>
                      <a:pt x="61" y="74"/>
                    </a:lnTo>
                    <a:lnTo>
                      <a:pt x="61" y="73"/>
                    </a:lnTo>
                    <a:lnTo>
                      <a:pt x="64" y="73"/>
                    </a:lnTo>
                    <a:lnTo>
                      <a:pt x="64" y="72"/>
                    </a:lnTo>
                    <a:lnTo>
                      <a:pt x="67" y="72"/>
                    </a:lnTo>
                    <a:lnTo>
                      <a:pt x="67" y="71"/>
                    </a:lnTo>
                    <a:lnTo>
                      <a:pt x="70" y="71"/>
                    </a:lnTo>
                    <a:lnTo>
                      <a:pt x="71" y="68"/>
                    </a:lnTo>
                    <a:lnTo>
                      <a:pt x="74" y="68"/>
                    </a:lnTo>
                    <a:lnTo>
                      <a:pt x="74" y="67"/>
                    </a:lnTo>
                    <a:lnTo>
                      <a:pt x="80" y="67"/>
                    </a:lnTo>
                    <a:lnTo>
                      <a:pt x="81" y="64"/>
                    </a:lnTo>
                    <a:lnTo>
                      <a:pt x="83" y="64"/>
                    </a:lnTo>
                    <a:lnTo>
                      <a:pt x="83" y="63"/>
                    </a:lnTo>
                    <a:lnTo>
                      <a:pt x="87" y="63"/>
                    </a:lnTo>
                    <a:lnTo>
                      <a:pt x="87" y="61"/>
                    </a:lnTo>
                    <a:lnTo>
                      <a:pt x="90" y="61"/>
                    </a:lnTo>
                    <a:lnTo>
                      <a:pt x="90" y="60"/>
                    </a:lnTo>
                    <a:lnTo>
                      <a:pt x="93" y="60"/>
                    </a:lnTo>
                    <a:lnTo>
                      <a:pt x="94" y="58"/>
                    </a:lnTo>
                    <a:lnTo>
                      <a:pt x="96" y="58"/>
                    </a:lnTo>
                    <a:lnTo>
                      <a:pt x="96" y="57"/>
                    </a:lnTo>
                    <a:lnTo>
                      <a:pt x="100" y="57"/>
                    </a:lnTo>
                    <a:lnTo>
                      <a:pt x="101" y="54"/>
                    </a:lnTo>
                    <a:lnTo>
                      <a:pt x="104" y="54"/>
                    </a:lnTo>
                    <a:lnTo>
                      <a:pt x="106" y="51"/>
                    </a:lnTo>
                    <a:lnTo>
                      <a:pt x="108" y="51"/>
                    </a:lnTo>
                    <a:lnTo>
                      <a:pt x="108" y="50"/>
                    </a:lnTo>
                    <a:lnTo>
                      <a:pt x="110" y="50"/>
                    </a:lnTo>
                    <a:lnTo>
                      <a:pt x="110" y="48"/>
                    </a:lnTo>
                    <a:lnTo>
                      <a:pt x="113" y="48"/>
                    </a:lnTo>
                    <a:lnTo>
                      <a:pt x="113" y="47"/>
                    </a:lnTo>
                    <a:lnTo>
                      <a:pt x="117" y="47"/>
                    </a:lnTo>
                    <a:lnTo>
                      <a:pt x="118" y="45"/>
                    </a:lnTo>
                    <a:lnTo>
                      <a:pt x="121" y="45"/>
                    </a:lnTo>
                    <a:lnTo>
                      <a:pt x="123" y="42"/>
                    </a:lnTo>
                    <a:lnTo>
                      <a:pt x="125" y="42"/>
                    </a:lnTo>
                    <a:lnTo>
                      <a:pt x="125" y="41"/>
                    </a:lnTo>
                    <a:lnTo>
                      <a:pt x="130" y="41"/>
                    </a:lnTo>
                    <a:lnTo>
                      <a:pt x="131" y="38"/>
                    </a:lnTo>
                    <a:lnTo>
                      <a:pt x="134" y="38"/>
                    </a:lnTo>
                    <a:lnTo>
                      <a:pt x="134" y="37"/>
                    </a:lnTo>
                    <a:lnTo>
                      <a:pt x="137" y="37"/>
                    </a:lnTo>
                    <a:lnTo>
                      <a:pt x="139" y="34"/>
                    </a:lnTo>
                    <a:lnTo>
                      <a:pt x="142" y="34"/>
                    </a:lnTo>
                    <a:lnTo>
                      <a:pt x="142" y="33"/>
                    </a:lnTo>
                    <a:lnTo>
                      <a:pt x="147" y="33"/>
                    </a:lnTo>
                    <a:lnTo>
                      <a:pt x="148" y="31"/>
                    </a:lnTo>
                    <a:lnTo>
                      <a:pt x="150" y="31"/>
                    </a:lnTo>
                    <a:lnTo>
                      <a:pt x="150" y="30"/>
                    </a:lnTo>
                    <a:lnTo>
                      <a:pt x="155" y="30"/>
                    </a:lnTo>
                    <a:lnTo>
                      <a:pt x="155" y="28"/>
                    </a:lnTo>
                    <a:lnTo>
                      <a:pt x="157" y="28"/>
                    </a:lnTo>
                    <a:lnTo>
                      <a:pt x="157" y="27"/>
                    </a:lnTo>
                    <a:lnTo>
                      <a:pt x="160" y="27"/>
                    </a:lnTo>
                    <a:lnTo>
                      <a:pt x="160" y="26"/>
                    </a:lnTo>
                    <a:lnTo>
                      <a:pt x="164" y="26"/>
                    </a:lnTo>
                    <a:lnTo>
                      <a:pt x="164" y="24"/>
                    </a:lnTo>
                    <a:lnTo>
                      <a:pt x="169" y="24"/>
                    </a:lnTo>
                    <a:lnTo>
                      <a:pt x="169" y="23"/>
                    </a:lnTo>
                    <a:lnTo>
                      <a:pt x="173" y="23"/>
                    </a:lnTo>
                    <a:lnTo>
                      <a:pt x="173" y="22"/>
                    </a:lnTo>
                    <a:lnTo>
                      <a:pt x="203" y="22"/>
                    </a:lnTo>
                    <a:lnTo>
                      <a:pt x="203" y="23"/>
                    </a:lnTo>
                    <a:lnTo>
                      <a:pt x="225" y="23"/>
                    </a:lnTo>
                    <a:lnTo>
                      <a:pt x="225" y="22"/>
                    </a:lnTo>
                    <a:lnTo>
                      <a:pt x="230" y="22"/>
                    </a:lnTo>
                    <a:lnTo>
                      <a:pt x="230" y="20"/>
                    </a:lnTo>
                    <a:lnTo>
                      <a:pt x="232" y="20"/>
                    </a:lnTo>
                    <a:lnTo>
                      <a:pt x="233" y="18"/>
                    </a:lnTo>
                    <a:lnTo>
                      <a:pt x="236" y="18"/>
                    </a:lnTo>
                    <a:lnTo>
                      <a:pt x="236" y="17"/>
                    </a:lnTo>
                    <a:lnTo>
                      <a:pt x="239" y="17"/>
                    </a:lnTo>
                    <a:lnTo>
                      <a:pt x="240" y="14"/>
                    </a:lnTo>
                    <a:lnTo>
                      <a:pt x="244" y="14"/>
                    </a:lnTo>
                    <a:lnTo>
                      <a:pt x="244" y="13"/>
                    </a:lnTo>
                    <a:lnTo>
                      <a:pt x="246" y="13"/>
                    </a:lnTo>
                    <a:lnTo>
                      <a:pt x="248" y="10"/>
                    </a:lnTo>
                    <a:lnTo>
                      <a:pt x="249" y="10"/>
                    </a:lnTo>
                    <a:lnTo>
                      <a:pt x="250" y="7"/>
                    </a:lnTo>
                    <a:lnTo>
                      <a:pt x="253" y="7"/>
                    </a:lnTo>
                    <a:lnTo>
                      <a:pt x="253" y="6"/>
                    </a:lnTo>
                    <a:lnTo>
                      <a:pt x="256" y="6"/>
                    </a:lnTo>
                    <a:lnTo>
                      <a:pt x="256" y="5"/>
                    </a:lnTo>
                    <a:lnTo>
                      <a:pt x="259" y="5"/>
                    </a:lnTo>
                    <a:lnTo>
                      <a:pt x="259" y="3"/>
                    </a:lnTo>
                    <a:lnTo>
                      <a:pt x="262" y="3"/>
                    </a:lnTo>
                    <a:lnTo>
                      <a:pt x="262" y="1"/>
                    </a:lnTo>
                    <a:lnTo>
                      <a:pt x="265" y="1"/>
                    </a:lnTo>
                    <a:lnTo>
                      <a:pt x="265" y="0"/>
                    </a:lnTo>
                    <a:lnTo>
                      <a:pt x="269" y="0"/>
                    </a:lnTo>
                  </a:path>
                </a:pathLst>
              </a:custGeom>
              <a:solidFill>
                <a:srgbClr val="C0C0C0"/>
              </a:solidFill>
              <a:ln w="12700" cap="rnd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273" name="Freeform 152"/>
              <p:cNvSpPr>
                <a:spLocks/>
              </p:cNvSpPr>
              <p:nvPr/>
            </p:nvSpPr>
            <p:spPr bwMode="auto">
              <a:xfrm>
                <a:off x="4953" y="2429"/>
                <a:ext cx="298" cy="196"/>
              </a:xfrm>
              <a:custGeom>
                <a:avLst/>
                <a:gdLst>
                  <a:gd name="T0" fmla="*/ 1 w 298"/>
                  <a:gd name="T1" fmla="*/ 195 h 196"/>
                  <a:gd name="T2" fmla="*/ 3 w 298"/>
                  <a:gd name="T3" fmla="*/ 182 h 196"/>
                  <a:gd name="T4" fmla="*/ 1 w 298"/>
                  <a:gd name="T5" fmla="*/ 164 h 196"/>
                  <a:gd name="T6" fmla="*/ 0 w 298"/>
                  <a:gd name="T7" fmla="*/ 129 h 196"/>
                  <a:gd name="T8" fmla="*/ 1 w 298"/>
                  <a:gd name="T9" fmla="*/ 121 h 196"/>
                  <a:gd name="T10" fmla="*/ 4 w 298"/>
                  <a:gd name="T11" fmla="*/ 114 h 196"/>
                  <a:gd name="T12" fmla="*/ 7 w 298"/>
                  <a:gd name="T13" fmla="*/ 107 h 196"/>
                  <a:gd name="T14" fmla="*/ 10 w 298"/>
                  <a:gd name="T15" fmla="*/ 102 h 196"/>
                  <a:gd name="T16" fmla="*/ 20 w 298"/>
                  <a:gd name="T17" fmla="*/ 93 h 196"/>
                  <a:gd name="T18" fmla="*/ 27 w 298"/>
                  <a:gd name="T19" fmla="*/ 89 h 196"/>
                  <a:gd name="T20" fmla="*/ 35 w 298"/>
                  <a:gd name="T21" fmla="*/ 86 h 196"/>
                  <a:gd name="T22" fmla="*/ 44 w 298"/>
                  <a:gd name="T23" fmla="*/ 84 h 196"/>
                  <a:gd name="T24" fmla="*/ 53 w 298"/>
                  <a:gd name="T25" fmla="*/ 81 h 196"/>
                  <a:gd name="T26" fmla="*/ 62 w 298"/>
                  <a:gd name="T27" fmla="*/ 77 h 196"/>
                  <a:gd name="T28" fmla="*/ 71 w 298"/>
                  <a:gd name="T29" fmla="*/ 73 h 196"/>
                  <a:gd name="T30" fmla="*/ 81 w 298"/>
                  <a:gd name="T31" fmla="*/ 69 h 196"/>
                  <a:gd name="T32" fmla="*/ 89 w 298"/>
                  <a:gd name="T33" fmla="*/ 65 h 196"/>
                  <a:gd name="T34" fmla="*/ 98 w 298"/>
                  <a:gd name="T35" fmla="*/ 60 h 196"/>
                  <a:gd name="T36" fmla="*/ 106 w 298"/>
                  <a:gd name="T37" fmla="*/ 56 h 196"/>
                  <a:gd name="T38" fmla="*/ 115 w 298"/>
                  <a:gd name="T39" fmla="*/ 50 h 196"/>
                  <a:gd name="T40" fmla="*/ 123 w 298"/>
                  <a:gd name="T41" fmla="*/ 47 h 196"/>
                  <a:gd name="T42" fmla="*/ 132 w 298"/>
                  <a:gd name="T43" fmla="*/ 42 h 196"/>
                  <a:gd name="T44" fmla="*/ 140 w 298"/>
                  <a:gd name="T45" fmla="*/ 38 h 196"/>
                  <a:gd name="T46" fmla="*/ 150 w 298"/>
                  <a:gd name="T47" fmla="*/ 35 h 196"/>
                  <a:gd name="T48" fmla="*/ 157 w 298"/>
                  <a:gd name="T49" fmla="*/ 31 h 196"/>
                  <a:gd name="T50" fmla="*/ 167 w 298"/>
                  <a:gd name="T51" fmla="*/ 26 h 196"/>
                  <a:gd name="T52" fmla="*/ 176 w 298"/>
                  <a:gd name="T53" fmla="*/ 24 h 196"/>
                  <a:gd name="T54" fmla="*/ 210 w 298"/>
                  <a:gd name="T55" fmla="*/ 25 h 196"/>
                  <a:gd name="T56" fmla="*/ 228 w 298"/>
                  <a:gd name="T57" fmla="*/ 24 h 196"/>
                  <a:gd name="T58" fmla="*/ 234 w 298"/>
                  <a:gd name="T59" fmla="*/ 22 h 196"/>
                  <a:gd name="T60" fmla="*/ 237 w 298"/>
                  <a:gd name="T61" fmla="*/ 20 h 196"/>
                  <a:gd name="T62" fmla="*/ 243 w 298"/>
                  <a:gd name="T63" fmla="*/ 17 h 196"/>
                  <a:gd name="T64" fmla="*/ 249 w 298"/>
                  <a:gd name="T65" fmla="*/ 15 h 196"/>
                  <a:gd name="T66" fmla="*/ 253 w 298"/>
                  <a:gd name="T67" fmla="*/ 10 h 196"/>
                  <a:gd name="T68" fmla="*/ 263 w 298"/>
                  <a:gd name="T69" fmla="*/ 6 h 196"/>
                  <a:gd name="T70" fmla="*/ 272 w 298"/>
                  <a:gd name="T71" fmla="*/ 0 h 196"/>
                  <a:gd name="T72" fmla="*/ 273 w 298"/>
                  <a:gd name="T73" fmla="*/ 6 h 196"/>
                  <a:gd name="T74" fmla="*/ 275 w 298"/>
                  <a:gd name="T75" fmla="*/ 12 h 196"/>
                  <a:gd name="T76" fmla="*/ 276 w 298"/>
                  <a:gd name="T77" fmla="*/ 17 h 196"/>
                  <a:gd name="T78" fmla="*/ 278 w 298"/>
                  <a:gd name="T79" fmla="*/ 22 h 196"/>
                  <a:gd name="T80" fmla="*/ 280 w 298"/>
                  <a:gd name="T81" fmla="*/ 29 h 196"/>
                  <a:gd name="T82" fmla="*/ 281 w 298"/>
                  <a:gd name="T83" fmla="*/ 35 h 196"/>
                  <a:gd name="T84" fmla="*/ 282 w 298"/>
                  <a:gd name="T85" fmla="*/ 41 h 196"/>
                  <a:gd name="T86" fmla="*/ 284 w 298"/>
                  <a:gd name="T87" fmla="*/ 47 h 196"/>
                  <a:gd name="T88" fmla="*/ 285 w 298"/>
                  <a:gd name="T89" fmla="*/ 52 h 196"/>
                  <a:gd name="T90" fmla="*/ 287 w 298"/>
                  <a:gd name="T91" fmla="*/ 59 h 196"/>
                  <a:gd name="T92" fmla="*/ 288 w 298"/>
                  <a:gd name="T93" fmla="*/ 63 h 196"/>
                  <a:gd name="T94" fmla="*/ 291 w 298"/>
                  <a:gd name="T95" fmla="*/ 69 h 196"/>
                  <a:gd name="T96" fmla="*/ 291 w 298"/>
                  <a:gd name="T97" fmla="*/ 75 h 196"/>
                  <a:gd name="T98" fmla="*/ 293 w 298"/>
                  <a:gd name="T99" fmla="*/ 81 h 196"/>
                  <a:gd name="T100" fmla="*/ 294 w 298"/>
                  <a:gd name="T101" fmla="*/ 86 h 196"/>
                  <a:gd name="T102" fmla="*/ 296 w 298"/>
                  <a:gd name="T103" fmla="*/ 92 h 196"/>
                  <a:gd name="T104" fmla="*/ 297 w 298"/>
                  <a:gd name="T105" fmla="*/ 97 h 19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w 298"/>
                  <a:gd name="T160" fmla="*/ 0 h 196"/>
                  <a:gd name="T161" fmla="*/ 298 w 298"/>
                  <a:gd name="T162" fmla="*/ 196 h 196"/>
                </a:gdLst>
                <a:ahLst/>
                <a:cxnLst>
                  <a:cxn ang="T106">
                    <a:pos x="T0" y="T1"/>
                  </a:cxn>
                  <a:cxn ang="T107">
                    <a:pos x="T2" y="T3"/>
                  </a:cxn>
                  <a:cxn ang="T108">
                    <a:pos x="T4" y="T5"/>
                  </a:cxn>
                  <a:cxn ang="T109">
                    <a:pos x="T6" y="T7"/>
                  </a:cxn>
                  <a:cxn ang="T110">
                    <a:pos x="T8" y="T9"/>
                  </a:cxn>
                  <a:cxn ang="T111">
                    <a:pos x="T10" y="T11"/>
                  </a:cxn>
                  <a:cxn ang="T112">
                    <a:pos x="T12" y="T13"/>
                  </a:cxn>
                  <a:cxn ang="T113">
                    <a:pos x="T14" y="T15"/>
                  </a:cxn>
                  <a:cxn ang="T114">
                    <a:pos x="T16" y="T17"/>
                  </a:cxn>
                  <a:cxn ang="T115">
                    <a:pos x="T18" y="T19"/>
                  </a:cxn>
                  <a:cxn ang="T116">
                    <a:pos x="T20" y="T21"/>
                  </a:cxn>
                  <a:cxn ang="T117">
                    <a:pos x="T22" y="T23"/>
                  </a:cxn>
                  <a:cxn ang="T118">
                    <a:pos x="T24" y="T25"/>
                  </a:cxn>
                  <a:cxn ang="T119">
                    <a:pos x="T26" y="T27"/>
                  </a:cxn>
                  <a:cxn ang="T120">
                    <a:pos x="T28" y="T29"/>
                  </a:cxn>
                  <a:cxn ang="T121">
                    <a:pos x="T30" y="T31"/>
                  </a:cxn>
                  <a:cxn ang="T122">
                    <a:pos x="T32" y="T33"/>
                  </a:cxn>
                  <a:cxn ang="T123">
                    <a:pos x="T34" y="T35"/>
                  </a:cxn>
                  <a:cxn ang="T124">
                    <a:pos x="T36" y="T37"/>
                  </a:cxn>
                  <a:cxn ang="T125">
                    <a:pos x="T38" y="T39"/>
                  </a:cxn>
                  <a:cxn ang="T126">
                    <a:pos x="T40" y="T41"/>
                  </a:cxn>
                  <a:cxn ang="T127">
                    <a:pos x="T42" y="T43"/>
                  </a:cxn>
                  <a:cxn ang="T128">
                    <a:pos x="T44" y="T45"/>
                  </a:cxn>
                  <a:cxn ang="T129">
                    <a:pos x="T46" y="T47"/>
                  </a:cxn>
                  <a:cxn ang="T130">
                    <a:pos x="T48" y="T49"/>
                  </a:cxn>
                  <a:cxn ang="T131">
                    <a:pos x="T50" y="T51"/>
                  </a:cxn>
                  <a:cxn ang="T132">
                    <a:pos x="T52" y="T53"/>
                  </a:cxn>
                  <a:cxn ang="T133">
                    <a:pos x="T54" y="T55"/>
                  </a:cxn>
                  <a:cxn ang="T134">
                    <a:pos x="T56" y="T57"/>
                  </a:cxn>
                  <a:cxn ang="T135">
                    <a:pos x="T58" y="T59"/>
                  </a:cxn>
                  <a:cxn ang="T136">
                    <a:pos x="T60" y="T61"/>
                  </a:cxn>
                  <a:cxn ang="T137">
                    <a:pos x="T62" y="T63"/>
                  </a:cxn>
                  <a:cxn ang="T138">
                    <a:pos x="T64" y="T65"/>
                  </a:cxn>
                  <a:cxn ang="T139">
                    <a:pos x="T66" y="T67"/>
                  </a:cxn>
                  <a:cxn ang="T140">
                    <a:pos x="T68" y="T69"/>
                  </a:cxn>
                  <a:cxn ang="T141">
                    <a:pos x="T70" y="T71"/>
                  </a:cxn>
                  <a:cxn ang="T142">
                    <a:pos x="T72" y="T73"/>
                  </a:cxn>
                  <a:cxn ang="T143">
                    <a:pos x="T74" y="T75"/>
                  </a:cxn>
                  <a:cxn ang="T144">
                    <a:pos x="T76" y="T77"/>
                  </a:cxn>
                  <a:cxn ang="T145">
                    <a:pos x="T78" y="T79"/>
                  </a:cxn>
                  <a:cxn ang="T146">
                    <a:pos x="T80" y="T81"/>
                  </a:cxn>
                  <a:cxn ang="T147">
                    <a:pos x="T82" y="T83"/>
                  </a:cxn>
                  <a:cxn ang="T148">
                    <a:pos x="T84" y="T85"/>
                  </a:cxn>
                  <a:cxn ang="T149">
                    <a:pos x="T86" y="T87"/>
                  </a:cxn>
                  <a:cxn ang="T150">
                    <a:pos x="T88" y="T89"/>
                  </a:cxn>
                  <a:cxn ang="T151">
                    <a:pos x="T90" y="T91"/>
                  </a:cxn>
                  <a:cxn ang="T152">
                    <a:pos x="T92" y="T93"/>
                  </a:cxn>
                  <a:cxn ang="T153">
                    <a:pos x="T94" y="T95"/>
                  </a:cxn>
                  <a:cxn ang="T154">
                    <a:pos x="T96" y="T97"/>
                  </a:cxn>
                  <a:cxn ang="T155">
                    <a:pos x="T98" y="T99"/>
                  </a:cxn>
                  <a:cxn ang="T156">
                    <a:pos x="T100" y="T101"/>
                  </a:cxn>
                  <a:cxn ang="T157">
                    <a:pos x="T102" y="T103"/>
                  </a:cxn>
                  <a:cxn ang="T158">
                    <a:pos x="T104" y="T105"/>
                  </a:cxn>
                </a:cxnLst>
                <a:rect l="T159" t="T160" r="T161" b="T162"/>
                <a:pathLst>
                  <a:path w="298" h="196">
                    <a:moveTo>
                      <a:pt x="297" y="97"/>
                    </a:moveTo>
                    <a:lnTo>
                      <a:pt x="1" y="195"/>
                    </a:lnTo>
                    <a:lnTo>
                      <a:pt x="3" y="195"/>
                    </a:lnTo>
                    <a:lnTo>
                      <a:pt x="3" y="182"/>
                    </a:lnTo>
                    <a:lnTo>
                      <a:pt x="1" y="178"/>
                    </a:lnTo>
                    <a:lnTo>
                      <a:pt x="1" y="164"/>
                    </a:lnTo>
                    <a:lnTo>
                      <a:pt x="0" y="161"/>
                    </a:lnTo>
                    <a:lnTo>
                      <a:pt x="0" y="129"/>
                    </a:lnTo>
                    <a:lnTo>
                      <a:pt x="1" y="125"/>
                    </a:lnTo>
                    <a:lnTo>
                      <a:pt x="1" y="121"/>
                    </a:lnTo>
                    <a:lnTo>
                      <a:pt x="3" y="117"/>
                    </a:lnTo>
                    <a:lnTo>
                      <a:pt x="4" y="114"/>
                    </a:lnTo>
                    <a:lnTo>
                      <a:pt x="6" y="110"/>
                    </a:lnTo>
                    <a:lnTo>
                      <a:pt x="7" y="107"/>
                    </a:lnTo>
                    <a:lnTo>
                      <a:pt x="8" y="105"/>
                    </a:lnTo>
                    <a:lnTo>
                      <a:pt x="10" y="102"/>
                    </a:lnTo>
                    <a:lnTo>
                      <a:pt x="17" y="94"/>
                    </a:lnTo>
                    <a:lnTo>
                      <a:pt x="20" y="93"/>
                    </a:lnTo>
                    <a:lnTo>
                      <a:pt x="23" y="91"/>
                    </a:lnTo>
                    <a:lnTo>
                      <a:pt x="27" y="89"/>
                    </a:lnTo>
                    <a:lnTo>
                      <a:pt x="30" y="88"/>
                    </a:lnTo>
                    <a:lnTo>
                      <a:pt x="35" y="86"/>
                    </a:lnTo>
                    <a:lnTo>
                      <a:pt x="40" y="85"/>
                    </a:lnTo>
                    <a:lnTo>
                      <a:pt x="44" y="84"/>
                    </a:lnTo>
                    <a:lnTo>
                      <a:pt x="49" y="82"/>
                    </a:lnTo>
                    <a:lnTo>
                      <a:pt x="53" y="81"/>
                    </a:lnTo>
                    <a:lnTo>
                      <a:pt x="58" y="78"/>
                    </a:lnTo>
                    <a:lnTo>
                      <a:pt x="62" y="77"/>
                    </a:lnTo>
                    <a:lnTo>
                      <a:pt x="68" y="75"/>
                    </a:lnTo>
                    <a:lnTo>
                      <a:pt x="71" y="73"/>
                    </a:lnTo>
                    <a:lnTo>
                      <a:pt x="75" y="70"/>
                    </a:lnTo>
                    <a:lnTo>
                      <a:pt x="81" y="69"/>
                    </a:lnTo>
                    <a:lnTo>
                      <a:pt x="84" y="66"/>
                    </a:lnTo>
                    <a:lnTo>
                      <a:pt x="89" y="65"/>
                    </a:lnTo>
                    <a:lnTo>
                      <a:pt x="94" y="63"/>
                    </a:lnTo>
                    <a:lnTo>
                      <a:pt x="98" y="60"/>
                    </a:lnTo>
                    <a:lnTo>
                      <a:pt x="102" y="59"/>
                    </a:lnTo>
                    <a:lnTo>
                      <a:pt x="106" y="56"/>
                    </a:lnTo>
                    <a:lnTo>
                      <a:pt x="110" y="53"/>
                    </a:lnTo>
                    <a:lnTo>
                      <a:pt x="115" y="50"/>
                    </a:lnTo>
                    <a:lnTo>
                      <a:pt x="119" y="49"/>
                    </a:lnTo>
                    <a:lnTo>
                      <a:pt x="123" y="47"/>
                    </a:lnTo>
                    <a:lnTo>
                      <a:pt x="127" y="44"/>
                    </a:lnTo>
                    <a:lnTo>
                      <a:pt x="132" y="42"/>
                    </a:lnTo>
                    <a:lnTo>
                      <a:pt x="136" y="40"/>
                    </a:lnTo>
                    <a:lnTo>
                      <a:pt x="140" y="38"/>
                    </a:lnTo>
                    <a:lnTo>
                      <a:pt x="144" y="36"/>
                    </a:lnTo>
                    <a:lnTo>
                      <a:pt x="150" y="35"/>
                    </a:lnTo>
                    <a:lnTo>
                      <a:pt x="153" y="32"/>
                    </a:lnTo>
                    <a:lnTo>
                      <a:pt x="157" y="31"/>
                    </a:lnTo>
                    <a:lnTo>
                      <a:pt x="163" y="28"/>
                    </a:lnTo>
                    <a:lnTo>
                      <a:pt x="167" y="26"/>
                    </a:lnTo>
                    <a:lnTo>
                      <a:pt x="172" y="25"/>
                    </a:lnTo>
                    <a:lnTo>
                      <a:pt x="176" y="24"/>
                    </a:lnTo>
                    <a:lnTo>
                      <a:pt x="206" y="24"/>
                    </a:lnTo>
                    <a:lnTo>
                      <a:pt x="210" y="25"/>
                    </a:lnTo>
                    <a:lnTo>
                      <a:pt x="227" y="25"/>
                    </a:lnTo>
                    <a:lnTo>
                      <a:pt x="228" y="24"/>
                    </a:lnTo>
                    <a:lnTo>
                      <a:pt x="231" y="24"/>
                    </a:lnTo>
                    <a:lnTo>
                      <a:pt x="234" y="22"/>
                    </a:lnTo>
                    <a:lnTo>
                      <a:pt x="235" y="22"/>
                    </a:lnTo>
                    <a:lnTo>
                      <a:pt x="237" y="20"/>
                    </a:lnTo>
                    <a:lnTo>
                      <a:pt x="240" y="19"/>
                    </a:lnTo>
                    <a:lnTo>
                      <a:pt x="243" y="17"/>
                    </a:lnTo>
                    <a:lnTo>
                      <a:pt x="244" y="16"/>
                    </a:lnTo>
                    <a:lnTo>
                      <a:pt x="249" y="15"/>
                    </a:lnTo>
                    <a:lnTo>
                      <a:pt x="251" y="13"/>
                    </a:lnTo>
                    <a:lnTo>
                      <a:pt x="253" y="10"/>
                    </a:lnTo>
                    <a:lnTo>
                      <a:pt x="258" y="8"/>
                    </a:lnTo>
                    <a:lnTo>
                      <a:pt x="263" y="6"/>
                    </a:lnTo>
                    <a:lnTo>
                      <a:pt x="267" y="3"/>
                    </a:lnTo>
                    <a:lnTo>
                      <a:pt x="272" y="0"/>
                    </a:lnTo>
                    <a:lnTo>
                      <a:pt x="273" y="3"/>
                    </a:lnTo>
                    <a:lnTo>
                      <a:pt x="273" y="6"/>
                    </a:lnTo>
                    <a:lnTo>
                      <a:pt x="275" y="8"/>
                    </a:lnTo>
                    <a:lnTo>
                      <a:pt x="275" y="12"/>
                    </a:lnTo>
                    <a:lnTo>
                      <a:pt x="276" y="15"/>
                    </a:lnTo>
                    <a:lnTo>
                      <a:pt x="276" y="17"/>
                    </a:lnTo>
                    <a:lnTo>
                      <a:pt x="278" y="20"/>
                    </a:lnTo>
                    <a:lnTo>
                      <a:pt x="278" y="22"/>
                    </a:lnTo>
                    <a:lnTo>
                      <a:pt x="278" y="26"/>
                    </a:lnTo>
                    <a:lnTo>
                      <a:pt x="280" y="29"/>
                    </a:lnTo>
                    <a:lnTo>
                      <a:pt x="280" y="32"/>
                    </a:lnTo>
                    <a:lnTo>
                      <a:pt x="281" y="35"/>
                    </a:lnTo>
                    <a:lnTo>
                      <a:pt x="281" y="37"/>
                    </a:lnTo>
                    <a:lnTo>
                      <a:pt x="282" y="41"/>
                    </a:lnTo>
                    <a:lnTo>
                      <a:pt x="282" y="44"/>
                    </a:lnTo>
                    <a:lnTo>
                      <a:pt x="284" y="47"/>
                    </a:lnTo>
                    <a:lnTo>
                      <a:pt x="285" y="49"/>
                    </a:lnTo>
                    <a:lnTo>
                      <a:pt x="285" y="52"/>
                    </a:lnTo>
                    <a:lnTo>
                      <a:pt x="287" y="54"/>
                    </a:lnTo>
                    <a:lnTo>
                      <a:pt x="287" y="59"/>
                    </a:lnTo>
                    <a:lnTo>
                      <a:pt x="288" y="61"/>
                    </a:lnTo>
                    <a:lnTo>
                      <a:pt x="288" y="63"/>
                    </a:lnTo>
                    <a:lnTo>
                      <a:pt x="289" y="66"/>
                    </a:lnTo>
                    <a:lnTo>
                      <a:pt x="291" y="69"/>
                    </a:lnTo>
                    <a:lnTo>
                      <a:pt x="291" y="72"/>
                    </a:lnTo>
                    <a:lnTo>
                      <a:pt x="291" y="75"/>
                    </a:lnTo>
                    <a:lnTo>
                      <a:pt x="291" y="78"/>
                    </a:lnTo>
                    <a:lnTo>
                      <a:pt x="293" y="81"/>
                    </a:lnTo>
                    <a:lnTo>
                      <a:pt x="293" y="84"/>
                    </a:lnTo>
                    <a:lnTo>
                      <a:pt x="294" y="86"/>
                    </a:lnTo>
                    <a:lnTo>
                      <a:pt x="294" y="89"/>
                    </a:lnTo>
                    <a:lnTo>
                      <a:pt x="296" y="92"/>
                    </a:lnTo>
                    <a:lnTo>
                      <a:pt x="296" y="97"/>
                    </a:lnTo>
                    <a:lnTo>
                      <a:pt x="297" y="97"/>
                    </a:lnTo>
                  </a:path>
                </a:pathLst>
              </a:custGeom>
              <a:solidFill>
                <a:schemeClr val="accent1"/>
              </a:solidFill>
              <a:ln w="12700" cap="rnd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274" name="Freeform 153"/>
              <p:cNvSpPr>
                <a:spLocks/>
              </p:cNvSpPr>
              <p:nvPr/>
            </p:nvSpPr>
            <p:spPr bwMode="auto">
              <a:xfrm>
                <a:off x="4871" y="2015"/>
                <a:ext cx="406" cy="400"/>
              </a:xfrm>
              <a:custGeom>
                <a:avLst/>
                <a:gdLst>
                  <a:gd name="T0" fmla="*/ 19 w 406"/>
                  <a:gd name="T1" fmla="*/ 116 h 400"/>
                  <a:gd name="T2" fmla="*/ 32 w 406"/>
                  <a:gd name="T3" fmla="*/ 128 h 400"/>
                  <a:gd name="T4" fmla="*/ 68 w 406"/>
                  <a:gd name="T5" fmla="*/ 144 h 400"/>
                  <a:gd name="T6" fmla="*/ 77 w 406"/>
                  <a:gd name="T7" fmla="*/ 159 h 400"/>
                  <a:gd name="T8" fmla="*/ 88 w 406"/>
                  <a:gd name="T9" fmla="*/ 173 h 400"/>
                  <a:gd name="T10" fmla="*/ 102 w 406"/>
                  <a:gd name="T11" fmla="*/ 184 h 400"/>
                  <a:gd name="T12" fmla="*/ 118 w 406"/>
                  <a:gd name="T13" fmla="*/ 202 h 400"/>
                  <a:gd name="T14" fmla="*/ 129 w 406"/>
                  <a:gd name="T15" fmla="*/ 217 h 400"/>
                  <a:gd name="T16" fmla="*/ 135 w 406"/>
                  <a:gd name="T17" fmla="*/ 238 h 400"/>
                  <a:gd name="T18" fmla="*/ 168 w 406"/>
                  <a:gd name="T19" fmla="*/ 235 h 400"/>
                  <a:gd name="T20" fmla="*/ 173 w 406"/>
                  <a:gd name="T21" fmla="*/ 233 h 400"/>
                  <a:gd name="T22" fmla="*/ 181 w 406"/>
                  <a:gd name="T23" fmla="*/ 229 h 400"/>
                  <a:gd name="T24" fmla="*/ 194 w 406"/>
                  <a:gd name="T25" fmla="*/ 222 h 400"/>
                  <a:gd name="T26" fmla="*/ 214 w 406"/>
                  <a:gd name="T27" fmla="*/ 213 h 400"/>
                  <a:gd name="T28" fmla="*/ 223 w 406"/>
                  <a:gd name="T29" fmla="*/ 213 h 400"/>
                  <a:gd name="T30" fmla="*/ 236 w 406"/>
                  <a:gd name="T31" fmla="*/ 222 h 400"/>
                  <a:gd name="T32" fmla="*/ 245 w 406"/>
                  <a:gd name="T33" fmla="*/ 234 h 400"/>
                  <a:gd name="T34" fmla="*/ 249 w 406"/>
                  <a:gd name="T35" fmla="*/ 242 h 400"/>
                  <a:gd name="T36" fmla="*/ 252 w 406"/>
                  <a:gd name="T37" fmla="*/ 250 h 400"/>
                  <a:gd name="T38" fmla="*/ 256 w 406"/>
                  <a:gd name="T39" fmla="*/ 261 h 400"/>
                  <a:gd name="T40" fmla="*/ 261 w 406"/>
                  <a:gd name="T41" fmla="*/ 279 h 400"/>
                  <a:gd name="T42" fmla="*/ 263 w 406"/>
                  <a:gd name="T43" fmla="*/ 290 h 400"/>
                  <a:gd name="T44" fmla="*/ 263 w 406"/>
                  <a:gd name="T45" fmla="*/ 337 h 400"/>
                  <a:gd name="T46" fmla="*/ 261 w 406"/>
                  <a:gd name="T47" fmla="*/ 364 h 400"/>
                  <a:gd name="T48" fmla="*/ 255 w 406"/>
                  <a:gd name="T49" fmla="*/ 371 h 400"/>
                  <a:gd name="T50" fmla="*/ 255 w 406"/>
                  <a:gd name="T51" fmla="*/ 379 h 400"/>
                  <a:gd name="T52" fmla="*/ 258 w 406"/>
                  <a:gd name="T53" fmla="*/ 385 h 400"/>
                  <a:gd name="T54" fmla="*/ 270 w 406"/>
                  <a:gd name="T55" fmla="*/ 392 h 400"/>
                  <a:gd name="T56" fmla="*/ 276 w 406"/>
                  <a:gd name="T57" fmla="*/ 395 h 400"/>
                  <a:gd name="T58" fmla="*/ 281 w 406"/>
                  <a:gd name="T59" fmla="*/ 398 h 400"/>
                  <a:gd name="T60" fmla="*/ 287 w 406"/>
                  <a:gd name="T61" fmla="*/ 396 h 400"/>
                  <a:gd name="T62" fmla="*/ 303 w 406"/>
                  <a:gd name="T63" fmla="*/ 393 h 400"/>
                  <a:gd name="T64" fmla="*/ 316 w 406"/>
                  <a:gd name="T65" fmla="*/ 390 h 400"/>
                  <a:gd name="T66" fmla="*/ 326 w 406"/>
                  <a:gd name="T67" fmla="*/ 386 h 400"/>
                  <a:gd name="T68" fmla="*/ 338 w 406"/>
                  <a:gd name="T69" fmla="*/ 378 h 400"/>
                  <a:gd name="T70" fmla="*/ 347 w 406"/>
                  <a:gd name="T71" fmla="*/ 366 h 400"/>
                  <a:gd name="T72" fmla="*/ 354 w 406"/>
                  <a:gd name="T73" fmla="*/ 353 h 400"/>
                  <a:gd name="T74" fmla="*/ 361 w 406"/>
                  <a:gd name="T75" fmla="*/ 337 h 400"/>
                  <a:gd name="T76" fmla="*/ 371 w 406"/>
                  <a:gd name="T77" fmla="*/ 308 h 400"/>
                  <a:gd name="T78" fmla="*/ 382 w 406"/>
                  <a:gd name="T79" fmla="*/ 275 h 400"/>
                  <a:gd name="T80" fmla="*/ 390 w 406"/>
                  <a:gd name="T81" fmla="*/ 241 h 400"/>
                  <a:gd name="T82" fmla="*/ 399 w 406"/>
                  <a:gd name="T83" fmla="*/ 208 h 400"/>
                  <a:gd name="T84" fmla="*/ 404 w 406"/>
                  <a:gd name="T85" fmla="*/ 174 h 400"/>
                  <a:gd name="T86" fmla="*/ 404 w 406"/>
                  <a:gd name="T87" fmla="*/ 120 h 400"/>
                  <a:gd name="T88" fmla="*/ 399 w 406"/>
                  <a:gd name="T89" fmla="*/ 92 h 400"/>
                  <a:gd name="T90" fmla="*/ 392 w 406"/>
                  <a:gd name="T91" fmla="*/ 77 h 400"/>
                  <a:gd name="T92" fmla="*/ 376 w 406"/>
                  <a:gd name="T93" fmla="*/ 62 h 400"/>
                  <a:gd name="T94" fmla="*/ 358 w 406"/>
                  <a:gd name="T95" fmla="*/ 45 h 400"/>
                  <a:gd name="T96" fmla="*/ 335 w 406"/>
                  <a:gd name="T97" fmla="*/ 26 h 400"/>
                  <a:gd name="T98" fmla="*/ 316 w 406"/>
                  <a:gd name="T99" fmla="*/ 13 h 400"/>
                  <a:gd name="T100" fmla="*/ 294 w 406"/>
                  <a:gd name="T101" fmla="*/ 4 h 400"/>
                  <a:gd name="T102" fmla="*/ 171 w 406"/>
                  <a:gd name="T103" fmla="*/ 0 h 400"/>
                  <a:gd name="T104" fmla="*/ 140 w 406"/>
                  <a:gd name="T105" fmla="*/ 3 h 400"/>
                  <a:gd name="T106" fmla="*/ 124 w 406"/>
                  <a:gd name="T107" fmla="*/ 6 h 400"/>
                  <a:gd name="T108" fmla="*/ 105 w 406"/>
                  <a:gd name="T109" fmla="*/ 12 h 400"/>
                  <a:gd name="T110" fmla="*/ 76 w 406"/>
                  <a:gd name="T111" fmla="*/ 20 h 400"/>
                  <a:gd name="T112" fmla="*/ 34 w 406"/>
                  <a:gd name="T113" fmla="*/ 32 h 400"/>
                  <a:gd name="T114" fmla="*/ 15 w 406"/>
                  <a:gd name="T115" fmla="*/ 41 h 400"/>
                  <a:gd name="T116" fmla="*/ 10 w 406"/>
                  <a:gd name="T117" fmla="*/ 48 h 400"/>
                  <a:gd name="T118" fmla="*/ 6 w 406"/>
                  <a:gd name="T119" fmla="*/ 57 h 400"/>
                  <a:gd name="T120" fmla="*/ 2 w 406"/>
                  <a:gd name="T121" fmla="*/ 66 h 400"/>
                  <a:gd name="T122" fmla="*/ 0 w 406"/>
                  <a:gd name="T123" fmla="*/ 86 h 400"/>
                  <a:gd name="T124" fmla="*/ 3 w 406"/>
                  <a:gd name="T125" fmla="*/ 97 h 400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  <a:gd name="T189" fmla="*/ 0 w 406"/>
                  <a:gd name="T190" fmla="*/ 0 h 400"/>
                  <a:gd name="T191" fmla="*/ 406 w 406"/>
                  <a:gd name="T192" fmla="*/ 400 h 400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T189" t="T190" r="T191" b="T192"/>
                <a:pathLst>
                  <a:path w="406" h="400">
                    <a:moveTo>
                      <a:pt x="5" y="100"/>
                    </a:moveTo>
                    <a:lnTo>
                      <a:pt x="13" y="108"/>
                    </a:lnTo>
                    <a:lnTo>
                      <a:pt x="15" y="110"/>
                    </a:lnTo>
                    <a:lnTo>
                      <a:pt x="19" y="116"/>
                    </a:lnTo>
                    <a:lnTo>
                      <a:pt x="21" y="119"/>
                    </a:lnTo>
                    <a:lnTo>
                      <a:pt x="28" y="126"/>
                    </a:lnTo>
                    <a:lnTo>
                      <a:pt x="31" y="126"/>
                    </a:lnTo>
                    <a:lnTo>
                      <a:pt x="32" y="128"/>
                    </a:lnTo>
                    <a:lnTo>
                      <a:pt x="63" y="128"/>
                    </a:lnTo>
                    <a:lnTo>
                      <a:pt x="64" y="133"/>
                    </a:lnTo>
                    <a:lnTo>
                      <a:pt x="67" y="139"/>
                    </a:lnTo>
                    <a:lnTo>
                      <a:pt x="68" y="144"/>
                    </a:lnTo>
                    <a:lnTo>
                      <a:pt x="70" y="148"/>
                    </a:lnTo>
                    <a:lnTo>
                      <a:pt x="72" y="153"/>
                    </a:lnTo>
                    <a:lnTo>
                      <a:pt x="75" y="157"/>
                    </a:lnTo>
                    <a:lnTo>
                      <a:pt x="77" y="159"/>
                    </a:lnTo>
                    <a:lnTo>
                      <a:pt x="79" y="163"/>
                    </a:lnTo>
                    <a:lnTo>
                      <a:pt x="84" y="168"/>
                    </a:lnTo>
                    <a:lnTo>
                      <a:pt x="85" y="171"/>
                    </a:lnTo>
                    <a:lnTo>
                      <a:pt x="88" y="173"/>
                    </a:lnTo>
                    <a:lnTo>
                      <a:pt x="95" y="179"/>
                    </a:lnTo>
                    <a:lnTo>
                      <a:pt x="97" y="180"/>
                    </a:lnTo>
                    <a:lnTo>
                      <a:pt x="100" y="183"/>
                    </a:lnTo>
                    <a:lnTo>
                      <a:pt x="102" y="184"/>
                    </a:lnTo>
                    <a:lnTo>
                      <a:pt x="104" y="187"/>
                    </a:lnTo>
                    <a:lnTo>
                      <a:pt x="106" y="188"/>
                    </a:lnTo>
                    <a:lnTo>
                      <a:pt x="117" y="199"/>
                    </a:lnTo>
                    <a:lnTo>
                      <a:pt x="118" y="202"/>
                    </a:lnTo>
                    <a:lnTo>
                      <a:pt x="121" y="205"/>
                    </a:lnTo>
                    <a:lnTo>
                      <a:pt x="124" y="208"/>
                    </a:lnTo>
                    <a:lnTo>
                      <a:pt x="126" y="213"/>
                    </a:lnTo>
                    <a:lnTo>
                      <a:pt x="129" y="217"/>
                    </a:lnTo>
                    <a:lnTo>
                      <a:pt x="130" y="222"/>
                    </a:lnTo>
                    <a:lnTo>
                      <a:pt x="133" y="228"/>
                    </a:lnTo>
                    <a:lnTo>
                      <a:pt x="135" y="233"/>
                    </a:lnTo>
                    <a:lnTo>
                      <a:pt x="135" y="238"/>
                    </a:lnTo>
                    <a:lnTo>
                      <a:pt x="163" y="238"/>
                    </a:lnTo>
                    <a:lnTo>
                      <a:pt x="164" y="237"/>
                    </a:lnTo>
                    <a:lnTo>
                      <a:pt x="167" y="237"/>
                    </a:lnTo>
                    <a:lnTo>
                      <a:pt x="168" y="235"/>
                    </a:lnTo>
                    <a:lnTo>
                      <a:pt x="169" y="235"/>
                    </a:lnTo>
                    <a:lnTo>
                      <a:pt x="171" y="234"/>
                    </a:lnTo>
                    <a:lnTo>
                      <a:pt x="172" y="234"/>
                    </a:lnTo>
                    <a:lnTo>
                      <a:pt x="173" y="233"/>
                    </a:lnTo>
                    <a:lnTo>
                      <a:pt x="175" y="233"/>
                    </a:lnTo>
                    <a:lnTo>
                      <a:pt x="178" y="232"/>
                    </a:lnTo>
                    <a:lnTo>
                      <a:pt x="179" y="231"/>
                    </a:lnTo>
                    <a:lnTo>
                      <a:pt x="181" y="229"/>
                    </a:lnTo>
                    <a:lnTo>
                      <a:pt x="184" y="228"/>
                    </a:lnTo>
                    <a:lnTo>
                      <a:pt x="188" y="226"/>
                    </a:lnTo>
                    <a:lnTo>
                      <a:pt x="191" y="224"/>
                    </a:lnTo>
                    <a:lnTo>
                      <a:pt x="194" y="222"/>
                    </a:lnTo>
                    <a:lnTo>
                      <a:pt x="198" y="220"/>
                    </a:lnTo>
                    <a:lnTo>
                      <a:pt x="204" y="219"/>
                    </a:lnTo>
                    <a:lnTo>
                      <a:pt x="209" y="216"/>
                    </a:lnTo>
                    <a:lnTo>
                      <a:pt x="214" y="213"/>
                    </a:lnTo>
                    <a:lnTo>
                      <a:pt x="214" y="212"/>
                    </a:lnTo>
                    <a:lnTo>
                      <a:pt x="218" y="212"/>
                    </a:lnTo>
                    <a:lnTo>
                      <a:pt x="220" y="213"/>
                    </a:lnTo>
                    <a:lnTo>
                      <a:pt x="223" y="213"/>
                    </a:lnTo>
                    <a:lnTo>
                      <a:pt x="226" y="216"/>
                    </a:lnTo>
                    <a:lnTo>
                      <a:pt x="227" y="216"/>
                    </a:lnTo>
                    <a:lnTo>
                      <a:pt x="230" y="217"/>
                    </a:lnTo>
                    <a:lnTo>
                      <a:pt x="236" y="222"/>
                    </a:lnTo>
                    <a:lnTo>
                      <a:pt x="236" y="225"/>
                    </a:lnTo>
                    <a:lnTo>
                      <a:pt x="241" y="229"/>
                    </a:lnTo>
                    <a:lnTo>
                      <a:pt x="242" y="232"/>
                    </a:lnTo>
                    <a:lnTo>
                      <a:pt x="245" y="234"/>
                    </a:lnTo>
                    <a:lnTo>
                      <a:pt x="246" y="237"/>
                    </a:lnTo>
                    <a:lnTo>
                      <a:pt x="247" y="238"/>
                    </a:lnTo>
                    <a:lnTo>
                      <a:pt x="247" y="240"/>
                    </a:lnTo>
                    <a:lnTo>
                      <a:pt x="249" y="242"/>
                    </a:lnTo>
                    <a:lnTo>
                      <a:pt x="251" y="245"/>
                    </a:lnTo>
                    <a:lnTo>
                      <a:pt x="251" y="248"/>
                    </a:lnTo>
                    <a:lnTo>
                      <a:pt x="252" y="249"/>
                    </a:lnTo>
                    <a:lnTo>
                      <a:pt x="252" y="250"/>
                    </a:lnTo>
                    <a:lnTo>
                      <a:pt x="254" y="253"/>
                    </a:lnTo>
                    <a:lnTo>
                      <a:pt x="255" y="254"/>
                    </a:lnTo>
                    <a:lnTo>
                      <a:pt x="255" y="255"/>
                    </a:lnTo>
                    <a:lnTo>
                      <a:pt x="256" y="261"/>
                    </a:lnTo>
                    <a:lnTo>
                      <a:pt x="258" y="266"/>
                    </a:lnTo>
                    <a:lnTo>
                      <a:pt x="258" y="271"/>
                    </a:lnTo>
                    <a:lnTo>
                      <a:pt x="259" y="275"/>
                    </a:lnTo>
                    <a:lnTo>
                      <a:pt x="261" y="279"/>
                    </a:lnTo>
                    <a:lnTo>
                      <a:pt x="261" y="282"/>
                    </a:lnTo>
                    <a:lnTo>
                      <a:pt x="262" y="286"/>
                    </a:lnTo>
                    <a:lnTo>
                      <a:pt x="262" y="289"/>
                    </a:lnTo>
                    <a:lnTo>
                      <a:pt x="263" y="290"/>
                    </a:lnTo>
                    <a:lnTo>
                      <a:pt x="263" y="295"/>
                    </a:lnTo>
                    <a:lnTo>
                      <a:pt x="264" y="296"/>
                    </a:lnTo>
                    <a:lnTo>
                      <a:pt x="264" y="332"/>
                    </a:lnTo>
                    <a:lnTo>
                      <a:pt x="263" y="337"/>
                    </a:lnTo>
                    <a:lnTo>
                      <a:pt x="263" y="362"/>
                    </a:lnTo>
                    <a:lnTo>
                      <a:pt x="262" y="362"/>
                    </a:lnTo>
                    <a:lnTo>
                      <a:pt x="262" y="363"/>
                    </a:lnTo>
                    <a:lnTo>
                      <a:pt x="261" y="364"/>
                    </a:lnTo>
                    <a:lnTo>
                      <a:pt x="261" y="366"/>
                    </a:lnTo>
                    <a:lnTo>
                      <a:pt x="258" y="369"/>
                    </a:lnTo>
                    <a:lnTo>
                      <a:pt x="259" y="367"/>
                    </a:lnTo>
                    <a:lnTo>
                      <a:pt x="255" y="371"/>
                    </a:lnTo>
                    <a:lnTo>
                      <a:pt x="255" y="373"/>
                    </a:lnTo>
                    <a:lnTo>
                      <a:pt x="254" y="374"/>
                    </a:lnTo>
                    <a:lnTo>
                      <a:pt x="254" y="378"/>
                    </a:lnTo>
                    <a:lnTo>
                      <a:pt x="255" y="379"/>
                    </a:lnTo>
                    <a:lnTo>
                      <a:pt x="255" y="380"/>
                    </a:lnTo>
                    <a:lnTo>
                      <a:pt x="256" y="382"/>
                    </a:lnTo>
                    <a:lnTo>
                      <a:pt x="256" y="383"/>
                    </a:lnTo>
                    <a:lnTo>
                      <a:pt x="258" y="385"/>
                    </a:lnTo>
                    <a:lnTo>
                      <a:pt x="259" y="385"/>
                    </a:lnTo>
                    <a:lnTo>
                      <a:pt x="264" y="390"/>
                    </a:lnTo>
                    <a:lnTo>
                      <a:pt x="267" y="390"/>
                    </a:lnTo>
                    <a:lnTo>
                      <a:pt x="270" y="392"/>
                    </a:lnTo>
                    <a:lnTo>
                      <a:pt x="271" y="392"/>
                    </a:lnTo>
                    <a:lnTo>
                      <a:pt x="272" y="393"/>
                    </a:lnTo>
                    <a:lnTo>
                      <a:pt x="275" y="395"/>
                    </a:lnTo>
                    <a:lnTo>
                      <a:pt x="276" y="395"/>
                    </a:lnTo>
                    <a:lnTo>
                      <a:pt x="278" y="396"/>
                    </a:lnTo>
                    <a:lnTo>
                      <a:pt x="279" y="396"/>
                    </a:lnTo>
                    <a:lnTo>
                      <a:pt x="280" y="398"/>
                    </a:lnTo>
                    <a:lnTo>
                      <a:pt x="281" y="398"/>
                    </a:lnTo>
                    <a:lnTo>
                      <a:pt x="283" y="399"/>
                    </a:lnTo>
                    <a:lnTo>
                      <a:pt x="284" y="398"/>
                    </a:lnTo>
                    <a:lnTo>
                      <a:pt x="283" y="398"/>
                    </a:lnTo>
                    <a:lnTo>
                      <a:pt x="287" y="396"/>
                    </a:lnTo>
                    <a:lnTo>
                      <a:pt x="292" y="396"/>
                    </a:lnTo>
                    <a:lnTo>
                      <a:pt x="296" y="395"/>
                    </a:lnTo>
                    <a:lnTo>
                      <a:pt x="300" y="395"/>
                    </a:lnTo>
                    <a:lnTo>
                      <a:pt x="303" y="393"/>
                    </a:lnTo>
                    <a:lnTo>
                      <a:pt x="306" y="392"/>
                    </a:lnTo>
                    <a:lnTo>
                      <a:pt x="310" y="392"/>
                    </a:lnTo>
                    <a:lnTo>
                      <a:pt x="313" y="391"/>
                    </a:lnTo>
                    <a:lnTo>
                      <a:pt x="316" y="390"/>
                    </a:lnTo>
                    <a:lnTo>
                      <a:pt x="319" y="390"/>
                    </a:lnTo>
                    <a:lnTo>
                      <a:pt x="322" y="389"/>
                    </a:lnTo>
                    <a:lnTo>
                      <a:pt x="325" y="387"/>
                    </a:lnTo>
                    <a:lnTo>
                      <a:pt x="326" y="386"/>
                    </a:lnTo>
                    <a:lnTo>
                      <a:pt x="329" y="385"/>
                    </a:lnTo>
                    <a:lnTo>
                      <a:pt x="332" y="383"/>
                    </a:lnTo>
                    <a:lnTo>
                      <a:pt x="335" y="379"/>
                    </a:lnTo>
                    <a:lnTo>
                      <a:pt x="338" y="378"/>
                    </a:lnTo>
                    <a:lnTo>
                      <a:pt x="339" y="376"/>
                    </a:lnTo>
                    <a:lnTo>
                      <a:pt x="343" y="371"/>
                    </a:lnTo>
                    <a:lnTo>
                      <a:pt x="345" y="369"/>
                    </a:lnTo>
                    <a:lnTo>
                      <a:pt x="347" y="366"/>
                    </a:lnTo>
                    <a:lnTo>
                      <a:pt x="348" y="362"/>
                    </a:lnTo>
                    <a:lnTo>
                      <a:pt x="350" y="360"/>
                    </a:lnTo>
                    <a:lnTo>
                      <a:pt x="351" y="357"/>
                    </a:lnTo>
                    <a:lnTo>
                      <a:pt x="354" y="353"/>
                    </a:lnTo>
                    <a:lnTo>
                      <a:pt x="355" y="349"/>
                    </a:lnTo>
                    <a:lnTo>
                      <a:pt x="357" y="345"/>
                    </a:lnTo>
                    <a:lnTo>
                      <a:pt x="358" y="341"/>
                    </a:lnTo>
                    <a:lnTo>
                      <a:pt x="361" y="337"/>
                    </a:lnTo>
                    <a:lnTo>
                      <a:pt x="361" y="332"/>
                    </a:lnTo>
                    <a:lnTo>
                      <a:pt x="364" y="324"/>
                    </a:lnTo>
                    <a:lnTo>
                      <a:pt x="367" y="316"/>
                    </a:lnTo>
                    <a:lnTo>
                      <a:pt x="371" y="308"/>
                    </a:lnTo>
                    <a:lnTo>
                      <a:pt x="374" y="300"/>
                    </a:lnTo>
                    <a:lnTo>
                      <a:pt x="376" y="292"/>
                    </a:lnTo>
                    <a:lnTo>
                      <a:pt x="379" y="283"/>
                    </a:lnTo>
                    <a:lnTo>
                      <a:pt x="382" y="275"/>
                    </a:lnTo>
                    <a:lnTo>
                      <a:pt x="384" y="267"/>
                    </a:lnTo>
                    <a:lnTo>
                      <a:pt x="387" y="258"/>
                    </a:lnTo>
                    <a:lnTo>
                      <a:pt x="389" y="250"/>
                    </a:lnTo>
                    <a:lnTo>
                      <a:pt x="390" y="241"/>
                    </a:lnTo>
                    <a:lnTo>
                      <a:pt x="393" y="233"/>
                    </a:lnTo>
                    <a:lnTo>
                      <a:pt x="395" y="225"/>
                    </a:lnTo>
                    <a:lnTo>
                      <a:pt x="397" y="216"/>
                    </a:lnTo>
                    <a:lnTo>
                      <a:pt x="399" y="208"/>
                    </a:lnTo>
                    <a:lnTo>
                      <a:pt x="400" y="199"/>
                    </a:lnTo>
                    <a:lnTo>
                      <a:pt x="402" y="191"/>
                    </a:lnTo>
                    <a:lnTo>
                      <a:pt x="402" y="183"/>
                    </a:lnTo>
                    <a:lnTo>
                      <a:pt x="404" y="174"/>
                    </a:lnTo>
                    <a:lnTo>
                      <a:pt x="404" y="166"/>
                    </a:lnTo>
                    <a:lnTo>
                      <a:pt x="405" y="158"/>
                    </a:lnTo>
                    <a:lnTo>
                      <a:pt x="405" y="128"/>
                    </a:lnTo>
                    <a:lnTo>
                      <a:pt x="404" y="120"/>
                    </a:lnTo>
                    <a:lnTo>
                      <a:pt x="402" y="113"/>
                    </a:lnTo>
                    <a:lnTo>
                      <a:pt x="402" y="106"/>
                    </a:lnTo>
                    <a:lnTo>
                      <a:pt x="400" y="99"/>
                    </a:lnTo>
                    <a:lnTo>
                      <a:pt x="399" y="92"/>
                    </a:lnTo>
                    <a:lnTo>
                      <a:pt x="396" y="87"/>
                    </a:lnTo>
                    <a:lnTo>
                      <a:pt x="393" y="80"/>
                    </a:lnTo>
                    <a:lnTo>
                      <a:pt x="392" y="79"/>
                    </a:lnTo>
                    <a:lnTo>
                      <a:pt x="392" y="77"/>
                    </a:lnTo>
                    <a:lnTo>
                      <a:pt x="390" y="77"/>
                    </a:lnTo>
                    <a:lnTo>
                      <a:pt x="388" y="75"/>
                    </a:lnTo>
                    <a:lnTo>
                      <a:pt x="387" y="72"/>
                    </a:lnTo>
                    <a:lnTo>
                      <a:pt x="376" y="62"/>
                    </a:lnTo>
                    <a:lnTo>
                      <a:pt x="374" y="58"/>
                    </a:lnTo>
                    <a:lnTo>
                      <a:pt x="370" y="55"/>
                    </a:lnTo>
                    <a:lnTo>
                      <a:pt x="361" y="48"/>
                    </a:lnTo>
                    <a:lnTo>
                      <a:pt x="358" y="45"/>
                    </a:lnTo>
                    <a:lnTo>
                      <a:pt x="350" y="37"/>
                    </a:lnTo>
                    <a:lnTo>
                      <a:pt x="345" y="33"/>
                    </a:lnTo>
                    <a:lnTo>
                      <a:pt x="341" y="30"/>
                    </a:lnTo>
                    <a:lnTo>
                      <a:pt x="335" y="26"/>
                    </a:lnTo>
                    <a:lnTo>
                      <a:pt x="330" y="22"/>
                    </a:lnTo>
                    <a:lnTo>
                      <a:pt x="326" y="20"/>
                    </a:lnTo>
                    <a:lnTo>
                      <a:pt x="321" y="16"/>
                    </a:lnTo>
                    <a:lnTo>
                      <a:pt x="316" y="13"/>
                    </a:lnTo>
                    <a:lnTo>
                      <a:pt x="310" y="10"/>
                    </a:lnTo>
                    <a:lnTo>
                      <a:pt x="305" y="8"/>
                    </a:lnTo>
                    <a:lnTo>
                      <a:pt x="300" y="6"/>
                    </a:lnTo>
                    <a:lnTo>
                      <a:pt x="294" y="4"/>
                    </a:lnTo>
                    <a:lnTo>
                      <a:pt x="288" y="3"/>
                    </a:lnTo>
                    <a:lnTo>
                      <a:pt x="283" y="1"/>
                    </a:lnTo>
                    <a:lnTo>
                      <a:pt x="278" y="0"/>
                    </a:lnTo>
                    <a:lnTo>
                      <a:pt x="171" y="0"/>
                    </a:lnTo>
                    <a:lnTo>
                      <a:pt x="164" y="1"/>
                    </a:lnTo>
                    <a:lnTo>
                      <a:pt x="149" y="1"/>
                    </a:lnTo>
                    <a:lnTo>
                      <a:pt x="144" y="3"/>
                    </a:lnTo>
                    <a:lnTo>
                      <a:pt x="140" y="3"/>
                    </a:lnTo>
                    <a:lnTo>
                      <a:pt x="135" y="4"/>
                    </a:lnTo>
                    <a:lnTo>
                      <a:pt x="133" y="6"/>
                    </a:lnTo>
                    <a:lnTo>
                      <a:pt x="129" y="6"/>
                    </a:lnTo>
                    <a:lnTo>
                      <a:pt x="124" y="6"/>
                    </a:lnTo>
                    <a:lnTo>
                      <a:pt x="120" y="8"/>
                    </a:lnTo>
                    <a:lnTo>
                      <a:pt x="115" y="9"/>
                    </a:lnTo>
                    <a:lnTo>
                      <a:pt x="111" y="10"/>
                    </a:lnTo>
                    <a:lnTo>
                      <a:pt x="105" y="12"/>
                    </a:lnTo>
                    <a:lnTo>
                      <a:pt x="98" y="14"/>
                    </a:lnTo>
                    <a:lnTo>
                      <a:pt x="92" y="16"/>
                    </a:lnTo>
                    <a:lnTo>
                      <a:pt x="85" y="19"/>
                    </a:lnTo>
                    <a:lnTo>
                      <a:pt x="76" y="20"/>
                    </a:lnTo>
                    <a:lnTo>
                      <a:pt x="67" y="22"/>
                    </a:lnTo>
                    <a:lnTo>
                      <a:pt x="57" y="25"/>
                    </a:lnTo>
                    <a:lnTo>
                      <a:pt x="46" y="28"/>
                    </a:lnTo>
                    <a:lnTo>
                      <a:pt x="34" y="32"/>
                    </a:lnTo>
                    <a:lnTo>
                      <a:pt x="19" y="35"/>
                    </a:lnTo>
                    <a:lnTo>
                      <a:pt x="17" y="37"/>
                    </a:lnTo>
                    <a:lnTo>
                      <a:pt x="17" y="38"/>
                    </a:lnTo>
                    <a:lnTo>
                      <a:pt x="15" y="41"/>
                    </a:lnTo>
                    <a:lnTo>
                      <a:pt x="15" y="42"/>
                    </a:lnTo>
                    <a:lnTo>
                      <a:pt x="13" y="43"/>
                    </a:lnTo>
                    <a:lnTo>
                      <a:pt x="12" y="46"/>
                    </a:lnTo>
                    <a:lnTo>
                      <a:pt x="10" y="48"/>
                    </a:lnTo>
                    <a:lnTo>
                      <a:pt x="9" y="50"/>
                    </a:lnTo>
                    <a:lnTo>
                      <a:pt x="8" y="51"/>
                    </a:lnTo>
                    <a:lnTo>
                      <a:pt x="6" y="54"/>
                    </a:lnTo>
                    <a:lnTo>
                      <a:pt x="6" y="57"/>
                    </a:lnTo>
                    <a:lnTo>
                      <a:pt x="5" y="59"/>
                    </a:lnTo>
                    <a:lnTo>
                      <a:pt x="3" y="61"/>
                    </a:lnTo>
                    <a:lnTo>
                      <a:pt x="2" y="63"/>
                    </a:lnTo>
                    <a:lnTo>
                      <a:pt x="2" y="66"/>
                    </a:lnTo>
                    <a:lnTo>
                      <a:pt x="1" y="68"/>
                    </a:lnTo>
                    <a:lnTo>
                      <a:pt x="1" y="71"/>
                    </a:lnTo>
                    <a:lnTo>
                      <a:pt x="0" y="75"/>
                    </a:lnTo>
                    <a:lnTo>
                      <a:pt x="0" y="86"/>
                    </a:lnTo>
                    <a:lnTo>
                      <a:pt x="1" y="88"/>
                    </a:lnTo>
                    <a:lnTo>
                      <a:pt x="1" y="91"/>
                    </a:lnTo>
                    <a:lnTo>
                      <a:pt x="2" y="95"/>
                    </a:lnTo>
                    <a:lnTo>
                      <a:pt x="3" y="97"/>
                    </a:lnTo>
                    <a:lnTo>
                      <a:pt x="5" y="100"/>
                    </a:lnTo>
                  </a:path>
                </a:pathLst>
              </a:custGeom>
              <a:solidFill>
                <a:srgbClr val="CC9900"/>
              </a:solidFill>
              <a:ln w="12700" cap="rnd">
                <a:solidFill>
                  <a:srgbClr val="CC99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275" name="Freeform 154"/>
              <p:cNvSpPr>
                <a:spLocks/>
              </p:cNvSpPr>
              <p:nvPr/>
            </p:nvSpPr>
            <p:spPr bwMode="auto">
              <a:xfrm>
                <a:off x="4790" y="2462"/>
                <a:ext cx="586" cy="286"/>
              </a:xfrm>
              <a:custGeom>
                <a:avLst/>
                <a:gdLst>
                  <a:gd name="T0" fmla="*/ 518 w 586"/>
                  <a:gd name="T1" fmla="*/ 7 h 286"/>
                  <a:gd name="T2" fmla="*/ 530 w 586"/>
                  <a:gd name="T3" fmla="*/ 20 h 286"/>
                  <a:gd name="T4" fmla="*/ 539 w 586"/>
                  <a:gd name="T5" fmla="*/ 33 h 286"/>
                  <a:gd name="T6" fmla="*/ 552 w 586"/>
                  <a:gd name="T7" fmla="*/ 46 h 286"/>
                  <a:gd name="T8" fmla="*/ 562 w 586"/>
                  <a:gd name="T9" fmla="*/ 65 h 286"/>
                  <a:gd name="T10" fmla="*/ 569 w 586"/>
                  <a:gd name="T11" fmla="*/ 78 h 286"/>
                  <a:gd name="T12" fmla="*/ 576 w 586"/>
                  <a:gd name="T13" fmla="*/ 92 h 286"/>
                  <a:gd name="T14" fmla="*/ 584 w 586"/>
                  <a:gd name="T15" fmla="*/ 103 h 286"/>
                  <a:gd name="T16" fmla="*/ 569 w 586"/>
                  <a:gd name="T17" fmla="*/ 114 h 286"/>
                  <a:gd name="T18" fmla="*/ 555 w 586"/>
                  <a:gd name="T19" fmla="*/ 126 h 286"/>
                  <a:gd name="T20" fmla="*/ 537 w 586"/>
                  <a:gd name="T21" fmla="*/ 136 h 286"/>
                  <a:gd name="T22" fmla="*/ 523 w 586"/>
                  <a:gd name="T23" fmla="*/ 148 h 286"/>
                  <a:gd name="T24" fmla="*/ 505 w 586"/>
                  <a:gd name="T25" fmla="*/ 158 h 286"/>
                  <a:gd name="T26" fmla="*/ 490 w 586"/>
                  <a:gd name="T27" fmla="*/ 170 h 286"/>
                  <a:gd name="T28" fmla="*/ 474 w 586"/>
                  <a:gd name="T29" fmla="*/ 179 h 286"/>
                  <a:gd name="T30" fmla="*/ 457 w 586"/>
                  <a:gd name="T31" fmla="*/ 192 h 286"/>
                  <a:gd name="T32" fmla="*/ 442 w 586"/>
                  <a:gd name="T33" fmla="*/ 201 h 286"/>
                  <a:gd name="T34" fmla="*/ 425 w 586"/>
                  <a:gd name="T35" fmla="*/ 214 h 286"/>
                  <a:gd name="T36" fmla="*/ 409 w 586"/>
                  <a:gd name="T37" fmla="*/ 223 h 286"/>
                  <a:gd name="T38" fmla="*/ 394 w 586"/>
                  <a:gd name="T39" fmla="*/ 235 h 286"/>
                  <a:gd name="T40" fmla="*/ 376 w 586"/>
                  <a:gd name="T41" fmla="*/ 245 h 286"/>
                  <a:gd name="T42" fmla="*/ 361 w 586"/>
                  <a:gd name="T43" fmla="*/ 256 h 286"/>
                  <a:gd name="T44" fmla="*/ 345 w 586"/>
                  <a:gd name="T45" fmla="*/ 267 h 286"/>
                  <a:gd name="T46" fmla="*/ 329 w 586"/>
                  <a:gd name="T47" fmla="*/ 279 h 286"/>
                  <a:gd name="T48" fmla="*/ 308 w 586"/>
                  <a:gd name="T49" fmla="*/ 284 h 286"/>
                  <a:gd name="T50" fmla="*/ 291 w 586"/>
                  <a:gd name="T51" fmla="*/ 278 h 286"/>
                  <a:gd name="T52" fmla="*/ 270 w 586"/>
                  <a:gd name="T53" fmla="*/ 272 h 286"/>
                  <a:gd name="T54" fmla="*/ 248 w 586"/>
                  <a:gd name="T55" fmla="*/ 266 h 286"/>
                  <a:gd name="T56" fmla="*/ 231 w 586"/>
                  <a:gd name="T57" fmla="*/ 259 h 286"/>
                  <a:gd name="T58" fmla="*/ 210 w 586"/>
                  <a:gd name="T59" fmla="*/ 254 h 286"/>
                  <a:gd name="T60" fmla="*/ 193 w 586"/>
                  <a:gd name="T61" fmla="*/ 248 h 286"/>
                  <a:gd name="T62" fmla="*/ 171 w 586"/>
                  <a:gd name="T63" fmla="*/ 242 h 286"/>
                  <a:gd name="T64" fmla="*/ 154 w 586"/>
                  <a:gd name="T65" fmla="*/ 236 h 286"/>
                  <a:gd name="T66" fmla="*/ 133 w 586"/>
                  <a:gd name="T67" fmla="*/ 231 h 286"/>
                  <a:gd name="T68" fmla="*/ 116 w 586"/>
                  <a:gd name="T69" fmla="*/ 224 h 286"/>
                  <a:gd name="T70" fmla="*/ 94 w 586"/>
                  <a:gd name="T71" fmla="*/ 219 h 286"/>
                  <a:gd name="T72" fmla="*/ 77 w 586"/>
                  <a:gd name="T73" fmla="*/ 213 h 286"/>
                  <a:gd name="T74" fmla="*/ 56 w 586"/>
                  <a:gd name="T75" fmla="*/ 207 h 286"/>
                  <a:gd name="T76" fmla="*/ 39 w 586"/>
                  <a:gd name="T77" fmla="*/ 201 h 286"/>
                  <a:gd name="T78" fmla="*/ 16 w 586"/>
                  <a:gd name="T79" fmla="*/ 195 h 286"/>
                  <a:gd name="T80" fmla="*/ 2 w 586"/>
                  <a:gd name="T81" fmla="*/ 185 h 286"/>
                  <a:gd name="T82" fmla="*/ 8 w 586"/>
                  <a:gd name="T83" fmla="*/ 170 h 286"/>
                  <a:gd name="T84" fmla="*/ 14 w 586"/>
                  <a:gd name="T85" fmla="*/ 158 h 286"/>
                  <a:gd name="T86" fmla="*/ 25 w 586"/>
                  <a:gd name="T87" fmla="*/ 143 h 286"/>
                  <a:gd name="T88" fmla="*/ 39 w 586"/>
                  <a:gd name="T89" fmla="*/ 129 h 286"/>
                  <a:gd name="T90" fmla="*/ 55 w 586"/>
                  <a:gd name="T91" fmla="*/ 119 h 286"/>
                  <a:gd name="T92" fmla="*/ 73 w 586"/>
                  <a:gd name="T93" fmla="*/ 114 h 286"/>
                  <a:gd name="T94" fmla="*/ 91 w 586"/>
                  <a:gd name="T95" fmla="*/ 107 h 286"/>
                  <a:gd name="T96" fmla="*/ 126 w 586"/>
                  <a:gd name="T97" fmla="*/ 102 h 286"/>
                  <a:gd name="T98" fmla="*/ 167 w 586"/>
                  <a:gd name="T99" fmla="*/ 96 h 286"/>
                  <a:gd name="T100" fmla="*/ 204 w 586"/>
                  <a:gd name="T101" fmla="*/ 90 h 286"/>
                  <a:gd name="T102" fmla="*/ 222 w 586"/>
                  <a:gd name="T103" fmla="*/ 84 h 286"/>
                  <a:gd name="T104" fmla="*/ 237 w 586"/>
                  <a:gd name="T105" fmla="*/ 79 h 286"/>
                  <a:gd name="T106" fmla="*/ 250 w 586"/>
                  <a:gd name="T107" fmla="*/ 70 h 286"/>
                  <a:gd name="T108" fmla="*/ 265 w 586"/>
                  <a:gd name="T109" fmla="*/ 62 h 286"/>
                  <a:gd name="T110" fmla="*/ 276 w 586"/>
                  <a:gd name="T111" fmla="*/ 52 h 286"/>
                  <a:gd name="T112" fmla="*/ 289 w 586"/>
                  <a:gd name="T113" fmla="*/ 44 h 286"/>
                  <a:gd name="T114" fmla="*/ 302 w 586"/>
                  <a:gd name="T115" fmla="*/ 35 h 286"/>
                  <a:gd name="T116" fmla="*/ 318 w 586"/>
                  <a:gd name="T117" fmla="*/ 30 h 286"/>
                  <a:gd name="T118" fmla="*/ 339 w 586"/>
                  <a:gd name="T119" fmla="*/ 23 h 286"/>
                  <a:gd name="T120" fmla="*/ 442 w 586"/>
                  <a:gd name="T121" fmla="*/ 18 h 286"/>
                  <a:gd name="T122" fmla="*/ 458 w 586"/>
                  <a:gd name="T123" fmla="*/ 12 h 286"/>
                  <a:gd name="T124" fmla="*/ 473 w 586"/>
                  <a:gd name="T125" fmla="*/ 5 h 28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  <a:gd name="T189" fmla="*/ 0 w 586"/>
                  <a:gd name="T190" fmla="*/ 0 h 286"/>
                  <a:gd name="T191" fmla="*/ 586 w 586"/>
                  <a:gd name="T192" fmla="*/ 286 h 28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T189" t="T190" r="T191" b="T192"/>
                <a:pathLst>
                  <a:path w="586" h="286">
                    <a:moveTo>
                      <a:pt x="507" y="0"/>
                    </a:moveTo>
                    <a:lnTo>
                      <a:pt x="507" y="1"/>
                    </a:lnTo>
                    <a:lnTo>
                      <a:pt x="512" y="1"/>
                    </a:lnTo>
                    <a:lnTo>
                      <a:pt x="512" y="3"/>
                    </a:lnTo>
                    <a:lnTo>
                      <a:pt x="514" y="3"/>
                    </a:lnTo>
                    <a:lnTo>
                      <a:pt x="516" y="3"/>
                    </a:lnTo>
                    <a:lnTo>
                      <a:pt x="516" y="6"/>
                    </a:lnTo>
                    <a:lnTo>
                      <a:pt x="518" y="6"/>
                    </a:lnTo>
                    <a:lnTo>
                      <a:pt x="518" y="7"/>
                    </a:lnTo>
                    <a:lnTo>
                      <a:pt x="521" y="9"/>
                    </a:lnTo>
                    <a:lnTo>
                      <a:pt x="521" y="12"/>
                    </a:lnTo>
                    <a:lnTo>
                      <a:pt x="524" y="13"/>
                    </a:lnTo>
                    <a:lnTo>
                      <a:pt x="524" y="14"/>
                    </a:lnTo>
                    <a:lnTo>
                      <a:pt x="525" y="14"/>
                    </a:lnTo>
                    <a:lnTo>
                      <a:pt x="525" y="16"/>
                    </a:lnTo>
                    <a:lnTo>
                      <a:pt x="527" y="18"/>
                    </a:lnTo>
                    <a:lnTo>
                      <a:pt x="527" y="19"/>
                    </a:lnTo>
                    <a:lnTo>
                      <a:pt x="530" y="20"/>
                    </a:lnTo>
                    <a:lnTo>
                      <a:pt x="530" y="22"/>
                    </a:lnTo>
                    <a:lnTo>
                      <a:pt x="532" y="22"/>
                    </a:lnTo>
                    <a:lnTo>
                      <a:pt x="532" y="24"/>
                    </a:lnTo>
                    <a:lnTo>
                      <a:pt x="534" y="26"/>
                    </a:lnTo>
                    <a:lnTo>
                      <a:pt x="534" y="29"/>
                    </a:lnTo>
                    <a:lnTo>
                      <a:pt x="537" y="30"/>
                    </a:lnTo>
                    <a:lnTo>
                      <a:pt x="537" y="31"/>
                    </a:lnTo>
                    <a:lnTo>
                      <a:pt x="539" y="32"/>
                    </a:lnTo>
                    <a:lnTo>
                      <a:pt x="539" y="33"/>
                    </a:lnTo>
                    <a:lnTo>
                      <a:pt x="542" y="35"/>
                    </a:lnTo>
                    <a:lnTo>
                      <a:pt x="542" y="36"/>
                    </a:lnTo>
                    <a:lnTo>
                      <a:pt x="545" y="37"/>
                    </a:lnTo>
                    <a:lnTo>
                      <a:pt x="545" y="40"/>
                    </a:lnTo>
                    <a:lnTo>
                      <a:pt x="547" y="41"/>
                    </a:lnTo>
                    <a:lnTo>
                      <a:pt x="547" y="43"/>
                    </a:lnTo>
                    <a:lnTo>
                      <a:pt x="550" y="44"/>
                    </a:lnTo>
                    <a:lnTo>
                      <a:pt x="550" y="45"/>
                    </a:lnTo>
                    <a:lnTo>
                      <a:pt x="552" y="46"/>
                    </a:lnTo>
                    <a:lnTo>
                      <a:pt x="552" y="50"/>
                    </a:lnTo>
                    <a:lnTo>
                      <a:pt x="555" y="52"/>
                    </a:lnTo>
                    <a:lnTo>
                      <a:pt x="555" y="53"/>
                    </a:lnTo>
                    <a:lnTo>
                      <a:pt x="556" y="53"/>
                    </a:lnTo>
                    <a:lnTo>
                      <a:pt x="556" y="57"/>
                    </a:lnTo>
                    <a:lnTo>
                      <a:pt x="559" y="58"/>
                    </a:lnTo>
                    <a:lnTo>
                      <a:pt x="559" y="61"/>
                    </a:lnTo>
                    <a:lnTo>
                      <a:pt x="562" y="62"/>
                    </a:lnTo>
                    <a:lnTo>
                      <a:pt x="562" y="65"/>
                    </a:lnTo>
                    <a:lnTo>
                      <a:pt x="563" y="65"/>
                    </a:lnTo>
                    <a:lnTo>
                      <a:pt x="563" y="69"/>
                    </a:lnTo>
                    <a:lnTo>
                      <a:pt x="564" y="69"/>
                    </a:lnTo>
                    <a:lnTo>
                      <a:pt x="564" y="71"/>
                    </a:lnTo>
                    <a:lnTo>
                      <a:pt x="566" y="73"/>
                    </a:lnTo>
                    <a:lnTo>
                      <a:pt x="566" y="75"/>
                    </a:lnTo>
                    <a:lnTo>
                      <a:pt x="568" y="75"/>
                    </a:lnTo>
                    <a:lnTo>
                      <a:pt x="568" y="78"/>
                    </a:lnTo>
                    <a:lnTo>
                      <a:pt x="569" y="78"/>
                    </a:lnTo>
                    <a:lnTo>
                      <a:pt x="569" y="80"/>
                    </a:lnTo>
                    <a:lnTo>
                      <a:pt x="572" y="82"/>
                    </a:lnTo>
                    <a:lnTo>
                      <a:pt x="572" y="84"/>
                    </a:lnTo>
                    <a:lnTo>
                      <a:pt x="573" y="84"/>
                    </a:lnTo>
                    <a:lnTo>
                      <a:pt x="573" y="87"/>
                    </a:lnTo>
                    <a:lnTo>
                      <a:pt x="575" y="87"/>
                    </a:lnTo>
                    <a:lnTo>
                      <a:pt x="575" y="89"/>
                    </a:lnTo>
                    <a:lnTo>
                      <a:pt x="576" y="89"/>
                    </a:lnTo>
                    <a:lnTo>
                      <a:pt x="576" y="92"/>
                    </a:lnTo>
                    <a:lnTo>
                      <a:pt x="577" y="92"/>
                    </a:lnTo>
                    <a:lnTo>
                      <a:pt x="577" y="95"/>
                    </a:lnTo>
                    <a:lnTo>
                      <a:pt x="579" y="95"/>
                    </a:lnTo>
                    <a:lnTo>
                      <a:pt x="579" y="97"/>
                    </a:lnTo>
                    <a:lnTo>
                      <a:pt x="580" y="97"/>
                    </a:lnTo>
                    <a:lnTo>
                      <a:pt x="580" y="100"/>
                    </a:lnTo>
                    <a:lnTo>
                      <a:pt x="581" y="100"/>
                    </a:lnTo>
                    <a:lnTo>
                      <a:pt x="581" y="102"/>
                    </a:lnTo>
                    <a:lnTo>
                      <a:pt x="584" y="103"/>
                    </a:lnTo>
                    <a:lnTo>
                      <a:pt x="585" y="103"/>
                    </a:lnTo>
                    <a:lnTo>
                      <a:pt x="584" y="106"/>
                    </a:lnTo>
                    <a:lnTo>
                      <a:pt x="581" y="106"/>
                    </a:lnTo>
                    <a:lnTo>
                      <a:pt x="580" y="109"/>
                    </a:lnTo>
                    <a:lnTo>
                      <a:pt x="577" y="109"/>
                    </a:lnTo>
                    <a:lnTo>
                      <a:pt x="576" y="112"/>
                    </a:lnTo>
                    <a:lnTo>
                      <a:pt x="573" y="112"/>
                    </a:lnTo>
                    <a:lnTo>
                      <a:pt x="572" y="114"/>
                    </a:lnTo>
                    <a:lnTo>
                      <a:pt x="569" y="114"/>
                    </a:lnTo>
                    <a:lnTo>
                      <a:pt x="568" y="116"/>
                    </a:lnTo>
                    <a:lnTo>
                      <a:pt x="566" y="116"/>
                    </a:lnTo>
                    <a:lnTo>
                      <a:pt x="564" y="119"/>
                    </a:lnTo>
                    <a:lnTo>
                      <a:pt x="562" y="119"/>
                    </a:lnTo>
                    <a:lnTo>
                      <a:pt x="560" y="122"/>
                    </a:lnTo>
                    <a:lnTo>
                      <a:pt x="559" y="122"/>
                    </a:lnTo>
                    <a:lnTo>
                      <a:pt x="559" y="123"/>
                    </a:lnTo>
                    <a:lnTo>
                      <a:pt x="556" y="123"/>
                    </a:lnTo>
                    <a:lnTo>
                      <a:pt x="555" y="126"/>
                    </a:lnTo>
                    <a:lnTo>
                      <a:pt x="552" y="126"/>
                    </a:lnTo>
                    <a:lnTo>
                      <a:pt x="551" y="129"/>
                    </a:lnTo>
                    <a:lnTo>
                      <a:pt x="549" y="129"/>
                    </a:lnTo>
                    <a:lnTo>
                      <a:pt x="547" y="131"/>
                    </a:lnTo>
                    <a:lnTo>
                      <a:pt x="545" y="131"/>
                    </a:lnTo>
                    <a:lnTo>
                      <a:pt x="543" y="133"/>
                    </a:lnTo>
                    <a:lnTo>
                      <a:pt x="540" y="133"/>
                    </a:lnTo>
                    <a:lnTo>
                      <a:pt x="539" y="136"/>
                    </a:lnTo>
                    <a:lnTo>
                      <a:pt x="537" y="136"/>
                    </a:lnTo>
                    <a:lnTo>
                      <a:pt x="536" y="139"/>
                    </a:lnTo>
                    <a:lnTo>
                      <a:pt x="533" y="139"/>
                    </a:lnTo>
                    <a:lnTo>
                      <a:pt x="532" y="141"/>
                    </a:lnTo>
                    <a:lnTo>
                      <a:pt x="530" y="141"/>
                    </a:lnTo>
                    <a:lnTo>
                      <a:pt x="530" y="143"/>
                    </a:lnTo>
                    <a:lnTo>
                      <a:pt x="527" y="143"/>
                    </a:lnTo>
                    <a:lnTo>
                      <a:pt x="526" y="145"/>
                    </a:lnTo>
                    <a:lnTo>
                      <a:pt x="524" y="145"/>
                    </a:lnTo>
                    <a:lnTo>
                      <a:pt x="523" y="148"/>
                    </a:lnTo>
                    <a:lnTo>
                      <a:pt x="520" y="148"/>
                    </a:lnTo>
                    <a:lnTo>
                      <a:pt x="518" y="150"/>
                    </a:lnTo>
                    <a:lnTo>
                      <a:pt x="516" y="150"/>
                    </a:lnTo>
                    <a:lnTo>
                      <a:pt x="514" y="153"/>
                    </a:lnTo>
                    <a:lnTo>
                      <a:pt x="512" y="153"/>
                    </a:lnTo>
                    <a:lnTo>
                      <a:pt x="511" y="156"/>
                    </a:lnTo>
                    <a:lnTo>
                      <a:pt x="508" y="156"/>
                    </a:lnTo>
                    <a:lnTo>
                      <a:pt x="507" y="158"/>
                    </a:lnTo>
                    <a:lnTo>
                      <a:pt x="505" y="158"/>
                    </a:lnTo>
                    <a:lnTo>
                      <a:pt x="505" y="159"/>
                    </a:lnTo>
                    <a:lnTo>
                      <a:pt x="503" y="159"/>
                    </a:lnTo>
                    <a:lnTo>
                      <a:pt x="501" y="162"/>
                    </a:lnTo>
                    <a:lnTo>
                      <a:pt x="499" y="162"/>
                    </a:lnTo>
                    <a:lnTo>
                      <a:pt x="497" y="165"/>
                    </a:lnTo>
                    <a:lnTo>
                      <a:pt x="495" y="165"/>
                    </a:lnTo>
                    <a:lnTo>
                      <a:pt x="494" y="167"/>
                    </a:lnTo>
                    <a:lnTo>
                      <a:pt x="491" y="167"/>
                    </a:lnTo>
                    <a:lnTo>
                      <a:pt x="490" y="170"/>
                    </a:lnTo>
                    <a:lnTo>
                      <a:pt x="487" y="170"/>
                    </a:lnTo>
                    <a:lnTo>
                      <a:pt x="486" y="172"/>
                    </a:lnTo>
                    <a:lnTo>
                      <a:pt x="483" y="172"/>
                    </a:lnTo>
                    <a:lnTo>
                      <a:pt x="482" y="175"/>
                    </a:lnTo>
                    <a:lnTo>
                      <a:pt x="479" y="175"/>
                    </a:lnTo>
                    <a:lnTo>
                      <a:pt x="478" y="178"/>
                    </a:lnTo>
                    <a:lnTo>
                      <a:pt x="477" y="178"/>
                    </a:lnTo>
                    <a:lnTo>
                      <a:pt x="477" y="179"/>
                    </a:lnTo>
                    <a:lnTo>
                      <a:pt x="474" y="179"/>
                    </a:lnTo>
                    <a:lnTo>
                      <a:pt x="473" y="182"/>
                    </a:lnTo>
                    <a:lnTo>
                      <a:pt x="470" y="182"/>
                    </a:lnTo>
                    <a:lnTo>
                      <a:pt x="469" y="184"/>
                    </a:lnTo>
                    <a:lnTo>
                      <a:pt x="466" y="184"/>
                    </a:lnTo>
                    <a:lnTo>
                      <a:pt x="465" y="186"/>
                    </a:lnTo>
                    <a:lnTo>
                      <a:pt x="462" y="186"/>
                    </a:lnTo>
                    <a:lnTo>
                      <a:pt x="461" y="189"/>
                    </a:lnTo>
                    <a:lnTo>
                      <a:pt x="458" y="189"/>
                    </a:lnTo>
                    <a:lnTo>
                      <a:pt x="457" y="192"/>
                    </a:lnTo>
                    <a:lnTo>
                      <a:pt x="455" y="192"/>
                    </a:lnTo>
                    <a:lnTo>
                      <a:pt x="453" y="195"/>
                    </a:lnTo>
                    <a:lnTo>
                      <a:pt x="452" y="195"/>
                    </a:lnTo>
                    <a:lnTo>
                      <a:pt x="452" y="196"/>
                    </a:lnTo>
                    <a:lnTo>
                      <a:pt x="449" y="196"/>
                    </a:lnTo>
                    <a:lnTo>
                      <a:pt x="448" y="199"/>
                    </a:lnTo>
                    <a:lnTo>
                      <a:pt x="445" y="199"/>
                    </a:lnTo>
                    <a:lnTo>
                      <a:pt x="444" y="201"/>
                    </a:lnTo>
                    <a:lnTo>
                      <a:pt x="442" y="201"/>
                    </a:lnTo>
                    <a:lnTo>
                      <a:pt x="440" y="203"/>
                    </a:lnTo>
                    <a:lnTo>
                      <a:pt x="438" y="203"/>
                    </a:lnTo>
                    <a:lnTo>
                      <a:pt x="436" y="206"/>
                    </a:lnTo>
                    <a:lnTo>
                      <a:pt x="433" y="206"/>
                    </a:lnTo>
                    <a:lnTo>
                      <a:pt x="432" y="209"/>
                    </a:lnTo>
                    <a:lnTo>
                      <a:pt x="429" y="209"/>
                    </a:lnTo>
                    <a:lnTo>
                      <a:pt x="428" y="212"/>
                    </a:lnTo>
                    <a:lnTo>
                      <a:pt x="426" y="212"/>
                    </a:lnTo>
                    <a:lnTo>
                      <a:pt x="425" y="214"/>
                    </a:lnTo>
                    <a:lnTo>
                      <a:pt x="423" y="214"/>
                    </a:lnTo>
                    <a:lnTo>
                      <a:pt x="423" y="215"/>
                    </a:lnTo>
                    <a:lnTo>
                      <a:pt x="420" y="215"/>
                    </a:lnTo>
                    <a:lnTo>
                      <a:pt x="419" y="218"/>
                    </a:lnTo>
                    <a:lnTo>
                      <a:pt x="416" y="218"/>
                    </a:lnTo>
                    <a:lnTo>
                      <a:pt x="415" y="220"/>
                    </a:lnTo>
                    <a:lnTo>
                      <a:pt x="413" y="220"/>
                    </a:lnTo>
                    <a:lnTo>
                      <a:pt x="411" y="223"/>
                    </a:lnTo>
                    <a:lnTo>
                      <a:pt x="409" y="223"/>
                    </a:lnTo>
                    <a:lnTo>
                      <a:pt x="407" y="226"/>
                    </a:lnTo>
                    <a:lnTo>
                      <a:pt x="405" y="226"/>
                    </a:lnTo>
                    <a:lnTo>
                      <a:pt x="403" y="228"/>
                    </a:lnTo>
                    <a:lnTo>
                      <a:pt x="401" y="228"/>
                    </a:lnTo>
                    <a:lnTo>
                      <a:pt x="400" y="231"/>
                    </a:lnTo>
                    <a:lnTo>
                      <a:pt x="398" y="231"/>
                    </a:lnTo>
                    <a:lnTo>
                      <a:pt x="398" y="232"/>
                    </a:lnTo>
                    <a:lnTo>
                      <a:pt x="396" y="232"/>
                    </a:lnTo>
                    <a:lnTo>
                      <a:pt x="394" y="235"/>
                    </a:lnTo>
                    <a:lnTo>
                      <a:pt x="392" y="235"/>
                    </a:lnTo>
                    <a:lnTo>
                      <a:pt x="390" y="237"/>
                    </a:lnTo>
                    <a:lnTo>
                      <a:pt x="387" y="237"/>
                    </a:lnTo>
                    <a:lnTo>
                      <a:pt x="387" y="240"/>
                    </a:lnTo>
                    <a:lnTo>
                      <a:pt x="384" y="240"/>
                    </a:lnTo>
                    <a:lnTo>
                      <a:pt x="383" y="242"/>
                    </a:lnTo>
                    <a:lnTo>
                      <a:pt x="380" y="242"/>
                    </a:lnTo>
                    <a:lnTo>
                      <a:pt x="379" y="245"/>
                    </a:lnTo>
                    <a:lnTo>
                      <a:pt x="376" y="245"/>
                    </a:lnTo>
                    <a:lnTo>
                      <a:pt x="374" y="248"/>
                    </a:lnTo>
                    <a:lnTo>
                      <a:pt x="372" y="248"/>
                    </a:lnTo>
                    <a:lnTo>
                      <a:pt x="371" y="250"/>
                    </a:lnTo>
                    <a:lnTo>
                      <a:pt x="370" y="250"/>
                    </a:lnTo>
                    <a:lnTo>
                      <a:pt x="370" y="252"/>
                    </a:lnTo>
                    <a:lnTo>
                      <a:pt x="367" y="252"/>
                    </a:lnTo>
                    <a:lnTo>
                      <a:pt x="366" y="254"/>
                    </a:lnTo>
                    <a:lnTo>
                      <a:pt x="363" y="254"/>
                    </a:lnTo>
                    <a:lnTo>
                      <a:pt x="361" y="256"/>
                    </a:lnTo>
                    <a:lnTo>
                      <a:pt x="359" y="256"/>
                    </a:lnTo>
                    <a:lnTo>
                      <a:pt x="358" y="259"/>
                    </a:lnTo>
                    <a:lnTo>
                      <a:pt x="355" y="259"/>
                    </a:lnTo>
                    <a:lnTo>
                      <a:pt x="354" y="262"/>
                    </a:lnTo>
                    <a:lnTo>
                      <a:pt x="351" y="262"/>
                    </a:lnTo>
                    <a:lnTo>
                      <a:pt x="350" y="265"/>
                    </a:lnTo>
                    <a:lnTo>
                      <a:pt x="347" y="265"/>
                    </a:lnTo>
                    <a:lnTo>
                      <a:pt x="346" y="267"/>
                    </a:lnTo>
                    <a:lnTo>
                      <a:pt x="345" y="267"/>
                    </a:lnTo>
                    <a:lnTo>
                      <a:pt x="345" y="269"/>
                    </a:lnTo>
                    <a:lnTo>
                      <a:pt x="342" y="269"/>
                    </a:lnTo>
                    <a:lnTo>
                      <a:pt x="341" y="271"/>
                    </a:lnTo>
                    <a:lnTo>
                      <a:pt x="338" y="271"/>
                    </a:lnTo>
                    <a:lnTo>
                      <a:pt x="337" y="273"/>
                    </a:lnTo>
                    <a:lnTo>
                      <a:pt x="334" y="273"/>
                    </a:lnTo>
                    <a:lnTo>
                      <a:pt x="333" y="276"/>
                    </a:lnTo>
                    <a:lnTo>
                      <a:pt x="331" y="276"/>
                    </a:lnTo>
                    <a:lnTo>
                      <a:pt x="329" y="279"/>
                    </a:lnTo>
                    <a:lnTo>
                      <a:pt x="326" y="279"/>
                    </a:lnTo>
                    <a:lnTo>
                      <a:pt x="325" y="282"/>
                    </a:lnTo>
                    <a:lnTo>
                      <a:pt x="322" y="282"/>
                    </a:lnTo>
                    <a:lnTo>
                      <a:pt x="321" y="284"/>
                    </a:lnTo>
                    <a:lnTo>
                      <a:pt x="318" y="284"/>
                    </a:lnTo>
                    <a:lnTo>
                      <a:pt x="318" y="285"/>
                    </a:lnTo>
                    <a:lnTo>
                      <a:pt x="313" y="285"/>
                    </a:lnTo>
                    <a:lnTo>
                      <a:pt x="313" y="284"/>
                    </a:lnTo>
                    <a:lnTo>
                      <a:pt x="308" y="284"/>
                    </a:lnTo>
                    <a:lnTo>
                      <a:pt x="308" y="283"/>
                    </a:lnTo>
                    <a:lnTo>
                      <a:pt x="305" y="283"/>
                    </a:lnTo>
                    <a:lnTo>
                      <a:pt x="305" y="282"/>
                    </a:lnTo>
                    <a:lnTo>
                      <a:pt x="300" y="282"/>
                    </a:lnTo>
                    <a:lnTo>
                      <a:pt x="300" y="280"/>
                    </a:lnTo>
                    <a:lnTo>
                      <a:pt x="296" y="280"/>
                    </a:lnTo>
                    <a:lnTo>
                      <a:pt x="296" y="279"/>
                    </a:lnTo>
                    <a:lnTo>
                      <a:pt x="291" y="279"/>
                    </a:lnTo>
                    <a:lnTo>
                      <a:pt x="291" y="278"/>
                    </a:lnTo>
                    <a:lnTo>
                      <a:pt x="287" y="278"/>
                    </a:lnTo>
                    <a:lnTo>
                      <a:pt x="287" y="276"/>
                    </a:lnTo>
                    <a:lnTo>
                      <a:pt x="283" y="276"/>
                    </a:lnTo>
                    <a:lnTo>
                      <a:pt x="283" y="275"/>
                    </a:lnTo>
                    <a:lnTo>
                      <a:pt x="278" y="275"/>
                    </a:lnTo>
                    <a:lnTo>
                      <a:pt x="278" y="273"/>
                    </a:lnTo>
                    <a:lnTo>
                      <a:pt x="274" y="273"/>
                    </a:lnTo>
                    <a:lnTo>
                      <a:pt x="274" y="272"/>
                    </a:lnTo>
                    <a:lnTo>
                      <a:pt x="270" y="272"/>
                    </a:lnTo>
                    <a:lnTo>
                      <a:pt x="270" y="271"/>
                    </a:lnTo>
                    <a:lnTo>
                      <a:pt x="266" y="271"/>
                    </a:lnTo>
                    <a:lnTo>
                      <a:pt x="266" y="269"/>
                    </a:lnTo>
                    <a:lnTo>
                      <a:pt x="261" y="269"/>
                    </a:lnTo>
                    <a:lnTo>
                      <a:pt x="257" y="269"/>
                    </a:lnTo>
                    <a:lnTo>
                      <a:pt x="257" y="267"/>
                    </a:lnTo>
                    <a:lnTo>
                      <a:pt x="253" y="267"/>
                    </a:lnTo>
                    <a:lnTo>
                      <a:pt x="253" y="266"/>
                    </a:lnTo>
                    <a:lnTo>
                      <a:pt x="248" y="266"/>
                    </a:lnTo>
                    <a:lnTo>
                      <a:pt x="248" y="265"/>
                    </a:lnTo>
                    <a:lnTo>
                      <a:pt x="244" y="265"/>
                    </a:lnTo>
                    <a:lnTo>
                      <a:pt x="244" y="263"/>
                    </a:lnTo>
                    <a:lnTo>
                      <a:pt x="240" y="263"/>
                    </a:lnTo>
                    <a:lnTo>
                      <a:pt x="240" y="262"/>
                    </a:lnTo>
                    <a:lnTo>
                      <a:pt x="236" y="262"/>
                    </a:lnTo>
                    <a:lnTo>
                      <a:pt x="236" y="261"/>
                    </a:lnTo>
                    <a:lnTo>
                      <a:pt x="231" y="261"/>
                    </a:lnTo>
                    <a:lnTo>
                      <a:pt x="231" y="259"/>
                    </a:lnTo>
                    <a:lnTo>
                      <a:pt x="227" y="259"/>
                    </a:lnTo>
                    <a:lnTo>
                      <a:pt x="227" y="258"/>
                    </a:lnTo>
                    <a:lnTo>
                      <a:pt x="223" y="258"/>
                    </a:lnTo>
                    <a:lnTo>
                      <a:pt x="223" y="256"/>
                    </a:lnTo>
                    <a:lnTo>
                      <a:pt x="218" y="256"/>
                    </a:lnTo>
                    <a:lnTo>
                      <a:pt x="218" y="255"/>
                    </a:lnTo>
                    <a:lnTo>
                      <a:pt x="214" y="255"/>
                    </a:lnTo>
                    <a:lnTo>
                      <a:pt x="214" y="254"/>
                    </a:lnTo>
                    <a:lnTo>
                      <a:pt x="210" y="254"/>
                    </a:lnTo>
                    <a:lnTo>
                      <a:pt x="210" y="253"/>
                    </a:lnTo>
                    <a:lnTo>
                      <a:pt x="206" y="253"/>
                    </a:lnTo>
                    <a:lnTo>
                      <a:pt x="206" y="252"/>
                    </a:lnTo>
                    <a:lnTo>
                      <a:pt x="201" y="252"/>
                    </a:lnTo>
                    <a:lnTo>
                      <a:pt x="201" y="250"/>
                    </a:lnTo>
                    <a:lnTo>
                      <a:pt x="197" y="250"/>
                    </a:lnTo>
                    <a:lnTo>
                      <a:pt x="197" y="249"/>
                    </a:lnTo>
                    <a:lnTo>
                      <a:pt x="193" y="249"/>
                    </a:lnTo>
                    <a:lnTo>
                      <a:pt x="193" y="248"/>
                    </a:lnTo>
                    <a:lnTo>
                      <a:pt x="188" y="248"/>
                    </a:lnTo>
                    <a:lnTo>
                      <a:pt x="188" y="246"/>
                    </a:lnTo>
                    <a:lnTo>
                      <a:pt x="184" y="246"/>
                    </a:lnTo>
                    <a:lnTo>
                      <a:pt x="184" y="245"/>
                    </a:lnTo>
                    <a:lnTo>
                      <a:pt x="180" y="245"/>
                    </a:lnTo>
                    <a:lnTo>
                      <a:pt x="180" y="244"/>
                    </a:lnTo>
                    <a:lnTo>
                      <a:pt x="176" y="244"/>
                    </a:lnTo>
                    <a:lnTo>
                      <a:pt x="176" y="242"/>
                    </a:lnTo>
                    <a:lnTo>
                      <a:pt x="171" y="242"/>
                    </a:lnTo>
                    <a:lnTo>
                      <a:pt x="171" y="241"/>
                    </a:lnTo>
                    <a:lnTo>
                      <a:pt x="167" y="241"/>
                    </a:lnTo>
                    <a:lnTo>
                      <a:pt x="167" y="240"/>
                    </a:lnTo>
                    <a:lnTo>
                      <a:pt x="163" y="240"/>
                    </a:lnTo>
                    <a:lnTo>
                      <a:pt x="163" y="239"/>
                    </a:lnTo>
                    <a:lnTo>
                      <a:pt x="158" y="239"/>
                    </a:lnTo>
                    <a:lnTo>
                      <a:pt x="158" y="237"/>
                    </a:lnTo>
                    <a:lnTo>
                      <a:pt x="154" y="237"/>
                    </a:lnTo>
                    <a:lnTo>
                      <a:pt x="154" y="236"/>
                    </a:lnTo>
                    <a:lnTo>
                      <a:pt x="150" y="236"/>
                    </a:lnTo>
                    <a:lnTo>
                      <a:pt x="150" y="235"/>
                    </a:lnTo>
                    <a:lnTo>
                      <a:pt x="146" y="235"/>
                    </a:lnTo>
                    <a:lnTo>
                      <a:pt x="146" y="233"/>
                    </a:lnTo>
                    <a:lnTo>
                      <a:pt x="141" y="233"/>
                    </a:lnTo>
                    <a:lnTo>
                      <a:pt x="141" y="232"/>
                    </a:lnTo>
                    <a:lnTo>
                      <a:pt x="137" y="232"/>
                    </a:lnTo>
                    <a:lnTo>
                      <a:pt x="137" y="231"/>
                    </a:lnTo>
                    <a:lnTo>
                      <a:pt x="133" y="231"/>
                    </a:lnTo>
                    <a:lnTo>
                      <a:pt x="133" y="229"/>
                    </a:lnTo>
                    <a:lnTo>
                      <a:pt x="129" y="229"/>
                    </a:lnTo>
                    <a:lnTo>
                      <a:pt x="129" y="228"/>
                    </a:lnTo>
                    <a:lnTo>
                      <a:pt x="124" y="228"/>
                    </a:lnTo>
                    <a:lnTo>
                      <a:pt x="124" y="227"/>
                    </a:lnTo>
                    <a:lnTo>
                      <a:pt x="120" y="227"/>
                    </a:lnTo>
                    <a:lnTo>
                      <a:pt x="120" y="226"/>
                    </a:lnTo>
                    <a:lnTo>
                      <a:pt x="116" y="226"/>
                    </a:lnTo>
                    <a:lnTo>
                      <a:pt x="116" y="224"/>
                    </a:lnTo>
                    <a:lnTo>
                      <a:pt x="111" y="224"/>
                    </a:lnTo>
                    <a:lnTo>
                      <a:pt x="111" y="223"/>
                    </a:lnTo>
                    <a:lnTo>
                      <a:pt x="107" y="223"/>
                    </a:lnTo>
                    <a:lnTo>
                      <a:pt x="107" y="222"/>
                    </a:lnTo>
                    <a:lnTo>
                      <a:pt x="103" y="222"/>
                    </a:lnTo>
                    <a:lnTo>
                      <a:pt x="103" y="220"/>
                    </a:lnTo>
                    <a:lnTo>
                      <a:pt x="99" y="220"/>
                    </a:lnTo>
                    <a:lnTo>
                      <a:pt x="99" y="219"/>
                    </a:lnTo>
                    <a:lnTo>
                      <a:pt x="94" y="219"/>
                    </a:lnTo>
                    <a:lnTo>
                      <a:pt x="94" y="218"/>
                    </a:lnTo>
                    <a:lnTo>
                      <a:pt x="90" y="218"/>
                    </a:lnTo>
                    <a:lnTo>
                      <a:pt x="90" y="216"/>
                    </a:lnTo>
                    <a:lnTo>
                      <a:pt x="86" y="216"/>
                    </a:lnTo>
                    <a:lnTo>
                      <a:pt x="86" y="215"/>
                    </a:lnTo>
                    <a:lnTo>
                      <a:pt x="81" y="215"/>
                    </a:lnTo>
                    <a:lnTo>
                      <a:pt x="81" y="214"/>
                    </a:lnTo>
                    <a:lnTo>
                      <a:pt x="77" y="214"/>
                    </a:lnTo>
                    <a:lnTo>
                      <a:pt x="77" y="213"/>
                    </a:lnTo>
                    <a:lnTo>
                      <a:pt x="73" y="213"/>
                    </a:lnTo>
                    <a:lnTo>
                      <a:pt x="73" y="212"/>
                    </a:lnTo>
                    <a:lnTo>
                      <a:pt x="69" y="212"/>
                    </a:lnTo>
                    <a:lnTo>
                      <a:pt x="69" y="210"/>
                    </a:lnTo>
                    <a:lnTo>
                      <a:pt x="64" y="210"/>
                    </a:lnTo>
                    <a:lnTo>
                      <a:pt x="64" y="209"/>
                    </a:lnTo>
                    <a:lnTo>
                      <a:pt x="60" y="209"/>
                    </a:lnTo>
                    <a:lnTo>
                      <a:pt x="60" y="207"/>
                    </a:lnTo>
                    <a:lnTo>
                      <a:pt x="56" y="207"/>
                    </a:lnTo>
                    <a:lnTo>
                      <a:pt x="56" y="206"/>
                    </a:lnTo>
                    <a:lnTo>
                      <a:pt x="51" y="206"/>
                    </a:lnTo>
                    <a:lnTo>
                      <a:pt x="51" y="205"/>
                    </a:lnTo>
                    <a:lnTo>
                      <a:pt x="47" y="205"/>
                    </a:lnTo>
                    <a:lnTo>
                      <a:pt x="47" y="203"/>
                    </a:lnTo>
                    <a:lnTo>
                      <a:pt x="43" y="203"/>
                    </a:lnTo>
                    <a:lnTo>
                      <a:pt x="43" y="202"/>
                    </a:lnTo>
                    <a:lnTo>
                      <a:pt x="39" y="202"/>
                    </a:lnTo>
                    <a:lnTo>
                      <a:pt x="39" y="201"/>
                    </a:lnTo>
                    <a:lnTo>
                      <a:pt x="34" y="201"/>
                    </a:lnTo>
                    <a:lnTo>
                      <a:pt x="34" y="199"/>
                    </a:lnTo>
                    <a:lnTo>
                      <a:pt x="29" y="199"/>
                    </a:lnTo>
                    <a:lnTo>
                      <a:pt x="26" y="199"/>
                    </a:lnTo>
                    <a:lnTo>
                      <a:pt x="26" y="197"/>
                    </a:lnTo>
                    <a:lnTo>
                      <a:pt x="21" y="197"/>
                    </a:lnTo>
                    <a:lnTo>
                      <a:pt x="21" y="196"/>
                    </a:lnTo>
                    <a:lnTo>
                      <a:pt x="16" y="196"/>
                    </a:lnTo>
                    <a:lnTo>
                      <a:pt x="16" y="195"/>
                    </a:lnTo>
                    <a:lnTo>
                      <a:pt x="13" y="195"/>
                    </a:lnTo>
                    <a:lnTo>
                      <a:pt x="13" y="193"/>
                    </a:lnTo>
                    <a:lnTo>
                      <a:pt x="9" y="193"/>
                    </a:lnTo>
                    <a:lnTo>
                      <a:pt x="9" y="192"/>
                    </a:lnTo>
                    <a:lnTo>
                      <a:pt x="3" y="192"/>
                    </a:lnTo>
                    <a:lnTo>
                      <a:pt x="3" y="190"/>
                    </a:lnTo>
                    <a:lnTo>
                      <a:pt x="0" y="190"/>
                    </a:lnTo>
                    <a:lnTo>
                      <a:pt x="1" y="188"/>
                    </a:lnTo>
                    <a:lnTo>
                      <a:pt x="2" y="185"/>
                    </a:lnTo>
                    <a:lnTo>
                      <a:pt x="2" y="183"/>
                    </a:lnTo>
                    <a:lnTo>
                      <a:pt x="3" y="183"/>
                    </a:lnTo>
                    <a:lnTo>
                      <a:pt x="3" y="178"/>
                    </a:lnTo>
                    <a:lnTo>
                      <a:pt x="5" y="178"/>
                    </a:lnTo>
                    <a:lnTo>
                      <a:pt x="5" y="175"/>
                    </a:lnTo>
                    <a:lnTo>
                      <a:pt x="6" y="175"/>
                    </a:lnTo>
                    <a:lnTo>
                      <a:pt x="6" y="172"/>
                    </a:lnTo>
                    <a:lnTo>
                      <a:pt x="8" y="172"/>
                    </a:lnTo>
                    <a:lnTo>
                      <a:pt x="8" y="170"/>
                    </a:lnTo>
                    <a:lnTo>
                      <a:pt x="9" y="170"/>
                    </a:lnTo>
                    <a:lnTo>
                      <a:pt x="9" y="166"/>
                    </a:lnTo>
                    <a:lnTo>
                      <a:pt x="10" y="166"/>
                    </a:lnTo>
                    <a:lnTo>
                      <a:pt x="10" y="163"/>
                    </a:lnTo>
                    <a:lnTo>
                      <a:pt x="12" y="163"/>
                    </a:lnTo>
                    <a:lnTo>
                      <a:pt x="12" y="161"/>
                    </a:lnTo>
                    <a:lnTo>
                      <a:pt x="13" y="161"/>
                    </a:lnTo>
                    <a:lnTo>
                      <a:pt x="13" y="158"/>
                    </a:lnTo>
                    <a:lnTo>
                      <a:pt x="14" y="158"/>
                    </a:lnTo>
                    <a:lnTo>
                      <a:pt x="14" y="156"/>
                    </a:lnTo>
                    <a:lnTo>
                      <a:pt x="15" y="156"/>
                    </a:lnTo>
                    <a:lnTo>
                      <a:pt x="16" y="153"/>
                    </a:lnTo>
                    <a:lnTo>
                      <a:pt x="18" y="150"/>
                    </a:lnTo>
                    <a:lnTo>
                      <a:pt x="19" y="148"/>
                    </a:lnTo>
                    <a:lnTo>
                      <a:pt x="21" y="148"/>
                    </a:lnTo>
                    <a:lnTo>
                      <a:pt x="22" y="145"/>
                    </a:lnTo>
                    <a:lnTo>
                      <a:pt x="23" y="145"/>
                    </a:lnTo>
                    <a:lnTo>
                      <a:pt x="25" y="143"/>
                    </a:lnTo>
                    <a:lnTo>
                      <a:pt x="26" y="140"/>
                    </a:lnTo>
                    <a:lnTo>
                      <a:pt x="27" y="140"/>
                    </a:lnTo>
                    <a:lnTo>
                      <a:pt x="29" y="137"/>
                    </a:lnTo>
                    <a:lnTo>
                      <a:pt x="31" y="135"/>
                    </a:lnTo>
                    <a:lnTo>
                      <a:pt x="32" y="135"/>
                    </a:lnTo>
                    <a:lnTo>
                      <a:pt x="34" y="132"/>
                    </a:lnTo>
                    <a:lnTo>
                      <a:pt x="36" y="132"/>
                    </a:lnTo>
                    <a:lnTo>
                      <a:pt x="38" y="129"/>
                    </a:lnTo>
                    <a:lnTo>
                      <a:pt x="39" y="129"/>
                    </a:lnTo>
                    <a:lnTo>
                      <a:pt x="40" y="127"/>
                    </a:lnTo>
                    <a:lnTo>
                      <a:pt x="43" y="127"/>
                    </a:lnTo>
                    <a:lnTo>
                      <a:pt x="43" y="126"/>
                    </a:lnTo>
                    <a:lnTo>
                      <a:pt x="45" y="126"/>
                    </a:lnTo>
                    <a:lnTo>
                      <a:pt x="47" y="123"/>
                    </a:lnTo>
                    <a:lnTo>
                      <a:pt x="49" y="123"/>
                    </a:lnTo>
                    <a:lnTo>
                      <a:pt x="49" y="122"/>
                    </a:lnTo>
                    <a:lnTo>
                      <a:pt x="53" y="122"/>
                    </a:lnTo>
                    <a:lnTo>
                      <a:pt x="55" y="119"/>
                    </a:lnTo>
                    <a:lnTo>
                      <a:pt x="56" y="119"/>
                    </a:lnTo>
                    <a:lnTo>
                      <a:pt x="56" y="118"/>
                    </a:lnTo>
                    <a:lnTo>
                      <a:pt x="60" y="118"/>
                    </a:lnTo>
                    <a:lnTo>
                      <a:pt x="60" y="116"/>
                    </a:lnTo>
                    <a:lnTo>
                      <a:pt x="64" y="116"/>
                    </a:lnTo>
                    <a:lnTo>
                      <a:pt x="64" y="115"/>
                    </a:lnTo>
                    <a:lnTo>
                      <a:pt x="69" y="115"/>
                    </a:lnTo>
                    <a:lnTo>
                      <a:pt x="69" y="114"/>
                    </a:lnTo>
                    <a:lnTo>
                      <a:pt x="73" y="114"/>
                    </a:lnTo>
                    <a:lnTo>
                      <a:pt x="73" y="113"/>
                    </a:lnTo>
                    <a:lnTo>
                      <a:pt x="77" y="113"/>
                    </a:lnTo>
                    <a:lnTo>
                      <a:pt x="77" y="112"/>
                    </a:lnTo>
                    <a:lnTo>
                      <a:pt x="82" y="112"/>
                    </a:lnTo>
                    <a:lnTo>
                      <a:pt x="82" y="110"/>
                    </a:lnTo>
                    <a:lnTo>
                      <a:pt x="86" y="110"/>
                    </a:lnTo>
                    <a:lnTo>
                      <a:pt x="86" y="109"/>
                    </a:lnTo>
                    <a:lnTo>
                      <a:pt x="91" y="109"/>
                    </a:lnTo>
                    <a:lnTo>
                      <a:pt x="91" y="107"/>
                    </a:lnTo>
                    <a:lnTo>
                      <a:pt x="97" y="107"/>
                    </a:lnTo>
                    <a:lnTo>
                      <a:pt x="97" y="106"/>
                    </a:lnTo>
                    <a:lnTo>
                      <a:pt x="103" y="106"/>
                    </a:lnTo>
                    <a:lnTo>
                      <a:pt x="103" y="105"/>
                    </a:lnTo>
                    <a:lnTo>
                      <a:pt x="110" y="105"/>
                    </a:lnTo>
                    <a:lnTo>
                      <a:pt x="110" y="103"/>
                    </a:lnTo>
                    <a:lnTo>
                      <a:pt x="121" y="103"/>
                    </a:lnTo>
                    <a:lnTo>
                      <a:pt x="121" y="102"/>
                    </a:lnTo>
                    <a:lnTo>
                      <a:pt x="126" y="102"/>
                    </a:lnTo>
                    <a:lnTo>
                      <a:pt x="126" y="101"/>
                    </a:lnTo>
                    <a:lnTo>
                      <a:pt x="139" y="101"/>
                    </a:lnTo>
                    <a:lnTo>
                      <a:pt x="139" y="100"/>
                    </a:lnTo>
                    <a:lnTo>
                      <a:pt x="150" y="100"/>
                    </a:lnTo>
                    <a:lnTo>
                      <a:pt x="150" y="99"/>
                    </a:lnTo>
                    <a:lnTo>
                      <a:pt x="162" y="99"/>
                    </a:lnTo>
                    <a:lnTo>
                      <a:pt x="162" y="97"/>
                    </a:lnTo>
                    <a:lnTo>
                      <a:pt x="167" y="97"/>
                    </a:lnTo>
                    <a:lnTo>
                      <a:pt x="167" y="96"/>
                    </a:lnTo>
                    <a:lnTo>
                      <a:pt x="178" y="96"/>
                    </a:lnTo>
                    <a:lnTo>
                      <a:pt x="178" y="95"/>
                    </a:lnTo>
                    <a:lnTo>
                      <a:pt x="188" y="95"/>
                    </a:lnTo>
                    <a:lnTo>
                      <a:pt x="188" y="93"/>
                    </a:lnTo>
                    <a:lnTo>
                      <a:pt x="193" y="93"/>
                    </a:lnTo>
                    <a:lnTo>
                      <a:pt x="193" y="92"/>
                    </a:lnTo>
                    <a:lnTo>
                      <a:pt x="198" y="92"/>
                    </a:lnTo>
                    <a:lnTo>
                      <a:pt x="198" y="90"/>
                    </a:lnTo>
                    <a:lnTo>
                      <a:pt x="204" y="90"/>
                    </a:lnTo>
                    <a:lnTo>
                      <a:pt x="204" y="89"/>
                    </a:lnTo>
                    <a:lnTo>
                      <a:pt x="208" y="89"/>
                    </a:lnTo>
                    <a:lnTo>
                      <a:pt x="208" y="88"/>
                    </a:lnTo>
                    <a:lnTo>
                      <a:pt x="214" y="88"/>
                    </a:lnTo>
                    <a:lnTo>
                      <a:pt x="214" y="87"/>
                    </a:lnTo>
                    <a:lnTo>
                      <a:pt x="219" y="87"/>
                    </a:lnTo>
                    <a:lnTo>
                      <a:pt x="219" y="86"/>
                    </a:lnTo>
                    <a:lnTo>
                      <a:pt x="222" y="86"/>
                    </a:lnTo>
                    <a:lnTo>
                      <a:pt x="222" y="84"/>
                    </a:lnTo>
                    <a:lnTo>
                      <a:pt x="224" y="84"/>
                    </a:lnTo>
                    <a:lnTo>
                      <a:pt x="224" y="83"/>
                    </a:lnTo>
                    <a:lnTo>
                      <a:pt x="227" y="83"/>
                    </a:lnTo>
                    <a:lnTo>
                      <a:pt x="227" y="82"/>
                    </a:lnTo>
                    <a:lnTo>
                      <a:pt x="230" y="82"/>
                    </a:lnTo>
                    <a:lnTo>
                      <a:pt x="230" y="80"/>
                    </a:lnTo>
                    <a:lnTo>
                      <a:pt x="235" y="80"/>
                    </a:lnTo>
                    <a:lnTo>
                      <a:pt x="235" y="79"/>
                    </a:lnTo>
                    <a:lnTo>
                      <a:pt x="237" y="79"/>
                    </a:lnTo>
                    <a:lnTo>
                      <a:pt x="237" y="78"/>
                    </a:lnTo>
                    <a:lnTo>
                      <a:pt x="240" y="78"/>
                    </a:lnTo>
                    <a:lnTo>
                      <a:pt x="240" y="76"/>
                    </a:lnTo>
                    <a:lnTo>
                      <a:pt x="243" y="76"/>
                    </a:lnTo>
                    <a:lnTo>
                      <a:pt x="243" y="75"/>
                    </a:lnTo>
                    <a:lnTo>
                      <a:pt x="246" y="75"/>
                    </a:lnTo>
                    <a:lnTo>
                      <a:pt x="247" y="73"/>
                    </a:lnTo>
                    <a:lnTo>
                      <a:pt x="249" y="73"/>
                    </a:lnTo>
                    <a:lnTo>
                      <a:pt x="250" y="70"/>
                    </a:lnTo>
                    <a:lnTo>
                      <a:pt x="253" y="70"/>
                    </a:lnTo>
                    <a:lnTo>
                      <a:pt x="253" y="69"/>
                    </a:lnTo>
                    <a:lnTo>
                      <a:pt x="256" y="69"/>
                    </a:lnTo>
                    <a:lnTo>
                      <a:pt x="257" y="66"/>
                    </a:lnTo>
                    <a:lnTo>
                      <a:pt x="260" y="66"/>
                    </a:lnTo>
                    <a:lnTo>
                      <a:pt x="261" y="63"/>
                    </a:lnTo>
                    <a:lnTo>
                      <a:pt x="263" y="63"/>
                    </a:lnTo>
                    <a:lnTo>
                      <a:pt x="263" y="62"/>
                    </a:lnTo>
                    <a:lnTo>
                      <a:pt x="265" y="62"/>
                    </a:lnTo>
                    <a:lnTo>
                      <a:pt x="266" y="59"/>
                    </a:lnTo>
                    <a:lnTo>
                      <a:pt x="267" y="59"/>
                    </a:lnTo>
                    <a:lnTo>
                      <a:pt x="267" y="58"/>
                    </a:lnTo>
                    <a:lnTo>
                      <a:pt x="270" y="58"/>
                    </a:lnTo>
                    <a:lnTo>
                      <a:pt x="272" y="56"/>
                    </a:lnTo>
                    <a:lnTo>
                      <a:pt x="273" y="56"/>
                    </a:lnTo>
                    <a:lnTo>
                      <a:pt x="273" y="54"/>
                    </a:lnTo>
                    <a:lnTo>
                      <a:pt x="276" y="54"/>
                    </a:lnTo>
                    <a:lnTo>
                      <a:pt x="276" y="52"/>
                    </a:lnTo>
                    <a:lnTo>
                      <a:pt x="278" y="52"/>
                    </a:lnTo>
                    <a:lnTo>
                      <a:pt x="278" y="50"/>
                    </a:lnTo>
                    <a:lnTo>
                      <a:pt x="280" y="50"/>
                    </a:lnTo>
                    <a:lnTo>
                      <a:pt x="282" y="48"/>
                    </a:lnTo>
                    <a:lnTo>
                      <a:pt x="283" y="48"/>
                    </a:lnTo>
                    <a:lnTo>
                      <a:pt x="283" y="46"/>
                    </a:lnTo>
                    <a:lnTo>
                      <a:pt x="286" y="46"/>
                    </a:lnTo>
                    <a:lnTo>
                      <a:pt x="287" y="44"/>
                    </a:lnTo>
                    <a:lnTo>
                      <a:pt x="289" y="44"/>
                    </a:lnTo>
                    <a:lnTo>
                      <a:pt x="289" y="43"/>
                    </a:lnTo>
                    <a:lnTo>
                      <a:pt x="291" y="43"/>
                    </a:lnTo>
                    <a:lnTo>
                      <a:pt x="291" y="41"/>
                    </a:lnTo>
                    <a:lnTo>
                      <a:pt x="294" y="41"/>
                    </a:lnTo>
                    <a:lnTo>
                      <a:pt x="294" y="40"/>
                    </a:lnTo>
                    <a:lnTo>
                      <a:pt x="296" y="40"/>
                    </a:lnTo>
                    <a:lnTo>
                      <a:pt x="298" y="37"/>
                    </a:lnTo>
                    <a:lnTo>
                      <a:pt x="300" y="37"/>
                    </a:lnTo>
                    <a:lnTo>
                      <a:pt x="302" y="35"/>
                    </a:lnTo>
                    <a:lnTo>
                      <a:pt x="305" y="35"/>
                    </a:lnTo>
                    <a:lnTo>
                      <a:pt x="305" y="33"/>
                    </a:lnTo>
                    <a:lnTo>
                      <a:pt x="308" y="33"/>
                    </a:lnTo>
                    <a:lnTo>
                      <a:pt x="308" y="32"/>
                    </a:lnTo>
                    <a:lnTo>
                      <a:pt x="311" y="32"/>
                    </a:lnTo>
                    <a:lnTo>
                      <a:pt x="311" y="31"/>
                    </a:lnTo>
                    <a:lnTo>
                      <a:pt x="313" y="31"/>
                    </a:lnTo>
                    <a:lnTo>
                      <a:pt x="313" y="30"/>
                    </a:lnTo>
                    <a:lnTo>
                      <a:pt x="318" y="30"/>
                    </a:lnTo>
                    <a:lnTo>
                      <a:pt x="318" y="29"/>
                    </a:lnTo>
                    <a:lnTo>
                      <a:pt x="321" y="29"/>
                    </a:lnTo>
                    <a:lnTo>
                      <a:pt x="321" y="27"/>
                    </a:lnTo>
                    <a:lnTo>
                      <a:pt x="325" y="27"/>
                    </a:lnTo>
                    <a:lnTo>
                      <a:pt x="325" y="26"/>
                    </a:lnTo>
                    <a:lnTo>
                      <a:pt x="332" y="26"/>
                    </a:lnTo>
                    <a:lnTo>
                      <a:pt x="332" y="24"/>
                    </a:lnTo>
                    <a:lnTo>
                      <a:pt x="339" y="24"/>
                    </a:lnTo>
                    <a:lnTo>
                      <a:pt x="339" y="23"/>
                    </a:lnTo>
                    <a:lnTo>
                      <a:pt x="426" y="23"/>
                    </a:lnTo>
                    <a:lnTo>
                      <a:pt x="426" y="22"/>
                    </a:lnTo>
                    <a:lnTo>
                      <a:pt x="428" y="22"/>
                    </a:lnTo>
                    <a:lnTo>
                      <a:pt x="428" y="20"/>
                    </a:lnTo>
                    <a:lnTo>
                      <a:pt x="435" y="20"/>
                    </a:lnTo>
                    <a:lnTo>
                      <a:pt x="435" y="19"/>
                    </a:lnTo>
                    <a:lnTo>
                      <a:pt x="439" y="19"/>
                    </a:lnTo>
                    <a:lnTo>
                      <a:pt x="439" y="18"/>
                    </a:lnTo>
                    <a:lnTo>
                      <a:pt x="442" y="18"/>
                    </a:lnTo>
                    <a:lnTo>
                      <a:pt x="442" y="16"/>
                    </a:lnTo>
                    <a:lnTo>
                      <a:pt x="445" y="16"/>
                    </a:lnTo>
                    <a:lnTo>
                      <a:pt x="448" y="16"/>
                    </a:lnTo>
                    <a:lnTo>
                      <a:pt x="448" y="14"/>
                    </a:lnTo>
                    <a:lnTo>
                      <a:pt x="452" y="14"/>
                    </a:lnTo>
                    <a:lnTo>
                      <a:pt x="452" y="13"/>
                    </a:lnTo>
                    <a:lnTo>
                      <a:pt x="455" y="13"/>
                    </a:lnTo>
                    <a:lnTo>
                      <a:pt x="455" y="12"/>
                    </a:lnTo>
                    <a:lnTo>
                      <a:pt x="458" y="12"/>
                    </a:lnTo>
                    <a:lnTo>
                      <a:pt x="458" y="10"/>
                    </a:lnTo>
                    <a:lnTo>
                      <a:pt x="462" y="10"/>
                    </a:lnTo>
                    <a:lnTo>
                      <a:pt x="462" y="9"/>
                    </a:lnTo>
                    <a:lnTo>
                      <a:pt x="466" y="9"/>
                    </a:lnTo>
                    <a:lnTo>
                      <a:pt x="466" y="7"/>
                    </a:lnTo>
                    <a:lnTo>
                      <a:pt x="470" y="7"/>
                    </a:lnTo>
                    <a:lnTo>
                      <a:pt x="470" y="6"/>
                    </a:lnTo>
                    <a:lnTo>
                      <a:pt x="473" y="6"/>
                    </a:lnTo>
                    <a:lnTo>
                      <a:pt x="473" y="5"/>
                    </a:lnTo>
                    <a:lnTo>
                      <a:pt x="477" y="5"/>
                    </a:lnTo>
                    <a:lnTo>
                      <a:pt x="477" y="3"/>
                    </a:lnTo>
                    <a:lnTo>
                      <a:pt x="481" y="3"/>
                    </a:lnTo>
                    <a:lnTo>
                      <a:pt x="483" y="3"/>
                    </a:lnTo>
                    <a:lnTo>
                      <a:pt x="483" y="1"/>
                    </a:lnTo>
                    <a:lnTo>
                      <a:pt x="491" y="1"/>
                    </a:lnTo>
                    <a:lnTo>
                      <a:pt x="491" y="0"/>
                    </a:lnTo>
                    <a:lnTo>
                      <a:pt x="507" y="0"/>
                    </a:lnTo>
                  </a:path>
                </a:pathLst>
              </a:custGeom>
              <a:solidFill>
                <a:schemeClr val="accent1"/>
              </a:solidFill>
              <a:ln w="12700" cap="rnd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10265" name="Text Box 155"/>
            <p:cNvSpPr txBox="1">
              <a:spLocks noChangeArrowheads="1"/>
            </p:cNvSpPr>
            <p:nvPr/>
          </p:nvSpPr>
          <p:spPr bwMode="auto">
            <a:xfrm>
              <a:off x="1780" y="3555"/>
              <a:ext cx="528" cy="1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altLang="zh-CN" sz="1200">
                  <a:latin typeface="宋体" pitchFamily="2" charset="-122"/>
                </a:rPr>
                <a:t>IT</a:t>
              </a:r>
              <a:r>
                <a:rPr lang="zh-CN" altLang="en-US" sz="1200">
                  <a:latin typeface="宋体" pitchFamily="2" charset="-122"/>
                </a:rPr>
                <a:t>管理员</a:t>
              </a:r>
            </a:p>
          </p:txBody>
        </p:sp>
      </p:grpSp>
      <p:sp>
        <p:nvSpPr>
          <p:cNvPr id="10263" name="Line 156"/>
          <p:cNvSpPr>
            <a:spLocks noChangeShapeType="1"/>
          </p:cNvSpPr>
          <p:nvPr/>
        </p:nvSpPr>
        <p:spPr bwMode="auto">
          <a:xfrm>
            <a:off x="1870075" y="6138863"/>
            <a:ext cx="36353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ransition>
    <p:strips dir="r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13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13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132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4132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4132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4132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4132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4132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4132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4132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4132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4132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4132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4132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13125" grpId="0" animBg="1"/>
      <p:bldP spid="1413260" grpId="0" animBg="1"/>
      <p:bldP spid="1413261" grpId="0" animBg="1"/>
      <p:bldP spid="141326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首页</a:t>
            </a:r>
          </a:p>
        </p:txBody>
      </p:sp>
      <p:pic>
        <p:nvPicPr>
          <p:cNvPr id="88067" name="Picture 4" descr="C:\Users\jim\Pictures\6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219200"/>
            <a:ext cx="9144000" cy="563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strips dir="ru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smtClean="0"/>
          </a:p>
        </p:txBody>
      </p:sp>
      <p:pic>
        <p:nvPicPr>
          <p:cNvPr id="89091" name="Picture 4" descr="C:\Users\jim\Pictures\7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685800"/>
            <a:ext cx="9144000" cy="617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strips dir="r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财务分析</a:t>
            </a:r>
          </a:p>
        </p:txBody>
      </p:sp>
      <p:pic>
        <p:nvPicPr>
          <p:cNvPr id="90115" name="Picture 4" descr="C:\Users\jim\Pictures\1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762000"/>
            <a:ext cx="9144000" cy="609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0117" name="Picture 5" descr="C:\Users\jim\Pictures\12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762000"/>
            <a:ext cx="9144000" cy="609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strips dir="r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90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90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smtClean="0"/>
          </a:p>
        </p:txBody>
      </p:sp>
      <p:pic>
        <p:nvPicPr>
          <p:cNvPr id="91139" name="Picture 4" descr="C:\Users\jim\Pictures\8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762000"/>
            <a:ext cx="9144000" cy="609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strips dir="r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标题 4"/>
          <p:cNvSpPr>
            <a:spLocks noGrp="1"/>
          </p:cNvSpPr>
          <p:nvPr>
            <p:ph type="title"/>
          </p:nvPr>
        </p:nvSpPr>
        <p:spPr>
          <a:xfrm>
            <a:off x="1371600" y="709613"/>
            <a:ext cx="7239000" cy="585787"/>
          </a:xfrm>
        </p:spPr>
        <p:txBody>
          <a:bodyPr/>
          <a:lstStyle/>
          <a:p>
            <a:r>
              <a:rPr lang="zh-CN" altLang="en-US" smtClean="0"/>
              <a:t>国资监管信息系统的总体规划</a:t>
            </a:r>
          </a:p>
        </p:txBody>
      </p:sp>
      <p:sp>
        <p:nvSpPr>
          <p:cNvPr id="52227" name="矩形 66"/>
          <p:cNvSpPr>
            <a:spLocks noChangeArrowheads="1"/>
          </p:cNvSpPr>
          <p:nvPr/>
        </p:nvSpPr>
        <p:spPr bwMode="auto">
          <a:xfrm>
            <a:off x="152400" y="1371600"/>
            <a:ext cx="800100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eaVert" anchor="ctr">
            <a:spAutoFit/>
          </a:bodyPr>
          <a:lstStyle/>
          <a:p>
            <a:pPr algn="ctr"/>
            <a:r>
              <a:rPr lang="zh-CN" altLang="en-US" sz="4000" b="1">
                <a:solidFill>
                  <a:srgbClr val="002060"/>
                </a:solidFill>
              </a:rPr>
              <a:t>一个中心   三个平台</a:t>
            </a:r>
          </a:p>
        </p:txBody>
      </p:sp>
      <p:pic>
        <p:nvPicPr>
          <p:cNvPr id="52228" name="Picture 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66800" y="1371600"/>
            <a:ext cx="7924800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strips dir="r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smtClean="0"/>
          </a:p>
        </p:txBody>
      </p:sp>
      <p:pic>
        <p:nvPicPr>
          <p:cNvPr id="92163" name="Picture 4" descr="C:\Users\jim\Pictures\9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762000"/>
            <a:ext cx="9144000" cy="609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strips dir="ru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smtClean="0"/>
          </a:p>
        </p:txBody>
      </p:sp>
      <p:pic>
        <p:nvPicPr>
          <p:cNvPr id="93187" name="Picture 4" descr="C:\Users\jim\Pictures\10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762000"/>
            <a:ext cx="9144000" cy="609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strips dir="ru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smtClean="0"/>
          </a:p>
        </p:txBody>
      </p:sp>
      <p:pic>
        <p:nvPicPr>
          <p:cNvPr id="94211" name="Picture 4" descr="C:\Users\jim\Pictures\1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685800"/>
            <a:ext cx="9144000" cy="617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strips dir="ru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smtClean="0"/>
          </a:p>
        </p:txBody>
      </p:sp>
      <p:pic>
        <p:nvPicPr>
          <p:cNvPr id="96259" name="Picture 4" descr="C:\Users\jim\Pictures\13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685800"/>
            <a:ext cx="9144000" cy="617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strips dir="ru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990600" y="609600"/>
            <a:ext cx="6851650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defRPr/>
            </a:pPr>
            <a:r>
              <a:rPr kumimoji="1" lang="zh-CN" altLang="en-US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具体应用流程：数据采集者</a:t>
            </a:r>
            <a:endParaRPr kumimoji="1" lang="en-US" altLang="zh-CN" sz="2400" b="1" dirty="0">
              <a:effectLst>
                <a:outerShdw blurRad="38100" dist="38100" dir="2700000" algn="tl">
                  <a:srgbClr val="C0C0C0"/>
                </a:outerShdw>
              </a:effectLst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11270" name="Text Box 4"/>
          <p:cNvSpPr txBox="1">
            <a:spLocks noChangeArrowheads="1"/>
          </p:cNvSpPr>
          <p:nvPr/>
        </p:nvSpPr>
        <p:spPr bwMode="auto">
          <a:xfrm>
            <a:off x="5486400" y="990600"/>
            <a:ext cx="1471613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1600" b="1">
                <a:ea typeface="楷体_GB2312" pitchFamily="49" charset="-122"/>
              </a:rPr>
              <a:t>数据填报系统</a:t>
            </a:r>
          </a:p>
        </p:txBody>
      </p:sp>
      <p:sp>
        <p:nvSpPr>
          <p:cNvPr id="11271" name="Line 5"/>
          <p:cNvSpPr>
            <a:spLocks noChangeShapeType="1"/>
          </p:cNvSpPr>
          <p:nvPr/>
        </p:nvSpPr>
        <p:spPr bwMode="auto">
          <a:xfrm flipV="1">
            <a:off x="5457825" y="3178175"/>
            <a:ext cx="8858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90500" y="4325938"/>
            <a:ext cx="1698625" cy="1030287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273" name="Line 7"/>
          <p:cNvSpPr>
            <a:spLocks noChangeShapeType="1"/>
          </p:cNvSpPr>
          <p:nvPr/>
        </p:nvSpPr>
        <p:spPr bwMode="auto">
          <a:xfrm flipV="1">
            <a:off x="1857375" y="1524000"/>
            <a:ext cx="406400" cy="142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11274" name="Group 8"/>
          <p:cNvGrpSpPr>
            <a:grpSpLocks/>
          </p:cNvGrpSpPr>
          <p:nvPr/>
        </p:nvGrpSpPr>
        <p:grpSpPr bwMode="auto">
          <a:xfrm>
            <a:off x="449263" y="1089025"/>
            <a:ext cx="1244600" cy="800100"/>
            <a:chOff x="431" y="3113"/>
            <a:chExt cx="680" cy="640"/>
          </a:xfrm>
        </p:grpSpPr>
        <p:graphicFrame>
          <p:nvGraphicFramePr>
            <p:cNvPr id="11268" name="Object 1"/>
            <p:cNvGraphicFramePr>
              <a:graphicFrameLocks/>
            </p:cNvGraphicFramePr>
            <p:nvPr/>
          </p:nvGraphicFramePr>
          <p:xfrm>
            <a:off x="431" y="3113"/>
            <a:ext cx="680" cy="496"/>
          </p:xfrm>
          <a:graphic>
            <a:graphicData uri="http://schemas.openxmlformats.org/presentationml/2006/ole">
              <p:oleObj spid="_x0000_s11268" name="Clip" r:id="rId3" imgW="3657600" imgH="3089160" progId="MS_ClipArt_Gallery.2">
                <p:embed/>
              </p:oleObj>
            </a:graphicData>
          </a:graphic>
        </p:graphicFrame>
        <p:sp>
          <p:nvSpPr>
            <p:cNvPr id="12" name="Text Box 10"/>
            <p:cNvSpPr txBox="1">
              <a:spLocks noChangeArrowheads="1"/>
            </p:cNvSpPr>
            <p:nvPr/>
          </p:nvSpPr>
          <p:spPr bwMode="auto">
            <a:xfrm>
              <a:off x="431" y="3566"/>
              <a:ext cx="680" cy="187"/>
            </a:xfrm>
            <a:prstGeom prst="rect">
              <a:avLst/>
            </a:prstGeom>
            <a:solidFill>
              <a:srgbClr val="CCFFCC">
                <a:alpha val="39000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anchor="ctr" anchorCtr="1"/>
            <a:lstStyle/>
            <a:p>
              <a:pPr eaLnBrk="0" hangingPunct="0">
                <a:defRPr/>
              </a:pPr>
              <a:r>
                <a:rPr lang="zh-CN" altLang="en-US" sz="1200">
                  <a:effectLst>
                    <a:outerShdw blurRad="38100" dist="38100" dir="2700000" algn="tl">
                      <a:srgbClr val="FFFFFF"/>
                    </a:outerShdw>
                  </a:effectLst>
                  <a:latin typeface="Times New Roman" pitchFamily="18" charset="0"/>
                </a:rPr>
                <a:t>决策者</a:t>
              </a:r>
            </a:p>
          </p:txBody>
        </p:sp>
      </p:grpSp>
      <p:grpSp>
        <p:nvGrpSpPr>
          <p:cNvPr id="11275" name="Group 11"/>
          <p:cNvGrpSpPr>
            <a:grpSpLocks/>
          </p:cNvGrpSpPr>
          <p:nvPr/>
        </p:nvGrpSpPr>
        <p:grpSpPr bwMode="auto">
          <a:xfrm>
            <a:off x="396875" y="4346575"/>
            <a:ext cx="1244600" cy="984250"/>
            <a:chOff x="1927" y="866"/>
            <a:chExt cx="499" cy="620"/>
          </a:xfrm>
        </p:grpSpPr>
        <p:sp>
          <p:nvSpPr>
            <p:cNvPr id="14" name="Text Box 12"/>
            <p:cNvSpPr txBox="1">
              <a:spLocks noChangeArrowheads="1"/>
            </p:cNvSpPr>
            <p:nvPr/>
          </p:nvSpPr>
          <p:spPr bwMode="auto">
            <a:xfrm>
              <a:off x="1927" y="1344"/>
              <a:ext cx="499" cy="1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 anchorCtr="1"/>
            <a:lstStyle/>
            <a:p>
              <a:pPr eaLnBrk="0" hangingPunct="0">
                <a:defRPr/>
              </a:pPr>
              <a:r>
                <a:rPr lang="zh-CN" altLang="en-US" sz="1200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itchFamily="18" charset="0"/>
                </a:rPr>
                <a:t>数据采集者</a:t>
              </a:r>
            </a:p>
          </p:txBody>
        </p:sp>
        <p:graphicFrame>
          <p:nvGraphicFramePr>
            <p:cNvPr id="11267" name="Object 2"/>
            <p:cNvGraphicFramePr>
              <a:graphicFrameLocks noChangeAspect="1"/>
            </p:cNvGraphicFramePr>
            <p:nvPr/>
          </p:nvGraphicFramePr>
          <p:xfrm>
            <a:off x="1949" y="866"/>
            <a:ext cx="432" cy="452"/>
          </p:xfrm>
          <a:graphic>
            <a:graphicData uri="http://schemas.openxmlformats.org/presentationml/2006/ole">
              <p:oleObj spid="_x0000_s11267" name="位图图像" r:id="rId4" imgW="1619476" imgH="1704762" progId="Paint.Picture">
                <p:embed/>
              </p:oleObj>
            </a:graphicData>
          </a:graphic>
        </p:graphicFrame>
      </p:grpSp>
      <p:grpSp>
        <p:nvGrpSpPr>
          <p:cNvPr id="11276" name="Group 14"/>
          <p:cNvGrpSpPr>
            <a:grpSpLocks/>
          </p:cNvGrpSpPr>
          <p:nvPr/>
        </p:nvGrpSpPr>
        <p:grpSpPr bwMode="auto">
          <a:xfrm>
            <a:off x="265113" y="2068513"/>
            <a:ext cx="1471612" cy="847725"/>
            <a:chOff x="2200" y="3113"/>
            <a:chExt cx="861" cy="715"/>
          </a:xfrm>
        </p:grpSpPr>
        <p:grpSp>
          <p:nvGrpSpPr>
            <p:cNvPr id="11304" name="Group 15"/>
            <p:cNvGrpSpPr>
              <a:grpSpLocks/>
            </p:cNvGrpSpPr>
            <p:nvPr/>
          </p:nvGrpSpPr>
          <p:grpSpPr bwMode="auto">
            <a:xfrm>
              <a:off x="2290" y="3113"/>
              <a:ext cx="681" cy="515"/>
              <a:chOff x="4423" y="1344"/>
              <a:chExt cx="791" cy="561"/>
            </a:xfrm>
          </p:grpSpPr>
          <p:sp>
            <p:nvSpPr>
              <p:cNvPr id="19" name="Freeform 16"/>
              <p:cNvSpPr>
                <a:spLocks/>
              </p:cNvSpPr>
              <p:nvPr/>
            </p:nvSpPr>
            <p:spPr bwMode="auto">
              <a:xfrm>
                <a:off x="4423" y="1687"/>
                <a:ext cx="791" cy="220"/>
              </a:xfrm>
              <a:custGeom>
                <a:avLst/>
                <a:gdLst/>
                <a:ahLst/>
                <a:cxnLst>
                  <a:cxn ang="0">
                    <a:pos x="113" y="0"/>
                  </a:cxn>
                  <a:cxn ang="0">
                    <a:pos x="790" y="38"/>
                  </a:cxn>
                  <a:cxn ang="0">
                    <a:pos x="733" y="217"/>
                  </a:cxn>
                  <a:cxn ang="0">
                    <a:pos x="0" y="168"/>
                  </a:cxn>
                  <a:cxn ang="0">
                    <a:pos x="112" y="0"/>
                  </a:cxn>
                </a:cxnLst>
                <a:rect l="0" t="0" r="r" b="b"/>
                <a:pathLst>
                  <a:path w="791" h="218">
                    <a:moveTo>
                      <a:pt x="113" y="0"/>
                    </a:moveTo>
                    <a:lnTo>
                      <a:pt x="790" y="38"/>
                    </a:lnTo>
                    <a:lnTo>
                      <a:pt x="733" y="217"/>
                    </a:lnTo>
                    <a:lnTo>
                      <a:pt x="0" y="168"/>
                    </a:lnTo>
                    <a:lnTo>
                      <a:pt x="112" y="0"/>
                    </a:lnTo>
                  </a:path>
                </a:pathLst>
              </a:custGeom>
              <a:gradFill rotWithShape="0">
                <a:gsLst>
                  <a:gs pos="0">
                    <a:srgbClr val="AD6900"/>
                  </a:gs>
                  <a:gs pos="100000">
                    <a:srgbClr val="AD6900">
                      <a:gamma/>
                      <a:tint val="30196"/>
                      <a:invGamma/>
                    </a:srgbClr>
                  </a:gs>
                </a:gsLst>
                <a:lin ang="18900000" scaled="1"/>
              </a:gradFill>
              <a:ln w="9525" cap="rnd">
                <a:noFill/>
                <a:round/>
                <a:headEnd type="none" w="sm" len="sm"/>
                <a:tailEnd type="none" w="sm" len="sm"/>
              </a:ln>
              <a:effectLst>
                <a:outerShdw dist="107763" dir="2700000" algn="ctr" rotWithShape="0">
                  <a:srgbClr val="6E0043"/>
                </a:outerShdw>
              </a:effec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Arial" charset="0"/>
                </a:endParaRPr>
              </a:p>
            </p:txBody>
          </p:sp>
          <p:grpSp>
            <p:nvGrpSpPr>
              <p:cNvPr id="11307" name="Group 17"/>
              <p:cNvGrpSpPr>
                <a:grpSpLocks/>
              </p:cNvGrpSpPr>
              <p:nvPr/>
            </p:nvGrpSpPr>
            <p:grpSpPr bwMode="auto">
              <a:xfrm>
                <a:off x="4468" y="1517"/>
                <a:ext cx="436" cy="245"/>
                <a:chOff x="4468" y="1517"/>
                <a:chExt cx="436" cy="245"/>
              </a:xfrm>
            </p:grpSpPr>
            <p:grpSp>
              <p:nvGrpSpPr>
                <p:cNvPr id="11308" name="Group 18"/>
                <p:cNvGrpSpPr>
                  <a:grpSpLocks/>
                </p:cNvGrpSpPr>
                <p:nvPr/>
              </p:nvGrpSpPr>
              <p:grpSpPr bwMode="auto">
                <a:xfrm>
                  <a:off x="4468" y="1517"/>
                  <a:ext cx="265" cy="244"/>
                  <a:chOff x="4468" y="1517"/>
                  <a:chExt cx="265" cy="244"/>
                </a:xfrm>
              </p:grpSpPr>
              <p:sp>
                <p:nvSpPr>
                  <p:cNvPr id="11359" name="Freeform 19"/>
                  <p:cNvSpPr>
                    <a:spLocks/>
                  </p:cNvSpPr>
                  <p:nvPr/>
                </p:nvSpPr>
                <p:spPr bwMode="auto">
                  <a:xfrm>
                    <a:off x="4519" y="1687"/>
                    <a:ext cx="214" cy="74"/>
                  </a:xfrm>
                  <a:custGeom>
                    <a:avLst/>
                    <a:gdLst>
                      <a:gd name="T0" fmla="*/ 213 w 214"/>
                      <a:gd name="T1" fmla="*/ 0 h 74"/>
                      <a:gd name="T2" fmla="*/ 0 w 214"/>
                      <a:gd name="T3" fmla="*/ 16 h 74"/>
                      <a:gd name="T4" fmla="*/ 0 w 214"/>
                      <a:gd name="T5" fmla="*/ 73 h 74"/>
                      <a:gd name="T6" fmla="*/ 213 w 214"/>
                      <a:gd name="T7" fmla="*/ 51 h 74"/>
                      <a:gd name="T8" fmla="*/ 213 w 214"/>
                      <a:gd name="T9" fmla="*/ 0 h 74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14"/>
                      <a:gd name="T16" fmla="*/ 0 h 74"/>
                      <a:gd name="T17" fmla="*/ 214 w 214"/>
                      <a:gd name="T18" fmla="*/ 74 h 74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14" h="74">
                        <a:moveTo>
                          <a:pt x="213" y="0"/>
                        </a:moveTo>
                        <a:lnTo>
                          <a:pt x="0" y="16"/>
                        </a:lnTo>
                        <a:lnTo>
                          <a:pt x="0" y="73"/>
                        </a:lnTo>
                        <a:lnTo>
                          <a:pt x="213" y="51"/>
                        </a:lnTo>
                        <a:lnTo>
                          <a:pt x="213" y="0"/>
                        </a:lnTo>
                      </a:path>
                    </a:pathLst>
                  </a:custGeom>
                  <a:solidFill>
                    <a:srgbClr val="C0C0C0"/>
                  </a:solidFill>
                  <a:ln w="9525" cap="rnd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grpSp>
                <p:nvGrpSpPr>
                  <p:cNvPr id="11360" name="Group 20"/>
                  <p:cNvGrpSpPr>
                    <a:grpSpLocks/>
                  </p:cNvGrpSpPr>
                  <p:nvPr/>
                </p:nvGrpSpPr>
                <p:grpSpPr bwMode="auto">
                  <a:xfrm>
                    <a:off x="4518" y="1700"/>
                    <a:ext cx="213" cy="29"/>
                    <a:chOff x="4518" y="1700"/>
                    <a:chExt cx="213" cy="29"/>
                  </a:xfrm>
                </p:grpSpPr>
                <p:sp>
                  <p:nvSpPr>
                    <p:cNvPr id="11417" name="Line 21"/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4518" y="1700"/>
                      <a:ext cx="213" cy="18"/>
                    </a:xfrm>
                    <a:prstGeom prst="line">
                      <a:avLst/>
                    </a:prstGeom>
                    <a:noFill/>
                    <a:ln w="12700">
                      <a:solidFill>
                        <a:srgbClr val="000000"/>
                      </a:solidFill>
                      <a:round/>
                      <a:headEnd type="none" w="sm" len="sm"/>
                      <a:tailEnd type="none" w="sm" len="sm"/>
                    </a:ln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1418" name="Line 22"/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4530" y="1714"/>
                      <a:ext cx="46" cy="4"/>
                    </a:xfrm>
                    <a:prstGeom prst="line">
                      <a:avLst/>
                    </a:prstGeom>
                    <a:noFill/>
                    <a:ln w="25400">
                      <a:solidFill>
                        <a:srgbClr val="000000"/>
                      </a:solidFill>
                      <a:round/>
                      <a:headEnd type="none" w="sm" len="sm"/>
                      <a:tailEnd type="none" w="sm" len="sm"/>
                    </a:ln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1419" name="Line 23"/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4583" y="1710"/>
                      <a:ext cx="45" cy="4"/>
                    </a:xfrm>
                    <a:prstGeom prst="line">
                      <a:avLst/>
                    </a:prstGeom>
                    <a:noFill/>
                    <a:ln w="25400">
                      <a:solidFill>
                        <a:srgbClr val="000000"/>
                      </a:solidFill>
                      <a:round/>
                      <a:headEnd type="none" w="sm" len="sm"/>
                      <a:tailEnd type="none" w="sm" len="sm"/>
                    </a:ln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1420" name="Line 24"/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4518" y="1711"/>
                      <a:ext cx="213" cy="18"/>
                    </a:xfrm>
                    <a:prstGeom prst="line">
                      <a:avLst/>
                    </a:prstGeom>
                    <a:noFill/>
                    <a:ln w="12700">
                      <a:solidFill>
                        <a:srgbClr val="000000"/>
                      </a:solidFill>
                      <a:round/>
                      <a:headEnd type="none" w="sm" len="sm"/>
                      <a:tailEnd type="none" w="sm" len="sm"/>
                    </a:ln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</p:grpSp>
              <p:grpSp>
                <p:nvGrpSpPr>
                  <p:cNvPr id="11361" name="Group 25"/>
                  <p:cNvGrpSpPr>
                    <a:grpSpLocks/>
                  </p:cNvGrpSpPr>
                  <p:nvPr/>
                </p:nvGrpSpPr>
                <p:grpSpPr bwMode="auto">
                  <a:xfrm>
                    <a:off x="4469" y="1677"/>
                    <a:ext cx="264" cy="26"/>
                    <a:chOff x="4469" y="1677"/>
                    <a:chExt cx="264" cy="26"/>
                  </a:xfrm>
                </p:grpSpPr>
                <p:sp>
                  <p:nvSpPr>
                    <p:cNvPr id="11415" name="Freeform 26"/>
                    <p:cNvSpPr>
                      <a:spLocks/>
                    </p:cNvSpPr>
                    <p:nvPr/>
                  </p:nvSpPr>
                  <p:spPr bwMode="auto">
                    <a:xfrm>
                      <a:off x="4469" y="1677"/>
                      <a:ext cx="264" cy="26"/>
                    </a:xfrm>
                    <a:custGeom>
                      <a:avLst/>
                      <a:gdLst>
                        <a:gd name="T0" fmla="*/ 263 w 264"/>
                        <a:gd name="T1" fmla="*/ 9 h 26"/>
                        <a:gd name="T2" fmla="*/ 50 w 264"/>
                        <a:gd name="T3" fmla="*/ 25 h 26"/>
                        <a:gd name="T4" fmla="*/ 0 w 264"/>
                        <a:gd name="T5" fmla="*/ 10 h 26"/>
                        <a:gd name="T6" fmla="*/ 18 w 264"/>
                        <a:gd name="T7" fmla="*/ 8 h 26"/>
                        <a:gd name="T8" fmla="*/ 182 w 264"/>
                        <a:gd name="T9" fmla="*/ 0 h 26"/>
                        <a:gd name="T10" fmla="*/ 263 w 264"/>
                        <a:gd name="T11" fmla="*/ 9 h 26"/>
                        <a:gd name="T12" fmla="*/ 0 60000 65536"/>
                        <a:gd name="T13" fmla="*/ 0 60000 65536"/>
                        <a:gd name="T14" fmla="*/ 0 60000 65536"/>
                        <a:gd name="T15" fmla="*/ 0 60000 65536"/>
                        <a:gd name="T16" fmla="*/ 0 60000 65536"/>
                        <a:gd name="T17" fmla="*/ 0 60000 65536"/>
                        <a:gd name="T18" fmla="*/ 0 w 264"/>
                        <a:gd name="T19" fmla="*/ 0 h 26"/>
                        <a:gd name="T20" fmla="*/ 264 w 264"/>
                        <a:gd name="T21" fmla="*/ 26 h 26"/>
                      </a:gdLst>
                      <a:ahLst/>
                      <a:cxnLst>
                        <a:cxn ang="T12">
                          <a:pos x="T0" y="T1"/>
                        </a:cxn>
                        <a:cxn ang="T13">
                          <a:pos x="T2" y="T3"/>
                        </a:cxn>
                        <a:cxn ang="T14">
                          <a:pos x="T4" y="T5"/>
                        </a:cxn>
                        <a:cxn ang="T15">
                          <a:pos x="T6" y="T7"/>
                        </a:cxn>
                        <a:cxn ang="T16">
                          <a:pos x="T8" y="T9"/>
                        </a:cxn>
                        <a:cxn ang="T17">
                          <a:pos x="T10" y="T11"/>
                        </a:cxn>
                      </a:cxnLst>
                      <a:rect l="T18" t="T19" r="T20" b="T21"/>
                      <a:pathLst>
                        <a:path w="264" h="26">
                          <a:moveTo>
                            <a:pt x="263" y="9"/>
                          </a:moveTo>
                          <a:lnTo>
                            <a:pt x="50" y="25"/>
                          </a:lnTo>
                          <a:lnTo>
                            <a:pt x="0" y="10"/>
                          </a:lnTo>
                          <a:lnTo>
                            <a:pt x="18" y="8"/>
                          </a:lnTo>
                          <a:lnTo>
                            <a:pt x="182" y="0"/>
                          </a:lnTo>
                          <a:lnTo>
                            <a:pt x="263" y="9"/>
                          </a:lnTo>
                        </a:path>
                      </a:pathLst>
                    </a:custGeom>
                    <a:solidFill>
                      <a:srgbClr val="DFDFDF"/>
                    </a:solidFill>
                    <a:ln w="9525" cap="rnd">
                      <a:noFill/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1416" name="Freeform 27"/>
                    <p:cNvSpPr>
                      <a:spLocks/>
                    </p:cNvSpPr>
                    <p:nvPr/>
                  </p:nvSpPr>
                  <p:spPr bwMode="auto">
                    <a:xfrm>
                      <a:off x="4478" y="1683"/>
                      <a:ext cx="195" cy="17"/>
                    </a:xfrm>
                    <a:custGeom>
                      <a:avLst/>
                      <a:gdLst>
                        <a:gd name="T0" fmla="*/ 178 w 195"/>
                        <a:gd name="T1" fmla="*/ 0 h 17"/>
                        <a:gd name="T2" fmla="*/ 194 w 195"/>
                        <a:gd name="T3" fmla="*/ 5 h 17"/>
                        <a:gd name="T4" fmla="*/ 37 w 195"/>
                        <a:gd name="T5" fmla="*/ 16 h 17"/>
                        <a:gd name="T6" fmla="*/ 12 w 195"/>
                        <a:gd name="T7" fmla="*/ 8 h 17"/>
                        <a:gd name="T8" fmla="*/ 13 w 195"/>
                        <a:gd name="T9" fmla="*/ 8 h 17"/>
                        <a:gd name="T10" fmla="*/ 0 w 195"/>
                        <a:gd name="T11" fmla="*/ 4 h 17"/>
                        <a:gd name="T12" fmla="*/ 8 w 195"/>
                        <a:gd name="T13" fmla="*/ 3 h 17"/>
                        <a:gd name="T14" fmla="*/ 178 w 195"/>
                        <a:gd name="T15" fmla="*/ 0 h 17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  <a:gd name="T24" fmla="*/ 0 w 195"/>
                        <a:gd name="T25" fmla="*/ 0 h 17"/>
                        <a:gd name="T26" fmla="*/ 195 w 195"/>
                        <a:gd name="T27" fmla="*/ 17 h 17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T24" t="T25" r="T26" b="T27"/>
                      <a:pathLst>
                        <a:path w="195" h="17">
                          <a:moveTo>
                            <a:pt x="178" y="0"/>
                          </a:moveTo>
                          <a:lnTo>
                            <a:pt x="194" y="5"/>
                          </a:lnTo>
                          <a:lnTo>
                            <a:pt x="37" y="16"/>
                          </a:lnTo>
                          <a:lnTo>
                            <a:pt x="12" y="8"/>
                          </a:lnTo>
                          <a:lnTo>
                            <a:pt x="13" y="8"/>
                          </a:lnTo>
                          <a:lnTo>
                            <a:pt x="0" y="4"/>
                          </a:lnTo>
                          <a:lnTo>
                            <a:pt x="8" y="3"/>
                          </a:lnTo>
                          <a:lnTo>
                            <a:pt x="178" y="0"/>
                          </a:lnTo>
                        </a:path>
                      </a:pathLst>
                    </a:custGeom>
                    <a:solidFill>
                      <a:srgbClr val="5F5F5F"/>
                    </a:solidFill>
                    <a:ln w="9525" cap="rnd">
                      <a:noFill/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</p:grpSp>
              <p:sp>
                <p:nvSpPr>
                  <p:cNvPr id="11362" name="Freeform 28"/>
                  <p:cNvSpPr>
                    <a:spLocks/>
                  </p:cNvSpPr>
                  <p:nvPr/>
                </p:nvSpPr>
                <p:spPr bwMode="auto">
                  <a:xfrm>
                    <a:off x="4468" y="1689"/>
                    <a:ext cx="51" cy="72"/>
                  </a:xfrm>
                  <a:custGeom>
                    <a:avLst/>
                    <a:gdLst>
                      <a:gd name="T0" fmla="*/ 50 w 51"/>
                      <a:gd name="T1" fmla="*/ 14 h 72"/>
                      <a:gd name="T2" fmla="*/ 0 w 51"/>
                      <a:gd name="T3" fmla="*/ 0 h 72"/>
                      <a:gd name="T4" fmla="*/ 0 w 51"/>
                      <a:gd name="T5" fmla="*/ 46 h 72"/>
                      <a:gd name="T6" fmla="*/ 50 w 51"/>
                      <a:gd name="T7" fmla="*/ 71 h 72"/>
                      <a:gd name="T8" fmla="*/ 50 w 51"/>
                      <a:gd name="T9" fmla="*/ 14 h 7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51"/>
                      <a:gd name="T16" fmla="*/ 0 h 72"/>
                      <a:gd name="T17" fmla="*/ 51 w 51"/>
                      <a:gd name="T18" fmla="*/ 72 h 72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51" h="72">
                        <a:moveTo>
                          <a:pt x="50" y="14"/>
                        </a:moveTo>
                        <a:lnTo>
                          <a:pt x="0" y="0"/>
                        </a:lnTo>
                        <a:lnTo>
                          <a:pt x="0" y="46"/>
                        </a:lnTo>
                        <a:lnTo>
                          <a:pt x="50" y="71"/>
                        </a:lnTo>
                        <a:lnTo>
                          <a:pt x="50" y="14"/>
                        </a:lnTo>
                      </a:path>
                    </a:pathLst>
                  </a:custGeom>
                  <a:solidFill>
                    <a:srgbClr val="BFBFBF"/>
                  </a:solidFill>
                  <a:ln w="9525" cap="rnd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grpSp>
                <p:nvGrpSpPr>
                  <p:cNvPr id="11363" name="Group 29"/>
                  <p:cNvGrpSpPr>
                    <a:grpSpLocks/>
                  </p:cNvGrpSpPr>
                  <p:nvPr/>
                </p:nvGrpSpPr>
                <p:grpSpPr bwMode="auto">
                  <a:xfrm>
                    <a:off x="4468" y="1693"/>
                    <a:ext cx="50" cy="63"/>
                    <a:chOff x="4468" y="1693"/>
                    <a:chExt cx="50" cy="63"/>
                  </a:xfrm>
                </p:grpSpPr>
                <p:sp>
                  <p:nvSpPr>
                    <p:cNvPr id="11406" name="Line 30"/>
                    <p:cNvSpPr>
                      <a:spLocks noChangeShapeType="1"/>
                    </p:cNvSpPr>
                    <p:nvPr/>
                  </p:nvSpPr>
                  <p:spPr bwMode="auto">
                    <a:xfrm flipH="1" flipV="1">
                      <a:off x="4468" y="1711"/>
                      <a:ext cx="50" cy="18"/>
                    </a:xfrm>
                    <a:prstGeom prst="line">
                      <a:avLst/>
                    </a:prstGeom>
                    <a:noFill/>
                    <a:ln w="12700">
                      <a:solidFill>
                        <a:srgbClr val="808080"/>
                      </a:solidFill>
                      <a:round/>
                      <a:headEnd type="none" w="sm" len="sm"/>
                      <a:tailEnd type="none" w="sm" len="sm"/>
                    </a:ln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1407" name="Line 31"/>
                    <p:cNvSpPr>
                      <a:spLocks noChangeShapeType="1"/>
                    </p:cNvSpPr>
                    <p:nvPr/>
                  </p:nvSpPr>
                  <p:spPr bwMode="auto">
                    <a:xfrm flipH="1" flipV="1">
                      <a:off x="4468" y="1716"/>
                      <a:ext cx="42" cy="17"/>
                    </a:xfrm>
                    <a:prstGeom prst="line">
                      <a:avLst/>
                    </a:prstGeom>
                    <a:noFill/>
                    <a:ln w="12700">
                      <a:solidFill>
                        <a:srgbClr val="808080"/>
                      </a:solidFill>
                      <a:round/>
                      <a:headEnd type="none" w="sm" len="sm"/>
                      <a:tailEnd type="none" w="sm" len="sm"/>
                    </a:ln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1408" name="Line 32"/>
                    <p:cNvSpPr>
                      <a:spLocks noChangeShapeType="1"/>
                    </p:cNvSpPr>
                    <p:nvPr/>
                  </p:nvSpPr>
                  <p:spPr bwMode="auto">
                    <a:xfrm flipH="1" flipV="1">
                      <a:off x="4468" y="1722"/>
                      <a:ext cx="42" cy="17"/>
                    </a:xfrm>
                    <a:prstGeom prst="line">
                      <a:avLst/>
                    </a:prstGeom>
                    <a:noFill/>
                    <a:ln w="12700">
                      <a:solidFill>
                        <a:srgbClr val="808080"/>
                      </a:solidFill>
                      <a:round/>
                      <a:headEnd type="none" w="sm" len="sm"/>
                      <a:tailEnd type="none" w="sm" len="sm"/>
                    </a:ln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1409" name="Line 33"/>
                    <p:cNvSpPr>
                      <a:spLocks noChangeShapeType="1"/>
                    </p:cNvSpPr>
                    <p:nvPr/>
                  </p:nvSpPr>
                  <p:spPr bwMode="auto">
                    <a:xfrm flipH="1" flipV="1">
                      <a:off x="4468" y="1726"/>
                      <a:ext cx="42" cy="19"/>
                    </a:xfrm>
                    <a:prstGeom prst="line">
                      <a:avLst/>
                    </a:prstGeom>
                    <a:noFill/>
                    <a:ln w="12700">
                      <a:solidFill>
                        <a:srgbClr val="808080"/>
                      </a:solidFill>
                      <a:round/>
                      <a:headEnd type="none" w="sm" len="sm"/>
                      <a:tailEnd type="none" w="sm" len="sm"/>
                    </a:ln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1410" name="Line 34"/>
                    <p:cNvSpPr>
                      <a:spLocks noChangeShapeType="1"/>
                    </p:cNvSpPr>
                    <p:nvPr/>
                  </p:nvSpPr>
                  <p:spPr bwMode="auto">
                    <a:xfrm flipH="1" flipV="1">
                      <a:off x="4468" y="1731"/>
                      <a:ext cx="42" cy="21"/>
                    </a:xfrm>
                    <a:prstGeom prst="line">
                      <a:avLst/>
                    </a:prstGeom>
                    <a:noFill/>
                    <a:ln w="12700">
                      <a:solidFill>
                        <a:srgbClr val="808080"/>
                      </a:solidFill>
                      <a:round/>
                      <a:headEnd type="none" w="sm" len="sm"/>
                      <a:tailEnd type="none" w="sm" len="sm"/>
                    </a:ln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1411" name="Line 35"/>
                    <p:cNvSpPr>
                      <a:spLocks noChangeShapeType="1"/>
                    </p:cNvSpPr>
                    <p:nvPr/>
                  </p:nvSpPr>
                  <p:spPr bwMode="auto">
                    <a:xfrm flipH="1" flipV="1">
                      <a:off x="4468" y="1705"/>
                      <a:ext cx="42" cy="15"/>
                    </a:xfrm>
                    <a:prstGeom prst="line">
                      <a:avLst/>
                    </a:prstGeom>
                    <a:noFill/>
                    <a:ln w="12700">
                      <a:solidFill>
                        <a:srgbClr val="808080"/>
                      </a:solidFill>
                      <a:round/>
                      <a:headEnd type="none" w="sm" len="sm"/>
                      <a:tailEnd type="none" w="sm" len="sm"/>
                    </a:ln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1412" name="Line 36"/>
                    <p:cNvSpPr>
                      <a:spLocks noChangeShapeType="1"/>
                    </p:cNvSpPr>
                    <p:nvPr/>
                  </p:nvSpPr>
                  <p:spPr bwMode="auto">
                    <a:xfrm flipH="1" flipV="1">
                      <a:off x="4468" y="1699"/>
                      <a:ext cx="42" cy="14"/>
                    </a:xfrm>
                    <a:prstGeom prst="line">
                      <a:avLst/>
                    </a:prstGeom>
                    <a:noFill/>
                    <a:ln w="12700">
                      <a:solidFill>
                        <a:srgbClr val="808080"/>
                      </a:solidFill>
                      <a:round/>
                      <a:headEnd type="none" w="sm" len="sm"/>
                      <a:tailEnd type="none" w="sm" len="sm"/>
                    </a:ln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1413" name="Line 37"/>
                    <p:cNvSpPr>
                      <a:spLocks noChangeShapeType="1"/>
                    </p:cNvSpPr>
                    <p:nvPr/>
                  </p:nvSpPr>
                  <p:spPr bwMode="auto">
                    <a:xfrm flipH="1" flipV="1">
                      <a:off x="4468" y="1693"/>
                      <a:ext cx="42" cy="13"/>
                    </a:xfrm>
                    <a:prstGeom prst="line">
                      <a:avLst/>
                    </a:prstGeom>
                    <a:noFill/>
                    <a:ln w="12700">
                      <a:solidFill>
                        <a:srgbClr val="808080"/>
                      </a:solidFill>
                      <a:round/>
                      <a:headEnd type="none" w="sm" len="sm"/>
                      <a:tailEnd type="none" w="sm" len="sm"/>
                    </a:ln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1414" name="Line 38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510" y="1702"/>
                      <a:ext cx="0" cy="54"/>
                    </a:xfrm>
                    <a:prstGeom prst="line">
                      <a:avLst/>
                    </a:prstGeom>
                    <a:noFill/>
                    <a:ln w="12700">
                      <a:solidFill>
                        <a:srgbClr val="808080"/>
                      </a:solidFill>
                      <a:round/>
                      <a:headEnd type="none" w="sm" len="sm"/>
                      <a:tailEnd type="none" w="sm" len="sm"/>
                    </a:ln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</p:grpSp>
              <p:grpSp>
                <p:nvGrpSpPr>
                  <p:cNvPr id="11364" name="Group 39"/>
                  <p:cNvGrpSpPr>
                    <a:grpSpLocks/>
                  </p:cNvGrpSpPr>
                  <p:nvPr/>
                </p:nvGrpSpPr>
                <p:grpSpPr bwMode="auto">
                  <a:xfrm>
                    <a:off x="4472" y="1544"/>
                    <a:ext cx="33" cy="146"/>
                    <a:chOff x="4472" y="1544"/>
                    <a:chExt cx="33" cy="146"/>
                  </a:xfrm>
                </p:grpSpPr>
                <p:sp>
                  <p:nvSpPr>
                    <p:cNvPr id="11380" name="Freeform 40"/>
                    <p:cNvSpPr>
                      <a:spLocks/>
                    </p:cNvSpPr>
                    <p:nvPr/>
                  </p:nvSpPr>
                  <p:spPr bwMode="auto">
                    <a:xfrm>
                      <a:off x="4472" y="1544"/>
                      <a:ext cx="33" cy="146"/>
                    </a:xfrm>
                    <a:custGeom>
                      <a:avLst/>
                      <a:gdLst>
                        <a:gd name="T0" fmla="*/ 29 w 33"/>
                        <a:gd name="T1" fmla="*/ 0 h 146"/>
                        <a:gd name="T2" fmla="*/ 0 w 33"/>
                        <a:gd name="T3" fmla="*/ 11 h 146"/>
                        <a:gd name="T4" fmla="*/ 2 w 33"/>
                        <a:gd name="T5" fmla="*/ 68 h 146"/>
                        <a:gd name="T6" fmla="*/ 5 w 33"/>
                        <a:gd name="T7" fmla="*/ 136 h 146"/>
                        <a:gd name="T8" fmla="*/ 32 w 33"/>
                        <a:gd name="T9" fmla="*/ 145 h 146"/>
                        <a:gd name="T10" fmla="*/ 29 w 33"/>
                        <a:gd name="T11" fmla="*/ 0 h 146"/>
                        <a:gd name="T12" fmla="*/ 0 60000 65536"/>
                        <a:gd name="T13" fmla="*/ 0 60000 65536"/>
                        <a:gd name="T14" fmla="*/ 0 60000 65536"/>
                        <a:gd name="T15" fmla="*/ 0 60000 65536"/>
                        <a:gd name="T16" fmla="*/ 0 60000 65536"/>
                        <a:gd name="T17" fmla="*/ 0 60000 65536"/>
                        <a:gd name="T18" fmla="*/ 0 w 33"/>
                        <a:gd name="T19" fmla="*/ 0 h 146"/>
                        <a:gd name="T20" fmla="*/ 33 w 33"/>
                        <a:gd name="T21" fmla="*/ 146 h 146"/>
                      </a:gdLst>
                      <a:ahLst/>
                      <a:cxnLst>
                        <a:cxn ang="T12">
                          <a:pos x="T0" y="T1"/>
                        </a:cxn>
                        <a:cxn ang="T13">
                          <a:pos x="T2" y="T3"/>
                        </a:cxn>
                        <a:cxn ang="T14">
                          <a:pos x="T4" y="T5"/>
                        </a:cxn>
                        <a:cxn ang="T15">
                          <a:pos x="T6" y="T7"/>
                        </a:cxn>
                        <a:cxn ang="T16">
                          <a:pos x="T8" y="T9"/>
                        </a:cxn>
                        <a:cxn ang="T17">
                          <a:pos x="T10" y="T11"/>
                        </a:cxn>
                      </a:cxnLst>
                      <a:rect l="T18" t="T19" r="T20" b="T21"/>
                      <a:pathLst>
                        <a:path w="33" h="146">
                          <a:moveTo>
                            <a:pt x="29" y="0"/>
                          </a:moveTo>
                          <a:lnTo>
                            <a:pt x="0" y="11"/>
                          </a:lnTo>
                          <a:lnTo>
                            <a:pt x="2" y="68"/>
                          </a:lnTo>
                          <a:lnTo>
                            <a:pt x="5" y="136"/>
                          </a:lnTo>
                          <a:lnTo>
                            <a:pt x="32" y="145"/>
                          </a:lnTo>
                          <a:lnTo>
                            <a:pt x="29" y="0"/>
                          </a:lnTo>
                        </a:path>
                      </a:pathLst>
                    </a:custGeom>
                    <a:solidFill>
                      <a:srgbClr val="9F9F9F"/>
                    </a:solidFill>
                    <a:ln w="9525" cap="rnd">
                      <a:noFill/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grpSp>
                  <p:nvGrpSpPr>
                    <p:cNvPr id="11381" name="Group 41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4472" y="1549"/>
                      <a:ext cx="32" cy="123"/>
                      <a:chOff x="4472" y="1549"/>
                      <a:chExt cx="32" cy="123"/>
                    </a:xfrm>
                  </p:grpSpPr>
                  <p:grpSp>
                    <p:nvGrpSpPr>
                      <p:cNvPr id="11382" name="Group 42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4472" y="1549"/>
                        <a:ext cx="32" cy="123"/>
                        <a:chOff x="4472" y="1549"/>
                        <a:chExt cx="32" cy="123"/>
                      </a:xfrm>
                    </p:grpSpPr>
                    <p:grpSp>
                      <p:nvGrpSpPr>
                        <p:cNvPr id="11384" name="Group 43"/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4472" y="1549"/>
                          <a:ext cx="32" cy="74"/>
                          <a:chOff x="4472" y="1549"/>
                          <a:chExt cx="32" cy="74"/>
                        </a:xfrm>
                      </p:grpSpPr>
                      <p:grpSp>
                        <p:nvGrpSpPr>
                          <p:cNvPr id="11394" name="Group 44"/>
                          <p:cNvGrpSpPr>
                            <a:grpSpLocks/>
                          </p:cNvGrpSpPr>
                          <p:nvPr/>
                        </p:nvGrpSpPr>
                        <p:grpSpPr bwMode="auto">
                          <a:xfrm>
                            <a:off x="4472" y="1549"/>
                            <a:ext cx="31" cy="40"/>
                            <a:chOff x="4472" y="1549"/>
                            <a:chExt cx="31" cy="40"/>
                          </a:xfrm>
                        </p:grpSpPr>
                        <p:sp>
                          <p:nvSpPr>
                            <p:cNvPr id="11400" name="Line 45"/>
                            <p:cNvSpPr>
                              <a:spLocks noChangeShapeType="1"/>
                            </p:cNvSpPr>
                            <p:nvPr/>
                          </p:nvSpPr>
                          <p:spPr bwMode="auto">
                            <a:xfrm flipH="1">
                              <a:off x="4472" y="1549"/>
                              <a:ext cx="29" cy="12"/>
                            </a:xfrm>
                            <a:prstGeom prst="line">
                              <a:avLst/>
                            </a:prstGeom>
                            <a:noFill/>
                            <a:ln w="12700">
                              <a:solidFill>
                                <a:srgbClr val="7F7F7F"/>
                              </a:solidFill>
                              <a:round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wrap="none" anchor="ctr"/>
                            <a:lstStyle/>
                            <a:p>
                              <a:endParaRPr lang="zh-CN" altLang="en-US"/>
                            </a:p>
                          </p:txBody>
                        </p:sp>
                        <p:sp>
                          <p:nvSpPr>
                            <p:cNvPr id="11401" name="Line 46"/>
                            <p:cNvSpPr>
                              <a:spLocks noChangeShapeType="1"/>
                            </p:cNvSpPr>
                            <p:nvPr/>
                          </p:nvSpPr>
                          <p:spPr bwMode="auto">
                            <a:xfrm flipH="1">
                              <a:off x="4472" y="1556"/>
                              <a:ext cx="30" cy="10"/>
                            </a:xfrm>
                            <a:prstGeom prst="line">
                              <a:avLst/>
                            </a:prstGeom>
                            <a:noFill/>
                            <a:ln w="12700">
                              <a:solidFill>
                                <a:srgbClr val="7F7F7F"/>
                              </a:solidFill>
                              <a:round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wrap="none" anchor="ctr"/>
                            <a:lstStyle/>
                            <a:p>
                              <a:endParaRPr lang="zh-CN" altLang="en-US"/>
                            </a:p>
                          </p:txBody>
                        </p:sp>
                        <p:sp>
                          <p:nvSpPr>
                            <p:cNvPr id="11402" name="Line 47"/>
                            <p:cNvSpPr>
                              <a:spLocks noChangeShapeType="1"/>
                            </p:cNvSpPr>
                            <p:nvPr/>
                          </p:nvSpPr>
                          <p:spPr bwMode="auto">
                            <a:xfrm flipH="1">
                              <a:off x="4472" y="1562"/>
                              <a:ext cx="30" cy="10"/>
                            </a:xfrm>
                            <a:prstGeom prst="line">
                              <a:avLst/>
                            </a:prstGeom>
                            <a:noFill/>
                            <a:ln w="12700">
                              <a:solidFill>
                                <a:srgbClr val="7F7F7F"/>
                              </a:solidFill>
                              <a:round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wrap="none" anchor="ctr"/>
                            <a:lstStyle/>
                            <a:p>
                              <a:endParaRPr lang="zh-CN" altLang="en-US"/>
                            </a:p>
                          </p:txBody>
                        </p:sp>
                        <p:sp>
                          <p:nvSpPr>
                            <p:cNvPr id="11403" name="Line 48"/>
                            <p:cNvSpPr>
                              <a:spLocks noChangeShapeType="1"/>
                            </p:cNvSpPr>
                            <p:nvPr/>
                          </p:nvSpPr>
                          <p:spPr bwMode="auto">
                            <a:xfrm flipH="1">
                              <a:off x="4472" y="1568"/>
                              <a:ext cx="30" cy="10"/>
                            </a:xfrm>
                            <a:prstGeom prst="line">
                              <a:avLst/>
                            </a:prstGeom>
                            <a:noFill/>
                            <a:ln w="12700">
                              <a:solidFill>
                                <a:srgbClr val="7F7F7F"/>
                              </a:solidFill>
                              <a:round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wrap="none" anchor="ctr"/>
                            <a:lstStyle/>
                            <a:p>
                              <a:endParaRPr lang="zh-CN" altLang="en-US"/>
                            </a:p>
                          </p:txBody>
                        </p:sp>
                        <p:sp>
                          <p:nvSpPr>
                            <p:cNvPr id="11404" name="Line 49"/>
                            <p:cNvSpPr>
                              <a:spLocks noChangeShapeType="1"/>
                            </p:cNvSpPr>
                            <p:nvPr/>
                          </p:nvSpPr>
                          <p:spPr bwMode="auto">
                            <a:xfrm flipH="1">
                              <a:off x="4473" y="1575"/>
                              <a:ext cx="30" cy="9"/>
                            </a:xfrm>
                            <a:prstGeom prst="line">
                              <a:avLst/>
                            </a:prstGeom>
                            <a:noFill/>
                            <a:ln w="12700">
                              <a:solidFill>
                                <a:srgbClr val="7F7F7F"/>
                              </a:solidFill>
                              <a:round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wrap="none" anchor="ctr"/>
                            <a:lstStyle/>
                            <a:p>
                              <a:endParaRPr lang="zh-CN" altLang="en-US"/>
                            </a:p>
                          </p:txBody>
                        </p:sp>
                        <p:sp>
                          <p:nvSpPr>
                            <p:cNvPr id="11405" name="Line 50"/>
                            <p:cNvSpPr>
                              <a:spLocks noChangeShapeType="1"/>
                            </p:cNvSpPr>
                            <p:nvPr/>
                          </p:nvSpPr>
                          <p:spPr bwMode="auto">
                            <a:xfrm flipH="1">
                              <a:off x="4474" y="1582"/>
                              <a:ext cx="29" cy="7"/>
                            </a:xfrm>
                            <a:prstGeom prst="line">
                              <a:avLst/>
                            </a:prstGeom>
                            <a:noFill/>
                            <a:ln w="12700">
                              <a:solidFill>
                                <a:srgbClr val="7F7F7F"/>
                              </a:solidFill>
                              <a:round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wrap="none" anchor="ctr"/>
                            <a:lstStyle/>
                            <a:p>
                              <a:endParaRPr lang="zh-CN" altLang="en-US"/>
                            </a:p>
                          </p:txBody>
                        </p:sp>
                      </p:grpSp>
                      <p:sp>
                        <p:nvSpPr>
                          <p:cNvPr id="11395" name="Line 51"/>
                          <p:cNvSpPr>
                            <a:spLocks noChangeShapeType="1"/>
                          </p:cNvSpPr>
                          <p:nvPr/>
                        </p:nvSpPr>
                        <p:spPr bwMode="auto">
                          <a:xfrm flipH="1">
                            <a:off x="4476" y="1595"/>
                            <a:ext cx="28" cy="5"/>
                          </a:xfrm>
                          <a:prstGeom prst="line">
                            <a:avLst/>
                          </a:prstGeom>
                          <a:noFill/>
                          <a:ln w="12700">
                            <a:solidFill>
                              <a:srgbClr val="7F7F7F"/>
                            </a:solidFill>
                            <a:round/>
                            <a:headEnd type="none" w="sm" len="sm"/>
                            <a:tailEnd type="none" w="sm" len="sm"/>
                          </a:ln>
                        </p:spPr>
                        <p:txBody>
                          <a:bodyPr wrap="none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11396" name="Line 52"/>
                          <p:cNvSpPr>
                            <a:spLocks noChangeShapeType="1"/>
                          </p:cNvSpPr>
                          <p:nvPr/>
                        </p:nvSpPr>
                        <p:spPr bwMode="auto">
                          <a:xfrm flipH="1">
                            <a:off x="4476" y="1601"/>
                            <a:ext cx="28" cy="5"/>
                          </a:xfrm>
                          <a:prstGeom prst="line">
                            <a:avLst/>
                          </a:prstGeom>
                          <a:noFill/>
                          <a:ln w="12700">
                            <a:solidFill>
                              <a:srgbClr val="7F7F7F"/>
                            </a:solidFill>
                            <a:round/>
                            <a:headEnd type="none" w="sm" len="sm"/>
                            <a:tailEnd type="none" w="sm" len="sm"/>
                          </a:ln>
                        </p:spPr>
                        <p:txBody>
                          <a:bodyPr wrap="none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11397" name="Line 53"/>
                          <p:cNvSpPr>
                            <a:spLocks noChangeShapeType="1"/>
                          </p:cNvSpPr>
                          <p:nvPr/>
                        </p:nvSpPr>
                        <p:spPr bwMode="auto">
                          <a:xfrm flipH="1">
                            <a:off x="4476" y="1607"/>
                            <a:ext cx="28" cy="5"/>
                          </a:xfrm>
                          <a:prstGeom prst="line">
                            <a:avLst/>
                          </a:prstGeom>
                          <a:noFill/>
                          <a:ln w="12700">
                            <a:solidFill>
                              <a:srgbClr val="7F7F7F"/>
                            </a:solidFill>
                            <a:round/>
                            <a:headEnd type="none" w="sm" len="sm"/>
                            <a:tailEnd type="none" w="sm" len="sm"/>
                          </a:ln>
                        </p:spPr>
                        <p:txBody>
                          <a:bodyPr wrap="none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11398" name="Line 54"/>
                          <p:cNvSpPr>
                            <a:spLocks noChangeShapeType="1"/>
                          </p:cNvSpPr>
                          <p:nvPr/>
                        </p:nvSpPr>
                        <p:spPr bwMode="auto">
                          <a:xfrm flipH="1">
                            <a:off x="4476" y="1614"/>
                            <a:ext cx="28" cy="3"/>
                          </a:xfrm>
                          <a:prstGeom prst="line">
                            <a:avLst/>
                          </a:prstGeom>
                          <a:noFill/>
                          <a:ln w="12700">
                            <a:solidFill>
                              <a:srgbClr val="7F7F7F"/>
                            </a:solidFill>
                            <a:round/>
                            <a:headEnd type="none" w="sm" len="sm"/>
                            <a:tailEnd type="none" w="sm" len="sm"/>
                          </a:ln>
                        </p:spPr>
                        <p:txBody>
                          <a:bodyPr wrap="none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11399" name="Line 55"/>
                          <p:cNvSpPr>
                            <a:spLocks noChangeShapeType="1"/>
                          </p:cNvSpPr>
                          <p:nvPr/>
                        </p:nvSpPr>
                        <p:spPr bwMode="auto">
                          <a:xfrm flipH="1">
                            <a:off x="4476" y="1621"/>
                            <a:ext cx="28" cy="2"/>
                          </a:xfrm>
                          <a:prstGeom prst="line">
                            <a:avLst/>
                          </a:prstGeom>
                          <a:noFill/>
                          <a:ln w="12700">
                            <a:solidFill>
                              <a:srgbClr val="7F7F7F"/>
                            </a:solidFill>
                            <a:round/>
                            <a:headEnd type="none" w="sm" len="sm"/>
                            <a:tailEnd type="none" w="sm" len="sm"/>
                          </a:ln>
                        </p:spPr>
                        <p:txBody>
                          <a:bodyPr wrap="none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</p:grpSp>
                    <p:grpSp>
                      <p:nvGrpSpPr>
                        <p:cNvPr id="11385" name="Group 56"/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4476" y="1628"/>
                          <a:ext cx="28" cy="44"/>
                          <a:chOff x="4476" y="1628"/>
                          <a:chExt cx="28" cy="44"/>
                        </a:xfrm>
                      </p:grpSpPr>
                      <p:sp>
                        <p:nvSpPr>
                          <p:cNvPr id="11386" name="Line 57"/>
                          <p:cNvSpPr>
                            <a:spLocks noChangeShapeType="1"/>
                          </p:cNvSpPr>
                          <p:nvPr/>
                        </p:nvSpPr>
                        <p:spPr bwMode="auto">
                          <a:xfrm flipH="1">
                            <a:off x="4476" y="1628"/>
                            <a:ext cx="28" cy="2"/>
                          </a:xfrm>
                          <a:prstGeom prst="line">
                            <a:avLst/>
                          </a:prstGeom>
                          <a:noFill/>
                          <a:ln w="12700">
                            <a:solidFill>
                              <a:srgbClr val="7F7F7F"/>
                            </a:solidFill>
                            <a:round/>
                            <a:headEnd type="none" w="sm" len="sm"/>
                            <a:tailEnd type="none" w="sm" len="sm"/>
                          </a:ln>
                        </p:spPr>
                        <p:txBody>
                          <a:bodyPr wrap="none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11387" name="Line 58"/>
                          <p:cNvSpPr>
                            <a:spLocks noChangeShapeType="1"/>
                          </p:cNvSpPr>
                          <p:nvPr/>
                        </p:nvSpPr>
                        <p:spPr bwMode="auto">
                          <a:xfrm flipH="1">
                            <a:off x="4476" y="1634"/>
                            <a:ext cx="28" cy="0"/>
                          </a:xfrm>
                          <a:prstGeom prst="line">
                            <a:avLst/>
                          </a:prstGeom>
                          <a:noFill/>
                          <a:ln w="12700">
                            <a:solidFill>
                              <a:srgbClr val="7F7F7F"/>
                            </a:solidFill>
                            <a:round/>
                            <a:headEnd type="none" w="sm" len="sm"/>
                            <a:tailEnd type="none" w="sm" len="sm"/>
                          </a:ln>
                        </p:spPr>
                        <p:txBody>
                          <a:bodyPr wrap="none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11388" name="Line 59"/>
                          <p:cNvSpPr>
                            <a:spLocks noChangeShapeType="1"/>
                          </p:cNvSpPr>
                          <p:nvPr/>
                        </p:nvSpPr>
                        <p:spPr bwMode="auto">
                          <a:xfrm flipH="1">
                            <a:off x="4476" y="1641"/>
                            <a:ext cx="28" cy="0"/>
                          </a:xfrm>
                          <a:prstGeom prst="line">
                            <a:avLst/>
                          </a:prstGeom>
                          <a:noFill/>
                          <a:ln w="12700">
                            <a:solidFill>
                              <a:srgbClr val="7F7F7F"/>
                            </a:solidFill>
                            <a:round/>
                            <a:headEnd type="none" w="sm" len="sm"/>
                            <a:tailEnd type="none" w="sm" len="sm"/>
                          </a:ln>
                        </p:spPr>
                        <p:txBody>
                          <a:bodyPr wrap="none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11389" name="Line 60"/>
                          <p:cNvSpPr>
                            <a:spLocks noChangeShapeType="1"/>
                          </p:cNvSpPr>
                          <p:nvPr/>
                        </p:nvSpPr>
                        <p:spPr bwMode="auto">
                          <a:xfrm flipH="1">
                            <a:off x="4477" y="1647"/>
                            <a:ext cx="27" cy="0"/>
                          </a:xfrm>
                          <a:prstGeom prst="line">
                            <a:avLst/>
                          </a:prstGeom>
                          <a:noFill/>
                          <a:ln w="12700">
                            <a:solidFill>
                              <a:srgbClr val="7F7F7F"/>
                            </a:solidFill>
                            <a:round/>
                            <a:headEnd type="none" w="sm" len="sm"/>
                            <a:tailEnd type="none" w="sm" len="sm"/>
                          </a:ln>
                        </p:spPr>
                        <p:txBody>
                          <a:bodyPr wrap="none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11390" name="Line 61"/>
                          <p:cNvSpPr>
                            <a:spLocks noChangeShapeType="1"/>
                          </p:cNvSpPr>
                          <p:nvPr/>
                        </p:nvSpPr>
                        <p:spPr bwMode="auto">
                          <a:xfrm flipH="1" flipV="1">
                            <a:off x="4478" y="1652"/>
                            <a:ext cx="26" cy="2"/>
                          </a:xfrm>
                          <a:prstGeom prst="line">
                            <a:avLst/>
                          </a:prstGeom>
                          <a:noFill/>
                          <a:ln w="12700">
                            <a:solidFill>
                              <a:srgbClr val="7F7F7F"/>
                            </a:solidFill>
                            <a:round/>
                            <a:headEnd type="none" w="sm" len="sm"/>
                            <a:tailEnd type="none" w="sm" len="sm"/>
                          </a:ln>
                        </p:spPr>
                        <p:txBody>
                          <a:bodyPr wrap="none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11391" name="Line 62"/>
                          <p:cNvSpPr>
                            <a:spLocks noChangeShapeType="1"/>
                          </p:cNvSpPr>
                          <p:nvPr/>
                        </p:nvSpPr>
                        <p:spPr bwMode="auto">
                          <a:xfrm flipH="1" flipV="1">
                            <a:off x="4478" y="1658"/>
                            <a:ext cx="26" cy="2"/>
                          </a:xfrm>
                          <a:prstGeom prst="line">
                            <a:avLst/>
                          </a:prstGeom>
                          <a:noFill/>
                          <a:ln w="12700">
                            <a:solidFill>
                              <a:srgbClr val="7F7F7F"/>
                            </a:solidFill>
                            <a:round/>
                            <a:headEnd type="none" w="sm" len="sm"/>
                            <a:tailEnd type="none" w="sm" len="sm"/>
                          </a:ln>
                        </p:spPr>
                        <p:txBody>
                          <a:bodyPr wrap="none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11392" name="Line 63"/>
                          <p:cNvSpPr>
                            <a:spLocks noChangeShapeType="1"/>
                          </p:cNvSpPr>
                          <p:nvPr/>
                        </p:nvSpPr>
                        <p:spPr bwMode="auto">
                          <a:xfrm flipH="1" flipV="1">
                            <a:off x="4478" y="1663"/>
                            <a:ext cx="26" cy="3"/>
                          </a:xfrm>
                          <a:prstGeom prst="line">
                            <a:avLst/>
                          </a:prstGeom>
                          <a:noFill/>
                          <a:ln w="12700">
                            <a:solidFill>
                              <a:srgbClr val="7F7F7F"/>
                            </a:solidFill>
                            <a:round/>
                            <a:headEnd type="none" w="sm" len="sm"/>
                            <a:tailEnd type="none" w="sm" len="sm"/>
                          </a:ln>
                        </p:spPr>
                        <p:txBody>
                          <a:bodyPr wrap="none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11393" name="Line 64"/>
                          <p:cNvSpPr>
                            <a:spLocks noChangeShapeType="1"/>
                          </p:cNvSpPr>
                          <p:nvPr/>
                        </p:nvSpPr>
                        <p:spPr bwMode="auto">
                          <a:xfrm flipH="1" flipV="1">
                            <a:off x="4478" y="1669"/>
                            <a:ext cx="26" cy="3"/>
                          </a:xfrm>
                          <a:prstGeom prst="line">
                            <a:avLst/>
                          </a:prstGeom>
                          <a:noFill/>
                          <a:ln w="12700">
                            <a:solidFill>
                              <a:srgbClr val="7F7F7F"/>
                            </a:solidFill>
                            <a:round/>
                            <a:headEnd type="none" w="sm" len="sm"/>
                            <a:tailEnd type="none" w="sm" len="sm"/>
                          </a:ln>
                        </p:spPr>
                        <p:txBody>
                          <a:bodyPr wrap="none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</p:grpSp>
                  </p:grpSp>
                  <p:sp>
                    <p:nvSpPr>
                      <p:cNvPr id="11383" name="Line 65"/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4474" y="1588"/>
                        <a:ext cx="30" cy="7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rgbClr val="7F7F7F"/>
                        </a:solidFill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wrap="none" anchor="ctr"/>
                      <a:lstStyle/>
                      <a:p>
                        <a:endParaRPr lang="zh-CN" altLang="en-US"/>
                      </a:p>
                    </p:txBody>
                  </p:sp>
                </p:grpSp>
              </p:grpSp>
              <p:grpSp>
                <p:nvGrpSpPr>
                  <p:cNvPr id="11365" name="Group 66"/>
                  <p:cNvGrpSpPr>
                    <a:grpSpLocks/>
                  </p:cNvGrpSpPr>
                  <p:nvPr/>
                </p:nvGrpSpPr>
                <p:grpSpPr bwMode="auto">
                  <a:xfrm>
                    <a:off x="4494" y="1521"/>
                    <a:ext cx="33" cy="175"/>
                    <a:chOff x="4494" y="1521"/>
                    <a:chExt cx="33" cy="175"/>
                  </a:xfrm>
                </p:grpSpPr>
                <p:sp>
                  <p:nvSpPr>
                    <p:cNvPr id="11378" name="Freeform 67"/>
                    <p:cNvSpPr>
                      <a:spLocks/>
                    </p:cNvSpPr>
                    <p:nvPr/>
                  </p:nvSpPr>
                  <p:spPr bwMode="auto">
                    <a:xfrm>
                      <a:off x="4498" y="1521"/>
                      <a:ext cx="29" cy="175"/>
                    </a:xfrm>
                    <a:custGeom>
                      <a:avLst/>
                      <a:gdLst>
                        <a:gd name="T0" fmla="*/ 21 w 29"/>
                        <a:gd name="T1" fmla="*/ 0 h 175"/>
                        <a:gd name="T2" fmla="*/ 1 w 29"/>
                        <a:gd name="T3" fmla="*/ 9 h 175"/>
                        <a:gd name="T4" fmla="*/ 0 w 29"/>
                        <a:gd name="T5" fmla="*/ 10 h 175"/>
                        <a:gd name="T6" fmla="*/ 5 w 29"/>
                        <a:gd name="T7" fmla="*/ 167 h 175"/>
                        <a:gd name="T8" fmla="*/ 8 w 29"/>
                        <a:gd name="T9" fmla="*/ 168 h 175"/>
                        <a:gd name="T10" fmla="*/ 28 w 29"/>
                        <a:gd name="T11" fmla="*/ 174 h 175"/>
                        <a:gd name="T12" fmla="*/ 25 w 29"/>
                        <a:gd name="T13" fmla="*/ 170 h 175"/>
                        <a:gd name="T14" fmla="*/ 25 w 29"/>
                        <a:gd name="T15" fmla="*/ 169 h 175"/>
                        <a:gd name="T16" fmla="*/ 21 w 29"/>
                        <a:gd name="T17" fmla="*/ 0 h 175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  <a:gd name="T24" fmla="*/ 0 60000 65536"/>
                        <a:gd name="T25" fmla="*/ 0 60000 65536"/>
                        <a:gd name="T26" fmla="*/ 0 60000 65536"/>
                        <a:gd name="T27" fmla="*/ 0 w 29"/>
                        <a:gd name="T28" fmla="*/ 0 h 175"/>
                        <a:gd name="T29" fmla="*/ 29 w 29"/>
                        <a:gd name="T30" fmla="*/ 175 h 175"/>
                      </a:gdLst>
                      <a:ahLst/>
                      <a:cxnLst>
                        <a:cxn ang="T18">
                          <a:pos x="T0" y="T1"/>
                        </a:cxn>
                        <a:cxn ang="T19">
                          <a:pos x="T2" y="T3"/>
                        </a:cxn>
                        <a:cxn ang="T20">
                          <a:pos x="T4" y="T5"/>
                        </a:cxn>
                        <a:cxn ang="T21">
                          <a:pos x="T6" y="T7"/>
                        </a:cxn>
                        <a:cxn ang="T22">
                          <a:pos x="T8" y="T9"/>
                        </a:cxn>
                        <a:cxn ang="T23">
                          <a:pos x="T10" y="T11"/>
                        </a:cxn>
                        <a:cxn ang="T24">
                          <a:pos x="T12" y="T13"/>
                        </a:cxn>
                        <a:cxn ang="T25">
                          <a:pos x="T14" y="T15"/>
                        </a:cxn>
                        <a:cxn ang="T26">
                          <a:pos x="T16" y="T17"/>
                        </a:cxn>
                      </a:cxnLst>
                      <a:rect l="T27" t="T28" r="T29" b="T30"/>
                      <a:pathLst>
                        <a:path w="29" h="175">
                          <a:moveTo>
                            <a:pt x="21" y="0"/>
                          </a:moveTo>
                          <a:lnTo>
                            <a:pt x="1" y="9"/>
                          </a:lnTo>
                          <a:lnTo>
                            <a:pt x="0" y="10"/>
                          </a:lnTo>
                          <a:lnTo>
                            <a:pt x="5" y="167"/>
                          </a:lnTo>
                          <a:lnTo>
                            <a:pt x="8" y="168"/>
                          </a:lnTo>
                          <a:lnTo>
                            <a:pt x="28" y="174"/>
                          </a:lnTo>
                          <a:lnTo>
                            <a:pt x="25" y="170"/>
                          </a:lnTo>
                          <a:lnTo>
                            <a:pt x="25" y="169"/>
                          </a:lnTo>
                          <a:lnTo>
                            <a:pt x="21" y="0"/>
                          </a:lnTo>
                        </a:path>
                      </a:pathLst>
                    </a:custGeom>
                    <a:solidFill>
                      <a:srgbClr val="BFBFBF"/>
                    </a:solidFill>
                    <a:ln w="9525" cap="rnd">
                      <a:noFill/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1379" name="Arc 68"/>
                    <p:cNvSpPr>
                      <a:spLocks/>
                    </p:cNvSpPr>
                    <p:nvPr/>
                  </p:nvSpPr>
                  <p:spPr bwMode="auto">
                    <a:xfrm>
                      <a:off x="4494" y="1526"/>
                      <a:ext cx="8" cy="8"/>
                    </a:xfrm>
                    <a:custGeom>
                      <a:avLst/>
                      <a:gdLst>
                        <a:gd name="T0" fmla="*/ 0 w 21600"/>
                        <a:gd name="T1" fmla="*/ 0 h 21433"/>
                        <a:gd name="T2" fmla="*/ 0 w 21600"/>
                        <a:gd name="T3" fmla="*/ 0 h 21433"/>
                        <a:gd name="T4" fmla="*/ 0 w 21600"/>
                        <a:gd name="T5" fmla="*/ 0 h 21433"/>
                        <a:gd name="T6" fmla="*/ 0 60000 65536"/>
                        <a:gd name="T7" fmla="*/ 0 60000 65536"/>
                        <a:gd name="T8" fmla="*/ 0 60000 65536"/>
                        <a:gd name="T9" fmla="*/ 0 w 21600"/>
                        <a:gd name="T10" fmla="*/ 0 h 21433"/>
                        <a:gd name="T11" fmla="*/ 21600 w 21600"/>
                        <a:gd name="T12" fmla="*/ 21433 h 21433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600" h="21433" fill="none" extrusionOk="0">
                          <a:moveTo>
                            <a:pt x="0" y="21433"/>
                          </a:moveTo>
                          <a:cubicBezTo>
                            <a:pt x="0" y="10539"/>
                            <a:pt x="8111" y="1350"/>
                            <a:pt x="18920" y="-1"/>
                          </a:cubicBezTo>
                        </a:path>
                        <a:path w="21600" h="21433" stroke="0" extrusionOk="0">
                          <a:moveTo>
                            <a:pt x="0" y="21433"/>
                          </a:moveTo>
                          <a:cubicBezTo>
                            <a:pt x="0" y="10539"/>
                            <a:pt x="8111" y="1350"/>
                            <a:pt x="18920" y="-1"/>
                          </a:cubicBezTo>
                          <a:lnTo>
                            <a:pt x="21600" y="21433"/>
                          </a:lnTo>
                          <a:close/>
                        </a:path>
                      </a:pathLst>
                    </a:custGeom>
                    <a:solidFill>
                      <a:srgbClr val="BFBFBF"/>
                    </a:solidFill>
                    <a:ln w="9525" cap="rnd">
                      <a:noFill/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</p:grpSp>
              <p:sp>
                <p:nvSpPr>
                  <p:cNvPr id="11366" name="Freeform 69"/>
                  <p:cNvSpPr>
                    <a:spLocks/>
                  </p:cNvSpPr>
                  <p:nvPr/>
                </p:nvSpPr>
                <p:spPr bwMode="auto">
                  <a:xfrm>
                    <a:off x="4542" y="1545"/>
                    <a:ext cx="142" cy="122"/>
                  </a:xfrm>
                  <a:custGeom>
                    <a:avLst/>
                    <a:gdLst>
                      <a:gd name="T0" fmla="*/ 135 w 142"/>
                      <a:gd name="T1" fmla="*/ 0 h 122"/>
                      <a:gd name="T2" fmla="*/ 0 w 142"/>
                      <a:gd name="T3" fmla="*/ 0 h 122"/>
                      <a:gd name="T4" fmla="*/ 5 w 142"/>
                      <a:gd name="T5" fmla="*/ 121 h 122"/>
                      <a:gd name="T6" fmla="*/ 141 w 142"/>
                      <a:gd name="T7" fmla="*/ 113 h 122"/>
                      <a:gd name="T8" fmla="*/ 135 w 142"/>
                      <a:gd name="T9" fmla="*/ 0 h 12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42"/>
                      <a:gd name="T16" fmla="*/ 0 h 122"/>
                      <a:gd name="T17" fmla="*/ 142 w 142"/>
                      <a:gd name="T18" fmla="*/ 122 h 122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42" h="122">
                        <a:moveTo>
                          <a:pt x="135" y="0"/>
                        </a:moveTo>
                        <a:lnTo>
                          <a:pt x="0" y="0"/>
                        </a:lnTo>
                        <a:lnTo>
                          <a:pt x="5" y="121"/>
                        </a:lnTo>
                        <a:lnTo>
                          <a:pt x="141" y="113"/>
                        </a:lnTo>
                        <a:lnTo>
                          <a:pt x="135" y="0"/>
                        </a:lnTo>
                      </a:path>
                    </a:pathLst>
                  </a:custGeom>
                  <a:solidFill>
                    <a:srgbClr val="C0C0C0"/>
                  </a:solidFill>
                  <a:ln w="9525" cap="rnd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367" name="Freeform 70"/>
                  <p:cNvSpPr>
                    <a:spLocks/>
                  </p:cNvSpPr>
                  <p:nvPr/>
                </p:nvSpPr>
                <p:spPr bwMode="auto">
                  <a:xfrm>
                    <a:off x="4518" y="1517"/>
                    <a:ext cx="180" cy="179"/>
                  </a:xfrm>
                  <a:custGeom>
                    <a:avLst/>
                    <a:gdLst>
                      <a:gd name="T0" fmla="*/ 168 w 180"/>
                      <a:gd name="T1" fmla="*/ 3 h 179"/>
                      <a:gd name="T2" fmla="*/ 153 w 180"/>
                      <a:gd name="T3" fmla="*/ 2 h 179"/>
                      <a:gd name="T4" fmla="*/ 131 w 180"/>
                      <a:gd name="T5" fmla="*/ 0 h 179"/>
                      <a:gd name="T6" fmla="*/ 109 w 180"/>
                      <a:gd name="T7" fmla="*/ 0 h 179"/>
                      <a:gd name="T8" fmla="*/ 83 w 180"/>
                      <a:gd name="T9" fmla="*/ 0 h 179"/>
                      <a:gd name="T10" fmla="*/ 65 w 180"/>
                      <a:gd name="T11" fmla="*/ 0 h 179"/>
                      <a:gd name="T12" fmla="*/ 37 w 180"/>
                      <a:gd name="T13" fmla="*/ 1 h 179"/>
                      <a:gd name="T14" fmla="*/ 10 w 180"/>
                      <a:gd name="T15" fmla="*/ 3 h 179"/>
                      <a:gd name="T16" fmla="*/ 3 w 180"/>
                      <a:gd name="T17" fmla="*/ 3 h 179"/>
                      <a:gd name="T18" fmla="*/ 2 w 180"/>
                      <a:gd name="T19" fmla="*/ 3 h 179"/>
                      <a:gd name="T20" fmla="*/ 0 w 180"/>
                      <a:gd name="T21" fmla="*/ 4 h 179"/>
                      <a:gd name="T22" fmla="*/ 0 w 180"/>
                      <a:gd name="T23" fmla="*/ 5 h 179"/>
                      <a:gd name="T24" fmla="*/ 0 w 180"/>
                      <a:gd name="T25" fmla="*/ 7 h 179"/>
                      <a:gd name="T26" fmla="*/ 6 w 180"/>
                      <a:gd name="T27" fmla="*/ 174 h 179"/>
                      <a:gd name="T28" fmla="*/ 7 w 180"/>
                      <a:gd name="T29" fmla="*/ 177 h 179"/>
                      <a:gd name="T30" fmla="*/ 10 w 180"/>
                      <a:gd name="T31" fmla="*/ 178 h 179"/>
                      <a:gd name="T32" fmla="*/ 69 w 180"/>
                      <a:gd name="T33" fmla="*/ 173 h 179"/>
                      <a:gd name="T34" fmla="*/ 127 w 180"/>
                      <a:gd name="T35" fmla="*/ 169 h 179"/>
                      <a:gd name="T36" fmla="*/ 179 w 180"/>
                      <a:gd name="T37" fmla="*/ 164 h 179"/>
                      <a:gd name="T38" fmla="*/ 175 w 180"/>
                      <a:gd name="T39" fmla="*/ 8 h 179"/>
                      <a:gd name="T40" fmla="*/ 168 w 180"/>
                      <a:gd name="T41" fmla="*/ 3 h 179"/>
                      <a:gd name="T42" fmla="*/ 0 60000 65536"/>
                      <a:gd name="T43" fmla="*/ 0 60000 65536"/>
                      <a:gd name="T44" fmla="*/ 0 60000 65536"/>
                      <a:gd name="T45" fmla="*/ 0 60000 65536"/>
                      <a:gd name="T46" fmla="*/ 0 60000 65536"/>
                      <a:gd name="T47" fmla="*/ 0 60000 65536"/>
                      <a:gd name="T48" fmla="*/ 0 60000 65536"/>
                      <a:gd name="T49" fmla="*/ 0 60000 65536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60000 65536"/>
                      <a:gd name="T55" fmla="*/ 0 60000 65536"/>
                      <a:gd name="T56" fmla="*/ 0 60000 65536"/>
                      <a:gd name="T57" fmla="*/ 0 60000 65536"/>
                      <a:gd name="T58" fmla="*/ 0 60000 65536"/>
                      <a:gd name="T59" fmla="*/ 0 60000 65536"/>
                      <a:gd name="T60" fmla="*/ 0 60000 65536"/>
                      <a:gd name="T61" fmla="*/ 0 60000 65536"/>
                      <a:gd name="T62" fmla="*/ 0 60000 65536"/>
                      <a:gd name="T63" fmla="*/ 0 w 180"/>
                      <a:gd name="T64" fmla="*/ 0 h 179"/>
                      <a:gd name="T65" fmla="*/ 180 w 180"/>
                      <a:gd name="T66" fmla="*/ 179 h 179"/>
                    </a:gdLst>
                    <a:ahLst/>
                    <a:cxnLst>
                      <a:cxn ang="T42">
                        <a:pos x="T0" y="T1"/>
                      </a:cxn>
                      <a:cxn ang="T43">
                        <a:pos x="T2" y="T3"/>
                      </a:cxn>
                      <a:cxn ang="T44">
                        <a:pos x="T4" y="T5"/>
                      </a:cxn>
                      <a:cxn ang="T45">
                        <a:pos x="T6" y="T7"/>
                      </a:cxn>
                      <a:cxn ang="T46">
                        <a:pos x="T8" y="T9"/>
                      </a:cxn>
                      <a:cxn ang="T47">
                        <a:pos x="T10" y="T11"/>
                      </a:cxn>
                      <a:cxn ang="T48">
                        <a:pos x="T12" y="T13"/>
                      </a:cxn>
                      <a:cxn ang="T49">
                        <a:pos x="T14" y="T15"/>
                      </a:cxn>
                      <a:cxn ang="T50">
                        <a:pos x="T16" y="T17"/>
                      </a:cxn>
                      <a:cxn ang="T51">
                        <a:pos x="T18" y="T19"/>
                      </a:cxn>
                      <a:cxn ang="T52">
                        <a:pos x="T20" y="T21"/>
                      </a:cxn>
                      <a:cxn ang="T53">
                        <a:pos x="T22" y="T23"/>
                      </a:cxn>
                      <a:cxn ang="T54">
                        <a:pos x="T24" y="T25"/>
                      </a:cxn>
                      <a:cxn ang="T55">
                        <a:pos x="T26" y="T27"/>
                      </a:cxn>
                      <a:cxn ang="T56">
                        <a:pos x="T28" y="T29"/>
                      </a:cxn>
                      <a:cxn ang="T57">
                        <a:pos x="T30" y="T31"/>
                      </a:cxn>
                      <a:cxn ang="T58">
                        <a:pos x="T32" y="T33"/>
                      </a:cxn>
                      <a:cxn ang="T59">
                        <a:pos x="T34" y="T35"/>
                      </a:cxn>
                      <a:cxn ang="T60">
                        <a:pos x="T36" y="T37"/>
                      </a:cxn>
                      <a:cxn ang="T61">
                        <a:pos x="T38" y="T39"/>
                      </a:cxn>
                      <a:cxn ang="T62">
                        <a:pos x="T40" y="T41"/>
                      </a:cxn>
                    </a:cxnLst>
                    <a:rect l="T63" t="T64" r="T65" b="T66"/>
                    <a:pathLst>
                      <a:path w="180" h="179">
                        <a:moveTo>
                          <a:pt x="168" y="3"/>
                        </a:moveTo>
                        <a:lnTo>
                          <a:pt x="153" y="2"/>
                        </a:lnTo>
                        <a:lnTo>
                          <a:pt x="131" y="0"/>
                        </a:lnTo>
                        <a:lnTo>
                          <a:pt x="109" y="0"/>
                        </a:lnTo>
                        <a:lnTo>
                          <a:pt x="83" y="0"/>
                        </a:lnTo>
                        <a:lnTo>
                          <a:pt x="65" y="0"/>
                        </a:lnTo>
                        <a:lnTo>
                          <a:pt x="37" y="1"/>
                        </a:lnTo>
                        <a:lnTo>
                          <a:pt x="10" y="3"/>
                        </a:lnTo>
                        <a:lnTo>
                          <a:pt x="3" y="3"/>
                        </a:lnTo>
                        <a:lnTo>
                          <a:pt x="2" y="3"/>
                        </a:lnTo>
                        <a:lnTo>
                          <a:pt x="0" y="4"/>
                        </a:lnTo>
                        <a:lnTo>
                          <a:pt x="0" y="5"/>
                        </a:lnTo>
                        <a:lnTo>
                          <a:pt x="0" y="7"/>
                        </a:lnTo>
                        <a:lnTo>
                          <a:pt x="6" y="174"/>
                        </a:lnTo>
                        <a:lnTo>
                          <a:pt x="7" y="177"/>
                        </a:lnTo>
                        <a:lnTo>
                          <a:pt x="10" y="178"/>
                        </a:lnTo>
                        <a:lnTo>
                          <a:pt x="69" y="173"/>
                        </a:lnTo>
                        <a:lnTo>
                          <a:pt x="127" y="169"/>
                        </a:lnTo>
                        <a:lnTo>
                          <a:pt x="179" y="164"/>
                        </a:lnTo>
                        <a:lnTo>
                          <a:pt x="175" y="8"/>
                        </a:lnTo>
                        <a:lnTo>
                          <a:pt x="168" y="3"/>
                        </a:lnTo>
                      </a:path>
                    </a:pathLst>
                  </a:custGeom>
                  <a:solidFill>
                    <a:srgbClr val="C0C0C0"/>
                  </a:solidFill>
                  <a:ln w="9525" cap="rnd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368" name="Arc 71"/>
                  <p:cNvSpPr>
                    <a:spLocks/>
                  </p:cNvSpPr>
                  <p:nvPr/>
                </p:nvSpPr>
                <p:spPr bwMode="auto">
                  <a:xfrm>
                    <a:off x="4515" y="1517"/>
                    <a:ext cx="8" cy="8"/>
                  </a:xfrm>
                  <a:custGeom>
                    <a:avLst/>
                    <a:gdLst>
                      <a:gd name="T0" fmla="*/ 0 w 21600"/>
                      <a:gd name="T1" fmla="*/ 0 h 21433"/>
                      <a:gd name="T2" fmla="*/ 0 w 21600"/>
                      <a:gd name="T3" fmla="*/ 0 h 21433"/>
                      <a:gd name="T4" fmla="*/ 0 w 21600"/>
                      <a:gd name="T5" fmla="*/ 0 h 21433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433"/>
                      <a:gd name="T11" fmla="*/ 21600 w 21600"/>
                      <a:gd name="T12" fmla="*/ 21433 h 21433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433" fill="none" extrusionOk="0">
                        <a:moveTo>
                          <a:pt x="0" y="21433"/>
                        </a:moveTo>
                        <a:cubicBezTo>
                          <a:pt x="0" y="10539"/>
                          <a:pt x="8111" y="1350"/>
                          <a:pt x="18920" y="-1"/>
                        </a:cubicBezTo>
                      </a:path>
                      <a:path w="21600" h="21433" stroke="0" extrusionOk="0">
                        <a:moveTo>
                          <a:pt x="0" y="21433"/>
                        </a:moveTo>
                        <a:cubicBezTo>
                          <a:pt x="0" y="10539"/>
                          <a:pt x="8111" y="1350"/>
                          <a:pt x="18920" y="-1"/>
                        </a:cubicBezTo>
                        <a:lnTo>
                          <a:pt x="21600" y="21433"/>
                        </a:lnTo>
                        <a:close/>
                      </a:path>
                    </a:pathLst>
                  </a:custGeom>
                  <a:solidFill>
                    <a:srgbClr val="C0C0C0"/>
                  </a:solidFill>
                  <a:ln w="9525" cap="rnd">
                    <a:noFill/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369" name="Arc 72"/>
                  <p:cNvSpPr>
                    <a:spLocks/>
                  </p:cNvSpPr>
                  <p:nvPr/>
                </p:nvSpPr>
                <p:spPr bwMode="auto">
                  <a:xfrm>
                    <a:off x="4685" y="1520"/>
                    <a:ext cx="9" cy="8"/>
                  </a:xfrm>
                  <a:custGeom>
                    <a:avLst/>
                    <a:gdLst>
                      <a:gd name="T0" fmla="*/ 0 w 24124"/>
                      <a:gd name="T1" fmla="*/ 0 h 21600"/>
                      <a:gd name="T2" fmla="*/ 0 w 24124"/>
                      <a:gd name="T3" fmla="*/ 0 h 21600"/>
                      <a:gd name="T4" fmla="*/ 0 w 24124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4124"/>
                      <a:gd name="T10" fmla="*/ 0 h 21600"/>
                      <a:gd name="T11" fmla="*/ 24124 w 24124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4124" h="21600" fill="none" extrusionOk="0">
                        <a:moveTo>
                          <a:pt x="-1" y="147"/>
                        </a:moveTo>
                        <a:cubicBezTo>
                          <a:pt x="837" y="49"/>
                          <a:pt x="1680" y="-1"/>
                          <a:pt x="2524" y="0"/>
                        </a:cubicBezTo>
                        <a:cubicBezTo>
                          <a:pt x="14453" y="0"/>
                          <a:pt x="24124" y="9670"/>
                          <a:pt x="24124" y="21600"/>
                        </a:cubicBezTo>
                      </a:path>
                      <a:path w="24124" h="21600" stroke="0" extrusionOk="0">
                        <a:moveTo>
                          <a:pt x="-1" y="147"/>
                        </a:moveTo>
                        <a:cubicBezTo>
                          <a:pt x="837" y="49"/>
                          <a:pt x="1680" y="-1"/>
                          <a:pt x="2524" y="0"/>
                        </a:cubicBezTo>
                        <a:cubicBezTo>
                          <a:pt x="14453" y="0"/>
                          <a:pt x="24124" y="9670"/>
                          <a:pt x="24124" y="21600"/>
                        </a:cubicBezTo>
                        <a:lnTo>
                          <a:pt x="2524" y="21600"/>
                        </a:lnTo>
                        <a:close/>
                      </a:path>
                    </a:pathLst>
                  </a:custGeom>
                  <a:solidFill>
                    <a:srgbClr val="C0C0C0"/>
                  </a:solidFill>
                  <a:ln w="9525" cap="rnd">
                    <a:noFill/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370" name="Arc 73"/>
                  <p:cNvSpPr>
                    <a:spLocks/>
                  </p:cNvSpPr>
                  <p:nvPr/>
                </p:nvSpPr>
                <p:spPr bwMode="auto">
                  <a:xfrm>
                    <a:off x="4699" y="1678"/>
                    <a:ext cx="8" cy="8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21600" y="0"/>
                        </a:moveTo>
                        <a:cubicBezTo>
                          <a:pt x="21600" y="11929"/>
                          <a:pt x="11929" y="21599"/>
                          <a:pt x="0" y="21600"/>
                        </a:cubicBezTo>
                      </a:path>
                      <a:path w="21600" h="21600" stroke="0" extrusionOk="0">
                        <a:moveTo>
                          <a:pt x="21600" y="0"/>
                        </a:moveTo>
                        <a:cubicBezTo>
                          <a:pt x="21600" y="11929"/>
                          <a:pt x="11929" y="21599"/>
                          <a:pt x="0" y="21600"/>
                        </a:cubicBez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C0C0C0"/>
                  </a:solidFill>
                  <a:ln w="9525" cap="rnd">
                    <a:noFill/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371" name="Freeform 74"/>
                  <p:cNvSpPr>
                    <a:spLocks/>
                  </p:cNvSpPr>
                  <p:nvPr/>
                </p:nvSpPr>
                <p:spPr bwMode="auto">
                  <a:xfrm>
                    <a:off x="4548" y="1656"/>
                    <a:ext cx="136" cy="17"/>
                  </a:xfrm>
                  <a:custGeom>
                    <a:avLst/>
                    <a:gdLst>
                      <a:gd name="T0" fmla="*/ 131 w 136"/>
                      <a:gd name="T1" fmla="*/ 0 h 17"/>
                      <a:gd name="T2" fmla="*/ 135 w 136"/>
                      <a:gd name="T3" fmla="*/ 4 h 17"/>
                      <a:gd name="T4" fmla="*/ 0 w 136"/>
                      <a:gd name="T5" fmla="*/ 16 h 17"/>
                      <a:gd name="T6" fmla="*/ 2 w 136"/>
                      <a:gd name="T7" fmla="*/ 10 h 17"/>
                      <a:gd name="T8" fmla="*/ 131 w 136"/>
                      <a:gd name="T9" fmla="*/ 0 h 17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36"/>
                      <a:gd name="T16" fmla="*/ 0 h 17"/>
                      <a:gd name="T17" fmla="*/ 136 w 136"/>
                      <a:gd name="T18" fmla="*/ 17 h 17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36" h="17">
                        <a:moveTo>
                          <a:pt x="131" y="0"/>
                        </a:moveTo>
                        <a:lnTo>
                          <a:pt x="135" y="4"/>
                        </a:lnTo>
                        <a:lnTo>
                          <a:pt x="0" y="16"/>
                        </a:lnTo>
                        <a:lnTo>
                          <a:pt x="2" y="10"/>
                        </a:lnTo>
                        <a:lnTo>
                          <a:pt x="131" y="0"/>
                        </a:lnTo>
                      </a:path>
                    </a:pathLst>
                  </a:custGeom>
                  <a:solidFill>
                    <a:srgbClr val="DFDFDF"/>
                  </a:solidFill>
                  <a:ln w="9525" cap="rnd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372" name="Freeform 75"/>
                  <p:cNvSpPr>
                    <a:spLocks/>
                  </p:cNvSpPr>
                  <p:nvPr/>
                </p:nvSpPr>
                <p:spPr bwMode="auto">
                  <a:xfrm>
                    <a:off x="4675" y="1545"/>
                    <a:ext cx="17" cy="115"/>
                  </a:xfrm>
                  <a:custGeom>
                    <a:avLst/>
                    <a:gdLst>
                      <a:gd name="T0" fmla="*/ 5 w 17"/>
                      <a:gd name="T1" fmla="*/ 0 h 115"/>
                      <a:gd name="T2" fmla="*/ 0 w 17"/>
                      <a:gd name="T3" fmla="*/ 2 h 115"/>
                      <a:gd name="T4" fmla="*/ 9 w 17"/>
                      <a:gd name="T5" fmla="*/ 110 h 115"/>
                      <a:gd name="T6" fmla="*/ 16 w 17"/>
                      <a:gd name="T7" fmla="*/ 114 h 115"/>
                      <a:gd name="T8" fmla="*/ 5 w 17"/>
                      <a:gd name="T9" fmla="*/ 0 h 115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7"/>
                      <a:gd name="T16" fmla="*/ 0 h 115"/>
                      <a:gd name="T17" fmla="*/ 17 w 17"/>
                      <a:gd name="T18" fmla="*/ 115 h 115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7" h="115">
                        <a:moveTo>
                          <a:pt x="5" y="0"/>
                        </a:moveTo>
                        <a:lnTo>
                          <a:pt x="0" y="2"/>
                        </a:lnTo>
                        <a:lnTo>
                          <a:pt x="9" y="110"/>
                        </a:lnTo>
                        <a:lnTo>
                          <a:pt x="16" y="114"/>
                        </a:lnTo>
                        <a:lnTo>
                          <a:pt x="5" y="0"/>
                        </a:lnTo>
                      </a:path>
                    </a:pathLst>
                  </a:custGeom>
                  <a:solidFill>
                    <a:srgbClr val="BFBFBF"/>
                  </a:solidFill>
                  <a:ln w="9525" cap="rnd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373" name="Freeform 76"/>
                  <p:cNvSpPr>
                    <a:spLocks/>
                  </p:cNvSpPr>
                  <p:nvPr/>
                </p:nvSpPr>
                <p:spPr bwMode="auto">
                  <a:xfrm>
                    <a:off x="4546" y="1681"/>
                    <a:ext cx="17" cy="17"/>
                  </a:xfrm>
                  <a:custGeom>
                    <a:avLst/>
                    <a:gdLst>
                      <a:gd name="T0" fmla="*/ 16 w 17"/>
                      <a:gd name="T1" fmla="*/ 0 h 17"/>
                      <a:gd name="T2" fmla="*/ 0 w 17"/>
                      <a:gd name="T3" fmla="*/ 0 h 17"/>
                      <a:gd name="T4" fmla="*/ 0 w 17"/>
                      <a:gd name="T5" fmla="*/ 16 h 17"/>
                      <a:gd name="T6" fmla="*/ 16 w 17"/>
                      <a:gd name="T7" fmla="*/ 12 h 17"/>
                      <a:gd name="T8" fmla="*/ 16 w 17"/>
                      <a:gd name="T9" fmla="*/ 0 h 17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7"/>
                      <a:gd name="T16" fmla="*/ 0 h 17"/>
                      <a:gd name="T17" fmla="*/ 17 w 17"/>
                      <a:gd name="T18" fmla="*/ 17 h 17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7" h="17">
                        <a:moveTo>
                          <a:pt x="16" y="0"/>
                        </a:moveTo>
                        <a:lnTo>
                          <a:pt x="0" y="0"/>
                        </a:lnTo>
                        <a:lnTo>
                          <a:pt x="0" y="16"/>
                        </a:lnTo>
                        <a:lnTo>
                          <a:pt x="16" y="12"/>
                        </a:lnTo>
                        <a:lnTo>
                          <a:pt x="16" y="0"/>
                        </a:lnTo>
                      </a:path>
                    </a:pathLst>
                  </a:custGeom>
                  <a:solidFill>
                    <a:srgbClr val="008000"/>
                  </a:solidFill>
                  <a:ln w="9525" cap="rnd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grpSp>
                <p:nvGrpSpPr>
                  <p:cNvPr id="11374" name="Group 77"/>
                  <p:cNvGrpSpPr>
                    <a:grpSpLocks/>
                  </p:cNvGrpSpPr>
                  <p:nvPr/>
                </p:nvGrpSpPr>
                <p:grpSpPr bwMode="auto">
                  <a:xfrm>
                    <a:off x="4530" y="1533"/>
                    <a:ext cx="151" cy="145"/>
                    <a:chOff x="4530" y="1533"/>
                    <a:chExt cx="151" cy="145"/>
                  </a:xfrm>
                </p:grpSpPr>
                <p:sp>
                  <p:nvSpPr>
                    <p:cNvPr id="11375" name="Freeform 78"/>
                    <p:cNvSpPr>
                      <a:spLocks/>
                    </p:cNvSpPr>
                    <p:nvPr/>
                  </p:nvSpPr>
                  <p:spPr bwMode="auto">
                    <a:xfrm>
                      <a:off x="4530" y="1533"/>
                      <a:ext cx="151" cy="17"/>
                    </a:xfrm>
                    <a:custGeom>
                      <a:avLst/>
                      <a:gdLst>
                        <a:gd name="T0" fmla="*/ 150 w 151"/>
                        <a:gd name="T1" fmla="*/ 0 h 17"/>
                        <a:gd name="T2" fmla="*/ 0 w 151"/>
                        <a:gd name="T3" fmla="*/ 0 h 17"/>
                        <a:gd name="T4" fmla="*/ 3 w 151"/>
                        <a:gd name="T5" fmla="*/ 16 h 17"/>
                        <a:gd name="T6" fmla="*/ 146 w 151"/>
                        <a:gd name="T7" fmla="*/ 16 h 17"/>
                        <a:gd name="T8" fmla="*/ 150 w 151"/>
                        <a:gd name="T9" fmla="*/ 0 h 17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151"/>
                        <a:gd name="T16" fmla="*/ 0 h 17"/>
                        <a:gd name="T17" fmla="*/ 151 w 151"/>
                        <a:gd name="T18" fmla="*/ 17 h 17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151" h="17">
                          <a:moveTo>
                            <a:pt x="150" y="0"/>
                          </a:moveTo>
                          <a:lnTo>
                            <a:pt x="0" y="0"/>
                          </a:lnTo>
                          <a:lnTo>
                            <a:pt x="3" y="16"/>
                          </a:lnTo>
                          <a:lnTo>
                            <a:pt x="146" y="16"/>
                          </a:lnTo>
                          <a:lnTo>
                            <a:pt x="150" y="0"/>
                          </a:lnTo>
                        </a:path>
                      </a:pathLst>
                    </a:custGeom>
                    <a:solidFill>
                      <a:srgbClr val="808080"/>
                    </a:solidFill>
                    <a:ln w="9525" cap="rnd">
                      <a:noFill/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1376" name="Freeform 79"/>
                    <p:cNvSpPr>
                      <a:spLocks/>
                    </p:cNvSpPr>
                    <p:nvPr/>
                  </p:nvSpPr>
                  <p:spPr bwMode="auto">
                    <a:xfrm>
                      <a:off x="4530" y="1533"/>
                      <a:ext cx="17" cy="145"/>
                    </a:xfrm>
                    <a:custGeom>
                      <a:avLst/>
                      <a:gdLst>
                        <a:gd name="T0" fmla="*/ 6 w 17"/>
                        <a:gd name="T1" fmla="*/ 3 h 145"/>
                        <a:gd name="T2" fmla="*/ 0 w 17"/>
                        <a:gd name="T3" fmla="*/ 0 h 145"/>
                        <a:gd name="T4" fmla="*/ 5 w 17"/>
                        <a:gd name="T5" fmla="*/ 78 h 145"/>
                        <a:gd name="T6" fmla="*/ 10 w 17"/>
                        <a:gd name="T7" fmla="*/ 144 h 145"/>
                        <a:gd name="T8" fmla="*/ 16 w 17"/>
                        <a:gd name="T9" fmla="*/ 140 h 145"/>
                        <a:gd name="T10" fmla="*/ 6 w 17"/>
                        <a:gd name="T11" fmla="*/ 3 h 145"/>
                        <a:gd name="T12" fmla="*/ 0 60000 65536"/>
                        <a:gd name="T13" fmla="*/ 0 60000 65536"/>
                        <a:gd name="T14" fmla="*/ 0 60000 65536"/>
                        <a:gd name="T15" fmla="*/ 0 60000 65536"/>
                        <a:gd name="T16" fmla="*/ 0 60000 65536"/>
                        <a:gd name="T17" fmla="*/ 0 60000 65536"/>
                        <a:gd name="T18" fmla="*/ 0 w 17"/>
                        <a:gd name="T19" fmla="*/ 0 h 145"/>
                        <a:gd name="T20" fmla="*/ 17 w 17"/>
                        <a:gd name="T21" fmla="*/ 145 h 145"/>
                      </a:gdLst>
                      <a:ahLst/>
                      <a:cxnLst>
                        <a:cxn ang="T12">
                          <a:pos x="T0" y="T1"/>
                        </a:cxn>
                        <a:cxn ang="T13">
                          <a:pos x="T2" y="T3"/>
                        </a:cxn>
                        <a:cxn ang="T14">
                          <a:pos x="T4" y="T5"/>
                        </a:cxn>
                        <a:cxn ang="T15">
                          <a:pos x="T6" y="T7"/>
                        </a:cxn>
                        <a:cxn ang="T16">
                          <a:pos x="T8" y="T9"/>
                        </a:cxn>
                        <a:cxn ang="T17">
                          <a:pos x="T10" y="T11"/>
                        </a:cxn>
                      </a:cxnLst>
                      <a:rect l="T18" t="T19" r="T20" b="T21"/>
                      <a:pathLst>
                        <a:path w="17" h="145">
                          <a:moveTo>
                            <a:pt x="6" y="3"/>
                          </a:moveTo>
                          <a:lnTo>
                            <a:pt x="0" y="0"/>
                          </a:lnTo>
                          <a:lnTo>
                            <a:pt x="5" y="78"/>
                          </a:lnTo>
                          <a:lnTo>
                            <a:pt x="10" y="144"/>
                          </a:lnTo>
                          <a:lnTo>
                            <a:pt x="16" y="140"/>
                          </a:lnTo>
                          <a:lnTo>
                            <a:pt x="6" y="3"/>
                          </a:lnTo>
                        </a:path>
                      </a:pathLst>
                    </a:custGeom>
                    <a:solidFill>
                      <a:srgbClr val="FFFFFF"/>
                    </a:solidFill>
                    <a:ln w="9525" cap="rnd">
                      <a:noFill/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1377" name="Freeform 80"/>
                    <p:cNvSpPr>
                      <a:spLocks/>
                    </p:cNvSpPr>
                    <p:nvPr/>
                  </p:nvSpPr>
                  <p:spPr bwMode="auto">
                    <a:xfrm>
                      <a:off x="4540" y="1538"/>
                      <a:ext cx="138" cy="134"/>
                    </a:xfrm>
                    <a:custGeom>
                      <a:avLst/>
                      <a:gdLst>
                        <a:gd name="T0" fmla="*/ 4 w 138"/>
                        <a:gd name="T1" fmla="*/ 133 h 134"/>
                        <a:gd name="T2" fmla="*/ 0 w 138"/>
                        <a:gd name="T3" fmla="*/ 0 h 134"/>
                        <a:gd name="T4" fmla="*/ 137 w 138"/>
                        <a:gd name="T5" fmla="*/ 0 h 134"/>
                        <a:gd name="T6" fmla="*/ 137 w 138"/>
                        <a:gd name="T7" fmla="*/ 126 h 134"/>
                        <a:gd name="T8" fmla="*/ 4 w 138"/>
                        <a:gd name="T9" fmla="*/ 133 h 134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138"/>
                        <a:gd name="T16" fmla="*/ 0 h 134"/>
                        <a:gd name="T17" fmla="*/ 138 w 138"/>
                        <a:gd name="T18" fmla="*/ 134 h 134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138" h="134">
                          <a:moveTo>
                            <a:pt x="4" y="133"/>
                          </a:moveTo>
                          <a:lnTo>
                            <a:pt x="0" y="0"/>
                          </a:lnTo>
                          <a:lnTo>
                            <a:pt x="137" y="0"/>
                          </a:lnTo>
                          <a:lnTo>
                            <a:pt x="137" y="126"/>
                          </a:lnTo>
                          <a:lnTo>
                            <a:pt x="4" y="133"/>
                          </a:lnTo>
                        </a:path>
                      </a:pathLst>
                    </a:custGeom>
                    <a:gradFill rotWithShape="0">
                      <a:gsLst>
                        <a:gs pos="0">
                          <a:srgbClr val="DFE9FF"/>
                        </a:gs>
                        <a:gs pos="100000">
                          <a:srgbClr val="618FFD"/>
                        </a:gs>
                      </a:gsLst>
                      <a:path path="rect">
                        <a:fillToRect l="50000" t="50000" r="50000" b="50000"/>
                      </a:path>
                    </a:gradFill>
                    <a:ln w="12700" cap="rnd" cmpd="sng">
                      <a:solidFill>
                        <a:srgbClr val="474747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</p:grpSp>
            </p:grpSp>
            <p:grpSp>
              <p:nvGrpSpPr>
                <p:cNvPr id="11309" name="Group 81"/>
                <p:cNvGrpSpPr>
                  <a:grpSpLocks/>
                </p:cNvGrpSpPr>
                <p:nvPr/>
              </p:nvGrpSpPr>
              <p:grpSpPr bwMode="auto">
                <a:xfrm>
                  <a:off x="4734" y="1689"/>
                  <a:ext cx="170" cy="73"/>
                  <a:chOff x="4734" y="1689"/>
                  <a:chExt cx="170" cy="73"/>
                </a:xfrm>
              </p:grpSpPr>
              <p:sp>
                <p:nvSpPr>
                  <p:cNvPr id="11310" name="Freeform 82"/>
                  <p:cNvSpPr>
                    <a:spLocks/>
                  </p:cNvSpPr>
                  <p:nvPr/>
                </p:nvSpPr>
                <p:spPr bwMode="auto">
                  <a:xfrm>
                    <a:off x="4735" y="1696"/>
                    <a:ext cx="156" cy="65"/>
                  </a:xfrm>
                  <a:custGeom>
                    <a:avLst/>
                    <a:gdLst>
                      <a:gd name="T0" fmla="*/ 152 w 156"/>
                      <a:gd name="T1" fmla="*/ 42 h 65"/>
                      <a:gd name="T2" fmla="*/ 153 w 156"/>
                      <a:gd name="T3" fmla="*/ 44 h 65"/>
                      <a:gd name="T4" fmla="*/ 154 w 156"/>
                      <a:gd name="T5" fmla="*/ 45 h 65"/>
                      <a:gd name="T6" fmla="*/ 154 w 156"/>
                      <a:gd name="T7" fmla="*/ 46 h 65"/>
                      <a:gd name="T8" fmla="*/ 155 w 156"/>
                      <a:gd name="T9" fmla="*/ 47 h 65"/>
                      <a:gd name="T10" fmla="*/ 155 w 156"/>
                      <a:gd name="T11" fmla="*/ 48 h 65"/>
                      <a:gd name="T12" fmla="*/ 154 w 156"/>
                      <a:gd name="T13" fmla="*/ 49 h 65"/>
                      <a:gd name="T14" fmla="*/ 154 w 156"/>
                      <a:gd name="T15" fmla="*/ 50 h 65"/>
                      <a:gd name="T16" fmla="*/ 152 w 156"/>
                      <a:gd name="T17" fmla="*/ 50 h 65"/>
                      <a:gd name="T18" fmla="*/ 51 w 156"/>
                      <a:gd name="T19" fmla="*/ 64 h 65"/>
                      <a:gd name="T20" fmla="*/ 5 w 156"/>
                      <a:gd name="T21" fmla="*/ 21 h 65"/>
                      <a:gd name="T22" fmla="*/ 5 w 156"/>
                      <a:gd name="T23" fmla="*/ 14 h 65"/>
                      <a:gd name="T24" fmla="*/ 0 w 156"/>
                      <a:gd name="T25" fmla="*/ 9 h 65"/>
                      <a:gd name="T26" fmla="*/ 4 w 156"/>
                      <a:gd name="T27" fmla="*/ 0 h 65"/>
                      <a:gd name="T28" fmla="*/ 99 w 156"/>
                      <a:gd name="T29" fmla="*/ 0 h 65"/>
                      <a:gd name="T30" fmla="*/ 152 w 156"/>
                      <a:gd name="T31" fmla="*/ 42 h 65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  <a:gd name="T45" fmla="*/ 0 60000 65536"/>
                      <a:gd name="T46" fmla="*/ 0 60000 65536"/>
                      <a:gd name="T47" fmla="*/ 0 60000 65536"/>
                      <a:gd name="T48" fmla="*/ 0 w 156"/>
                      <a:gd name="T49" fmla="*/ 0 h 65"/>
                      <a:gd name="T50" fmla="*/ 156 w 156"/>
                      <a:gd name="T51" fmla="*/ 65 h 65"/>
                    </a:gdLst>
                    <a:ahLst/>
                    <a:cxnLst>
                      <a:cxn ang="T32">
                        <a:pos x="T0" y="T1"/>
                      </a:cxn>
                      <a:cxn ang="T33">
                        <a:pos x="T2" y="T3"/>
                      </a:cxn>
                      <a:cxn ang="T34">
                        <a:pos x="T4" y="T5"/>
                      </a:cxn>
                      <a:cxn ang="T35">
                        <a:pos x="T6" y="T7"/>
                      </a:cxn>
                      <a:cxn ang="T36">
                        <a:pos x="T8" y="T9"/>
                      </a:cxn>
                      <a:cxn ang="T37">
                        <a:pos x="T10" y="T11"/>
                      </a:cxn>
                      <a:cxn ang="T38">
                        <a:pos x="T12" y="T13"/>
                      </a:cxn>
                      <a:cxn ang="T39">
                        <a:pos x="T14" y="T15"/>
                      </a:cxn>
                      <a:cxn ang="T40">
                        <a:pos x="T16" y="T17"/>
                      </a:cxn>
                      <a:cxn ang="T41">
                        <a:pos x="T18" y="T19"/>
                      </a:cxn>
                      <a:cxn ang="T42">
                        <a:pos x="T20" y="T21"/>
                      </a:cxn>
                      <a:cxn ang="T43">
                        <a:pos x="T22" y="T23"/>
                      </a:cxn>
                      <a:cxn ang="T44">
                        <a:pos x="T24" y="T25"/>
                      </a:cxn>
                      <a:cxn ang="T45">
                        <a:pos x="T26" y="T27"/>
                      </a:cxn>
                      <a:cxn ang="T46">
                        <a:pos x="T28" y="T29"/>
                      </a:cxn>
                      <a:cxn ang="T47">
                        <a:pos x="T30" y="T31"/>
                      </a:cxn>
                    </a:cxnLst>
                    <a:rect l="T48" t="T49" r="T50" b="T51"/>
                    <a:pathLst>
                      <a:path w="156" h="65">
                        <a:moveTo>
                          <a:pt x="152" y="42"/>
                        </a:moveTo>
                        <a:lnTo>
                          <a:pt x="153" y="44"/>
                        </a:lnTo>
                        <a:lnTo>
                          <a:pt x="154" y="45"/>
                        </a:lnTo>
                        <a:lnTo>
                          <a:pt x="154" y="46"/>
                        </a:lnTo>
                        <a:lnTo>
                          <a:pt x="155" y="47"/>
                        </a:lnTo>
                        <a:lnTo>
                          <a:pt x="155" y="48"/>
                        </a:lnTo>
                        <a:lnTo>
                          <a:pt x="154" y="49"/>
                        </a:lnTo>
                        <a:lnTo>
                          <a:pt x="154" y="50"/>
                        </a:lnTo>
                        <a:lnTo>
                          <a:pt x="152" y="50"/>
                        </a:lnTo>
                        <a:lnTo>
                          <a:pt x="51" y="64"/>
                        </a:lnTo>
                        <a:lnTo>
                          <a:pt x="5" y="21"/>
                        </a:lnTo>
                        <a:lnTo>
                          <a:pt x="5" y="14"/>
                        </a:lnTo>
                        <a:lnTo>
                          <a:pt x="0" y="9"/>
                        </a:lnTo>
                        <a:lnTo>
                          <a:pt x="4" y="0"/>
                        </a:lnTo>
                        <a:lnTo>
                          <a:pt x="99" y="0"/>
                        </a:lnTo>
                        <a:lnTo>
                          <a:pt x="152" y="42"/>
                        </a:lnTo>
                      </a:path>
                    </a:pathLst>
                  </a:custGeom>
                  <a:solidFill>
                    <a:srgbClr val="CECECE"/>
                  </a:solidFill>
                  <a:ln w="9525" cap="rnd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311" name="Freeform 83"/>
                  <p:cNvSpPr>
                    <a:spLocks/>
                  </p:cNvSpPr>
                  <p:nvPr/>
                </p:nvSpPr>
                <p:spPr bwMode="auto">
                  <a:xfrm>
                    <a:off x="4886" y="1739"/>
                    <a:ext cx="17" cy="17"/>
                  </a:xfrm>
                  <a:custGeom>
                    <a:avLst/>
                    <a:gdLst>
                      <a:gd name="T0" fmla="*/ 3 w 17"/>
                      <a:gd name="T1" fmla="*/ 12 h 17"/>
                      <a:gd name="T2" fmla="*/ 7 w 17"/>
                      <a:gd name="T3" fmla="*/ 11 h 17"/>
                      <a:gd name="T4" fmla="*/ 8 w 17"/>
                      <a:gd name="T5" fmla="*/ 11 h 17"/>
                      <a:gd name="T6" fmla="*/ 8 w 17"/>
                      <a:gd name="T7" fmla="*/ 10 h 17"/>
                      <a:gd name="T8" fmla="*/ 8 w 17"/>
                      <a:gd name="T9" fmla="*/ 9 h 17"/>
                      <a:gd name="T10" fmla="*/ 8 w 17"/>
                      <a:gd name="T11" fmla="*/ 8 h 17"/>
                      <a:gd name="T12" fmla="*/ 5 w 17"/>
                      <a:gd name="T13" fmla="*/ 5 h 17"/>
                      <a:gd name="T14" fmla="*/ 3 w 17"/>
                      <a:gd name="T15" fmla="*/ 4 h 17"/>
                      <a:gd name="T16" fmla="*/ 0 w 17"/>
                      <a:gd name="T17" fmla="*/ 2 h 17"/>
                      <a:gd name="T18" fmla="*/ 3 w 17"/>
                      <a:gd name="T19" fmla="*/ 0 h 17"/>
                      <a:gd name="T20" fmla="*/ 8 w 17"/>
                      <a:gd name="T21" fmla="*/ 1 h 17"/>
                      <a:gd name="T22" fmla="*/ 12 w 17"/>
                      <a:gd name="T23" fmla="*/ 4 h 17"/>
                      <a:gd name="T24" fmla="*/ 14 w 17"/>
                      <a:gd name="T25" fmla="*/ 6 h 17"/>
                      <a:gd name="T26" fmla="*/ 16 w 17"/>
                      <a:gd name="T27" fmla="*/ 8 h 17"/>
                      <a:gd name="T28" fmla="*/ 16 w 17"/>
                      <a:gd name="T29" fmla="*/ 10 h 17"/>
                      <a:gd name="T30" fmla="*/ 14 w 17"/>
                      <a:gd name="T31" fmla="*/ 13 h 17"/>
                      <a:gd name="T32" fmla="*/ 10 w 17"/>
                      <a:gd name="T33" fmla="*/ 15 h 17"/>
                      <a:gd name="T34" fmla="*/ 5 w 17"/>
                      <a:gd name="T35" fmla="*/ 16 h 17"/>
                      <a:gd name="T36" fmla="*/ 3 w 17"/>
                      <a:gd name="T37" fmla="*/ 16 h 17"/>
                      <a:gd name="T38" fmla="*/ 1 w 17"/>
                      <a:gd name="T39" fmla="*/ 14 h 17"/>
                      <a:gd name="T40" fmla="*/ 1 w 17"/>
                      <a:gd name="T41" fmla="*/ 13 h 17"/>
                      <a:gd name="T42" fmla="*/ 3 w 17"/>
                      <a:gd name="T43" fmla="*/ 12 h 17"/>
                      <a:gd name="T44" fmla="*/ 0 60000 65536"/>
                      <a:gd name="T45" fmla="*/ 0 60000 65536"/>
                      <a:gd name="T46" fmla="*/ 0 60000 65536"/>
                      <a:gd name="T47" fmla="*/ 0 60000 65536"/>
                      <a:gd name="T48" fmla="*/ 0 60000 65536"/>
                      <a:gd name="T49" fmla="*/ 0 60000 65536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60000 65536"/>
                      <a:gd name="T55" fmla="*/ 0 60000 65536"/>
                      <a:gd name="T56" fmla="*/ 0 60000 65536"/>
                      <a:gd name="T57" fmla="*/ 0 60000 65536"/>
                      <a:gd name="T58" fmla="*/ 0 60000 65536"/>
                      <a:gd name="T59" fmla="*/ 0 60000 65536"/>
                      <a:gd name="T60" fmla="*/ 0 60000 65536"/>
                      <a:gd name="T61" fmla="*/ 0 60000 65536"/>
                      <a:gd name="T62" fmla="*/ 0 60000 65536"/>
                      <a:gd name="T63" fmla="*/ 0 60000 65536"/>
                      <a:gd name="T64" fmla="*/ 0 60000 65536"/>
                      <a:gd name="T65" fmla="*/ 0 60000 65536"/>
                      <a:gd name="T66" fmla="*/ 0 w 17"/>
                      <a:gd name="T67" fmla="*/ 0 h 17"/>
                      <a:gd name="T68" fmla="*/ 17 w 17"/>
                      <a:gd name="T69" fmla="*/ 17 h 17"/>
                    </a:gdLst>
                    <a:ahLst/>
                    <a:cxnLst>
                      <a:cxn ang="T44">
                        <a:pos x="T0" y="T1"/>
                      </a:cxn>
                      <a:cxn ang="T45">
                        <a:pos x="T2" y="T3"/>
                      </a:cxn>
                      <a:cxn ang="T46">
                        <a:pos x="T4" y="T5"/>
                      </a:cxn>
                      <a:cxn ang="T47">
                        <a:pos x="T6" y="T7"/>
                      </a:cxn>
                      <a:cxn ang="T48">
                        <a:pos x="T8" y="T9"/>
                      </a:cxn>
                      <a:cxn ang="T49">
                        <a:pos x="T10" y="T11"/>
                      </a:cxn>
                      <a:cxn ang="T50">
                        <a:pos x="T12" y="T13"/>
                      </a:cxn>
                      <a:cxn ang="T51">
                        <a:pos x="T14" y="T15"/>
                      </a:cxn>
                      <a:cxn ang="T52">
                        <a:pos x="T16" y="T17"/>
                      </a:cxn>
                      <a:cxn ang="T53">
                        <a:pos x="T18" y="T19"/>
                      </a:cxn>
                      <a:cxn ang="T54">
                        <a:pos x="T20" y="T21"/>
                      </a:cxn>
                      <a:cxn ang="T55">
                        <a:pos x="T22" y="T23"/>
                      </a:cxn>
                      <a:cxn ang="T56">
                        <a:pos x="T24" y="T25"/>
                      </a:cxn>
                      <a:cxn ang="T57">
                        <a:pos x="T26" y="T27"/>
                      </a:cxn>
                      <a:cxn ang="T58">
                        <a:pos x="T28" y="T29"/>
                      </a:cxn>
                      <a:cxn ang="T59">
                        <a:pos x="T30" y="T31"/>
                      </a:cxn>
                      <a:cxn ang="T60">
                        <a:pos x="T32" y="T33"/>
                      </a:cxn>
                      <a:cxn ang="T61">
                        <a:pos x="T34" y="T35"/>
                      </a:cxn>
                      <a:cxn ang="T62">
                        <a:pos x="T36" y="T37"/>
                      </a:cxn>
                      <a:cxn ang="T63">
                        <a:pos x="T38" y="T39"/>
                      </a:cxn>
                      <a:cxn ang="T64">
                        <a:pos x="T40" y="T41"/>
                      </a:cxn>
                      <a:cxn ang="T65">
                        <a:pos x="T42" y="T43"/>
                      </a:cxn>
                    </a:cxnLst>
                    <a:rect l="T66" t="T67" r="T68" b="T69"/>
                    <a:pathLst>
                      <a:path w="17" h="17">
                        <a:moveTo>
                          <a:pt x="3" y="12"/>
                        </a:moveTo>
                        <a:lnTo>
                          <a:pt x="7" y="11"/>
                        </a:lnTo>
                        <a:lnTo>
                          <a:pt x="8" y="11"/>
                        </a:lnTo>
                        <a:lnTo>
                          <a:pt x="8" y="10"/>
                        </a:lnTo>
                        <a:lnTo>
                          <a:pt x="8" y="9"/>
                        </a:lnTo>
                        <a:lnTo>
                          <a:pt x="8" y="8"/>
                        </a:lnTo>
                        <a:lnTo>
                          <a:pt x="5" y="5"/>
                        </a:lnTo>
                        <a:lnTo>
                          <a:pt x="3" y="4"/>
                        </a:lnTo>
                        <a:lnTo>
                          <a:pt x="0" y="2"/>
                        </a:lnTo>
                        <a:lnTo>
                          <a:pt x="3" y="0"/>
                        </a:lnTo>
                        <a:lnTo>
                          <a:pt x="8" y="1"/>
                        </a:lnTo>
                        <a:lnTo>
                          <a:pt x="12" y="4"/>
                        </a:lnTo>
                        <a:lnTo>
                          <a:pt x="14" y="6"/>
                        </a:lnTo>
                        <a:lnTo>
                          <a:pt x="16" y="8"/>
                        </a:lnTo>
                        <a:lnTo>
                          <a:pt x="16" y="10"/>
                        </a:lnTo>
                        <a:lnTo>
                          <a:pt x="14" y="13"/>
                        </a:lnTo>
                        <a:lnTo>
                          <a:pt x="10" y="15"/>
                        </a:lnTo>
                        <a:lnTo>
                          <a:pt x="5" y="16"/>
                        </a:lnTo>
                        <a:lnTo>
                          <a:pt x="3" y="16"/>
                        </a:lnTo>
                        <a:lnTo>
                          <a:pt x="1" y="14"/>
                        </a:lnTo>
                        <a:lnTo>
                          <a:pt x="1" y="13"/>
                        </a:lnTo>
                        <a:lnTo>
                          <a:pt x="3" y="12"/>
                        </a:lnTo>
                      </a:path>
                    </a:pathLst>
                  </a:custGeom>
                  <a:solidFill>
                    <a:srgbClr val="000000"/>
                  </a:solidFill>
                  <a:ln w="9525" cap="rnd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312" name="Freeform 84"/>
                  <p:cNvSpPr>
                    <a:spLocks/>
                  </p:cNvSpPr>
                  <p:nvPr/>
                </p:nvSpPr>
                <p:spPr bwMode="auto">
                  <a:xfrm>
                    <a:off x="4786" y="1745"/>
                    <a:ext cx="102" cy="17"/>
                  </a:xfrm>
                  <a:custGeom>
                    <a:avLst/>
                    <a:gdLst>
                      <a:gd name="T0" fmla="*/ 1 w 102"/>
                      <a:gd name="T1" fmla="*/ 14 h 17"/>
                      <a:gd name="T2" fmla="*/ 0 w 102"/>
                      <a:gd name="T3" fmla="*/ 14 h 17"/>
                      <a:gd name="T4" fmla="*/ 100 w 102"/>
                      <a:gd name="T5" fmla="*/ 0 h 17"/>
                      <a:gd name="T6" fmla="*/ 101 w 102"/>
                      <a:gd name="T7" fmla="*/ 1 h 17"/>
                      <a:gd name="T8" fmla="*/ 0 w 102"/>
                      <a:gd name="T9" fmla="*/ 16 h 17"/>
                      <a:gd name="T10" fmla="*/ 0 w 102"/>
                      <a:gd name="T11" fmla="*/ 16 h 17"/>
                      <a:gd name="T12" fmla="*/ 0 w 102"/>
                      <a:gd name="T13" fmla="*/ 16 h 17"/>
                      <a:gd name="T14" fmla="*/ 0 w 102"/>
                      <a:gd name="T15" fmla="*/ 16 h 17"/>
                      <a:gd name="T16" fmla="*/ 0 w 102"/>
                      <a:gd name="T17" fmla="*/ 15 h 17"/>
                      <a:gd name="T18" fmla="*/ 0 w 102"/>
                      <a:gd name="T19" fmla="*/ 14 h 17"/>
                      <a:gd name="T20" fmla="*/ 0 w 102"/>
                      <a:gd name="T21" fmla="*/ 14 h 17"/>
                      <a:gd name="T22" fmla="*/ 1 w 102"/>
                      <a:gd name="T23" fmla="*/ 14 h 17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w 102"/>
                      <a:gd name="T37" fmla="*/ 0 h 17"/>
                      <a:gd name="T38" fmla="*/ 102 w 102"/>
                      <a:gd name="T39" fmla="*/ 17 h 17"/>
                    </a:gdLst>
                    <a:ahLst/>
                    <a:cxnLst>
                      <a:cxn ang="T24">
                        <a:pos x="T0" y="T1"/>
                      </a:cxn>
                      <a:cxn ang="T25">
                        <a:pos x="T2" y="T3"/>
                      </a:cxn>
                      <a:cxn ang="T26">
                        <a:pos x="T4" y="T5"/>
                      </a:cxn>
                      <a:cxn ang="T27">
                        <a:pos x="T6" y="T7"/>
                      </a:cxn>
                      <a:cxn ang="T28">
                        <a:pos x="T8" y="T9"/>
                      </a:cxn>
                      <a:cxn ang="T29">
                        <a:pos x="T10" y="T11"/>
                      </a:cxn>
                      <a:cxn ang="T30">
                        <a:pos x="T12" y="T13"/>
                      </a:cxn>
                      <a:cxn ang="T31">
                        <a:pos x="T14" y="T15"/>
                      </a:cxn>
                      <a:cxn ang="T32">
                        <a:pos x="T16" y="T17"/>
                      </a:cxn>
                      <a:cxn ang="T33">
                        <a:pos x="T18" y="T19"/>
                      </a:cxn>
                      <a:cxn ang="T34">
                        <a:pos x="T20" y="T21"/>
                      </a:cxn>
                      <a:cxn ang="T35">
                        <a:pos x="T22" y="T23"/>
                      </a:cxn>
                    </a:cxnLst>
                    <a:rect l="T36" t="T37" r="T38" b="T39"/>
                    <a:pathLst>
                      <a:path w="102" h="17">
                        <a:moveTo>
                          <a:pt x="1" y="14"/>
                        </a:moveTo>
                        <a:lnTo>
                          <a:pt x="0" y="14"/>
                        </a:lnTo>
                        <a:lnTo>
                          <a:pt x="100" y="0"/>
                        </a:lnTo>
                        <a:lnTo>
                          <a:pt x="101" y="1"/>
                        </a:lnTo>
                        <a:lnTo>
                          <a:pt x="0" y="16"/>
                        </a:lnTo>
                        <a:lnTo>
                          <a:pt x="0" y="15"/>
                        </a:lnTo>
                        <a:lnTo>
                          <a:pt x="0" y="14"/>
                        </a:lnTo>
                        <a:lnTo>
                          <a:pt x="1" y="14"/>
                        </a:lnTo>
                      </a:path>
                    </a:pathLst>
                  </a:custGeom>
                  <a:solidFill>
                    <a:srgbClr val="000000"/>
                  </a:solidFill>
                  <a:ln w="9525" cap="rnd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313" name="Freeform 85"/>
                  <p:cNvSpPr>
                    <a:spLocks/>
                  </p:cNvSpPr>
                  <p:nvPr/>
                </p:nvSpPr>
                <p:spPr bwMode="auto">
                  <a:xfrm>
                    <a:off x="4739" y="1716"/>
                    <a:ext cx="48" cy="45"/>
                  </a:xfrm>
                  <a:custGeom>
                    <a:avLst/>
                    <a:gdLst>
                      <a:gd name="T0" fmla="*/ 1 w 48"/>
                      <a:gd name="T1" fmla="*/ 0 h 45"/>
                      <a:gd name="T2" fmla="*/ 1 w 48"/>
                      <a:gd name="T3" fmla="*/ 0 h 45"/>
                      <a:gd name="T4" fmla="*/ 47 w 48"/>
                      <a:gd name="T5" fmla="*/ 42 h 45"/>
                      <a:gd name="T6" fmla="*/ 45 w 48"/>
                      <a:gd name="T7" fmla="*/ 44 h 45"/>
                      <a:gd name="T8" fmla="*/ 0 w 48"/>
                      <a:gd name="T9" fmla="*/ 1 h 45"/>
                      <a:gd name="T10" fmla="*/ 0 w 48"/>
                      <a:gd name="T11" fmla="*/ 0 h 45"/>
                      <a:gd name="T12" fmla="*/ 0 w 48"/>
                      <a:gd name="T13" fmla="*/ 1 h 45"/>
                      <a:gd name="T14" fmla="*/ 0 w 48"/>
                      <a:gd name="T15" fmla="*/ 0 h 45"/>
                      <a:gd name="T16" fmla="*/ 0 w 48"/>
                      <a:gd name="T17" fmla="*/ 0 h 45"/>
                      <a:gd name="T18" fmla="*/ 0 w 48"/>
                      <a:gd name="T19" fmla="*/ 0 h 45"/>
                      <a:gd name="T20" fmla="*/ 1 w 48"/>
                      <a:gd name="T21" fmla="*/ 0 h 45"/>
                      <a:gd name="T22" fmla="*/ 1 w 48"/>
                      <a:gd name="T23" fmla="*/ 0 h 45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w 48"/>
                      <a:gd name="T37" fmla="*/ 0 h 45"/>
                      <a:gd name="T38" fmla="*/ 48 w 48"/>
                      <a:gd name="T39" fmla="*/ 45 h 45"/>
                    </a:gdLst>
                    <a:ahLst/>
                    <a:cxnLst>
                      <a:cxn ang="T24">
                        <a:pos x="T0" y="T1"/>
                      </a:cxn>
                      <a:cxn ang="T25">
                        <a:pos x="T2" y="T3"/>
                      </a:cxn>
                      <a:cxn ang="T26">
                        <a:pos x="T4" y="T5"/>
                      </a:cxn>
                      <a:cxn ang="T27">
                        <a:pos x="T6" y="T7"/>
                      </a:cxn>
                      <a:cxn ang="T28">
                        <a:pos x="T8" y="T9"/>
                      </a:cxn>
                      <a:cxn ang="T29">
                        <a:pos x="T10" y="T11"/>
                      </a:cxn>
                      <a:cxn ang="T30">
                        <a:pos x="T12" y="T13"/>
                      </a:cxn>
                      <a:cxn ang="T31">
                        <a:pos x="T14" y="T15"/>
                      </a:cxn>
                      <a:cxn ang="T32">
                        <a:pos x="T16" y="T17"/>
                      </a:cxn>
                      <a:cxn ang="T33">
                        <a:pos x="T18" y="T19"/>
                      </a:cxn>
                      <a:cxn ang="T34">
                        <a:pos x="T20" y="T21"/>
                      </a:cxn>
                      <a:cxn ang="T35">
                        <a:pos x="T22" y="T23"/>
                      </a:cxn>
                    </a:cxnLst>
                    <a:rect l="T36" t="T37" r="T38" b="T39"/>
                    <a:pathLst>
                      <a:path w="48" h="45">
                        <a:moveTo>
                          <a:pt x="1" y="0"/>
                        </a:moveTo>
                        <a:lnTo>
                          <a:pt x="1" y="0"/>
                        </a:lnTo>
                        <a:lnTo>
                          <a:pt x="47" y="42"/>
                        </a:lnTo>
                        <a:lnTo>
                          <a:pt x="45" y="44"/>
                        </a:lnTo>
                        <a:lnTo>
                          <a:pt x="0" y="1"/>
                        </a:lnTo>
                        <a:lnTo>
                          <a:pt x="0" y="0"/>
                        </a:lnTo>
                        <a:lnTo>
                          <a:pt x="0" y="1"/>
                        </a:lnTo>
                        <a:lnTo>
                          <a:pt x="0" y="0"/>
                        </a:lnTo>
                        <a:lnTo>
                          <a:pt x="1" y="0"/>
                        </a:lnTo>
                      </a:path>
                    </a:pathLst>
                  </a:custGeom>
                  <a:solidFill>
                    <a:srgbClr val="000000"/>
                  </a:solidFill>
                  <a:ln w="9525" cap="rnd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314" name="Freeform 86"/>
                  <p:cNvSpPr>
                    <a:spLocks/>
                  </p:cNvSpPr>
                  <p:nvPr/>
                </p:nvSpPr>
                <p:spPr bwMode="auto">
                  <a:xfrm>
                    <a:off x="4739" y="1710"/>
                    <a:ext cx="17" cy="17"/>
                  </a:xfrm>
                  <a:custGeom>
                    <a:avLst/>
                    <a:gdLst>
                      <a:gd name="T0" fmla="*/ 16 w 17"/>
                      <a:gd name="T1" fmla="*/ 0 h 17"/>
                      <a:gd name="T2" fmla="*/ 16 w 17"/>
                      <a:gd name="T3" fmla="*/ 2 h 17"/>
                      <a:gd name="T4" fmla="*/ 16 w 17"/>
                      <a:gd name="T5" fmla="*/ 16 h 17"/>
                      <a:gd name="T6" fmla="*/ 0 w 17"/>
                      <a:gd name="T7" fmla="*/ 16 h 17"/>
                      <a:gd name="T8" fmla="*/ 0 w 17"/>
                      <a:gd name="T9" fmla="*/ 2 h 17"/>
                      <a:gd name="T10" fmla="*/ 5 w 17"/>
                      <a:gd name="T11" fmla="*/ 3 h 17"/>
                      <a:gd name="T12" fmla="*/ 0 w 17"/>
                      <a:gd name="T13" fmla="*/ 2 h 17"/>
                      <a:gd name="T14" fmla="*/ 5 w 17"/>
                      <a:gd name="T15" fmla="*/ 0 h 17"/>
                      <a:gd name="T16" fmla="*/ 10 w 17"/>
                      <a:gd name="T17" fmla="*/ 0 h 17"/>
                      <a:gd name="T18" fmla="*/ 16 w 17"/>
                      <a:gd name="T19" fmla="*/ 0 h 17"/>
                      <a:gd name="T20" fmla="*/ 16 w 17"/>
                      <a:gd name="T21" fmla="*/ 2 h 17"/>
                      <a:gd name="T22" fmla="*/ 16 w 17"/>
                      <a:gd name="T23" fmla="*/ 0 h 17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w 17"/>
                      <a:gd name="T37" fmla="*/ 0 h 17"/>
                      <a:gd name="T38" fmla="*/ 17 w 17"/>
                      <a:gd name="T39" fmla="*/ 17 h 17"/>
                    </a:gdLst>
                    <a:ahLst/>
                    <a:cxnLst>
                      <a:cxn ang="T24">
                        <a:pos x="T0" y="T1"/>
                      </a:cxn>
                      <a:cxn ang="T25">
                        <a:pos x="T2" y="T3"/>
                      </a:cxn>
                      <a:cxn ang="T26">
                        <a:pos x="T4" y="T5"/>
                      </a:cxn>
                      <a:cxn ang="T27">
                        <a:pos x="T6" y="T7"/>
                      </a:cxn>
                      <a:cxn ang="T28">
                        <a:pos x="T8" y="T9"/>
                      </a:cxn>
                      <a:cxn ang="T29">
                        <a:pos x="T10" y="T11"/>
                      </a:cxn>
                      <a:cxn ang="T30">
                        <a:pos x="T12" y="T13"/>
                      </a:cxn>
                      <a:cxn ang="T31">
                        <a:pos x="T14" y="T15"/>
                      </a:cxn>
                      <a:cxn ang="T32">
                        <a:pos x="T16" y="T17"/>
                      </a:cxn>
                      <a:cxn ang="T33">
                        <a:pos x="T18" y="T19"/>
                      </a:cxn>
                      <a:cxn ang="T34">
                        <a:pos x="T20" y="T21"/>
                      </a:cxn>
                      <a:cxn ang="T35">
                        <a:pos x="T22" y="T23"/>
                      </a:cxn>
                    </a:cxnLst>
                    <a:rect l="T36" t="T37" r="T38" b="T39"/>
                    <a:pathLst>
                      <a:path w="17" h="17">
                        <a:moveTo>
                          <a:pt x="16" y="0"/>
                        </a:moveTo>
                        <a:lnTo>
                          <a:pt x="16" y="2"/>
                        </a:lnTo>
                        <a:lnTo>
                          <a:pt x="16" y="16"/>
                        </a:lnTo>
                        <a:lnTo>
                          <a:pt x="0" y="16"/>
                        </a:lnTo>
                        <a:lnTo>
                          <a:pt x="0" y="2"/>
                        </a:lnTo>
                        <a:lnTo>
                          <a:pt x="5" y="3"/>
                        </a:lnTo>
                        <a:lnTo>
                          <a:pt x="0" y="2"/>
                        </a:lnTo>
                        <a:lnTo>
                          <a:pt x="5" y="0"/>
                        </a:lnTo>
                        <a:lnTo>
                          <a:pt x="10" y="0"/>
                        </a:lnTo>
                        <a:lnTo>
                          <a:pt x="16" y="0"/>
                        </a:lnTo>
                        <a:lnTo>
                          <a:pt x="16" y="2"/>
                        </a:lnTo>
                        <a:lnTo>
                          <a:pt x="16" y="0"/>
                        </a:lnTo>
                      </a:path>
                    </a:pathLst>
                  </a:custGeom>
                  <a:solidFill>
                    <a:srgbClr val="000000"/>
                  </a:solidFill>
                  <a:ln w="9525" cap="rnd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315" name="Freeform 87"/>
                  <p:cNvSpPr>
                    <a:spLocks/>
                  </p:cNvSpPr>
                  <p:nvPr/>
                </p:nvSpPr>
                <p:spPr bwMode="auto">
                  <a:xfrm>
                    <a:off x="4734" y="1705"/>
                    <a:ext cx="17" cy="17"/>
                  </a:xfrm>
                  <a:custGeom>
                    <a:avLst/>
                    <a:gdLst>
                      <a:gd name="T0" fmla="*/ 4 w 17"/>
                      <a:gd name="T1" fmla="*/ 3 h 17"/>
                      <a:gd name="T2" fmla="*/ 3 w 17"/>
                      <a:gd name="T3" fmla="*/ 1 h 17"/>
                      <a:gd name="T4" fmla="*/ 16 w 17"/>
                      <a:gd name="T5" fmla="*/ 12 h 17"/>
                      <a:gd name="T6" fmla="*/ 13 w 17"/>
                      <a:gd name="T7" fmla="*/ 16 h 17"/>
                      <a:gd name="T8" fmla="*/ 1 w 17"/>
                      <a:gd name="T9" fmla="*/ 4 h 17"/>
                      <a:gd name="T10" fmla="*/ 0 w 17"/>
                      <a:gd name="T11" fmla="*/ 1 h 17"/>
                      <a:gd name="T12" fmla="*/ 1 w 17"/>
                      <a:gd name="T13" fmla="*/ 4 h 17"/>
                      <a:gd name="T14" fmla="*/ 0 w 17"/>
                      <a:gd name="T15" fmla="*/ 2 h 17"/>
                      <a:gd name="T16" fmla="*/ 1 w 17"/>
                      <a:gd name="T17" fmla="*/ 1 h 17"/>
                      <a:gd name="T18" fmla="*/ 2 w 17"/>
                      <a:gd name="T19" fmla="*/ 0 h 17"/>
                      <a:gd name="T20" fmla="*/ 3 w 17"/>
                      <a:gd name="T21" fmla="*/ 1 h 17"/>
                      <a:gd name="T22" fmla="*/ 4 w 17"/>
                      <a:gd name="T23" fmla="*/ 3 h 17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w 17"/>
                      <a:gd name="T37" fmla="*/ 0 h 17"/>
                      <a:gd name="T38" fmla="*/ 17 w 17"/>
                      <a:gd name="T39" fmla="*/ 17 h 17"/>
                    </a:gdLst>
                    <a:ahLst/>
                    <a:cxnLst>
                      <a:cxn ang="T24">
                        <a:pos x="T0" y="T1"/>
                      </a:cxn>
                      <a:cxn ang="T25">
                        <a:pos x="T2" y="T3"/>
                      </a:cxn>
                      <a:cxn ang="T26">
                        <a:pos x="T4" y="T5"/>
                      </a:cxn>
                      <a:cxn ang="T27">
                        <a:pos x="T6" y="T7"/>
                      </a:cxn>
                      <a:cxn ang="T28">
                        <a:pos x="T8" y="T9"/>
                      </a:cxn>
                      <a:cxn ang="T29">
                        <a:pos x="T10" y="T11"/>
                      </a:cxn>
                      <a:cxn ang="T30">
                        <a:pos x="T12" y="T13"/>
                      </a:cxn>
                      <a:cxn ang="T31">
                        <a:pos x="T14" y="T15"/>
                      </a:cxn>
                      <a:cxn ang="T32">
                        <a:pos x="T16" y="T17"/>
                      </a:cxn>
                      <a:cxn ang="T33">
                        <a:pos x="T18" y="T19"/>
                      </a:cxn>
                      <a:cxn ang="T34">
                        <a:pos x="T20" y="T21"/>
                      </a:cxn>
                      <a:cxn ang="T35">
                        <a:pos x="T22" y="T23"/>
                      </a:cxn>
                    </a:cxnLst>
                    <a:rect l="T36" t="T37" r="T38" b="T39"/>
                    <a:pathLst>
                      <a:path w="17" h="17">
                        <a:moveTo>
                          <a:pt x="4" y="3"/>
                        </a:moveTo>
                        <a:lnTo>
                          <a:pt x="3" y="1"/>
                        </a:lnTo>
                        <a:lnTo>
                          <a:pt x="16" y="12"/>
                        </a:lnTo>
                        <a:lnTo>
                          <a:pt x="13" y="16"/>
                        </a:lnTo>
                        <a:lnTo>
                          <a:pt x="1" y="4"/>
                        </a:lnTo>
                        <a:lnTo>
                          <a:pt x="0" y="1"/>
                        </a:lnTo>
                        <a:lnTo>
                          <a:pt x="1" y="4"/>
                        </a:lnTo>
                        <a:lnTo>
                          <a:pt x="0" y="2"/>
                        </a:lnTo>
                        <a:lnTo>
                          <a:pt x="1" y="1"/>
                        </a:lnTo>
                        <a:lnTo>
                          <a:pt x="2" y="0"/>
                        </a:lnTo>
                        <a:lnTo>
                          <a:pt x="3" y="1"/>
                        </a:lnTo>
                        <a:lnTo>
                          <a:pt x="4" y="3"/>
                        </a:lnTo>
                      </a:path>
                    </a:pathLst>
                  </a:custGeom>
                  <a:solidFill>
                    <a:srgbClr val="000000"/>
                  </a:solidFill>
                  <a:ln w="9525" cap="rnd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316" name="Freeform 88"/>
                  <p:cNvSpPr>
                    <a:spLocks/>
                  </p:cNvSpPr>
                  <p:nvPr/>
                </p:nvSpPr>
                <p:spPr bwMode="auto">
                  <a:xfrm>
                    <a:off x="4734" y="1695"/>
                    <a:ext cx="17" cy="17"/>
                  </a:xfrm>
                  <a:custGeom>
                    <a:avLst/>
                    <a:gdLst>
                      <a:gd name="T0" fmla="*/ 13 w 17"/>
                      <a:gd name="T1" fmla="*/ 2 h 17"/>
                      <a:gd name="T2" fmla="*/ 16 w 17"/>
                      <a:gd name="T3" fmla="*/ 2 h 17"/>
                      <a:gd name="T4" fmla="*/ 5 w 17"/>
                      <a:gd name="T5" fmla="*/ 16 h 17"/>
                      <a:gd name="T6" fmla="*/ 0 w 17"/>
                      <a:gd name="T7" fmla="*/ 14 h 17"/>
                      <a:gd name="T8" fmla="*/ 10 w 17"/>
                      <a:gd name="T9" fmla="*/ 0 h 17"/>
                      <a:gd name="T10" fmla="*/ 13 w 17"/>
                      <a:gd name="T11" fmla="*/ 0 h 17"/>
                      <a:gd name="T12" fmla="*/ 10 w 17"/>
                      <a:gd name="T13" fmla="*/ 0 h 17"/>
                      <a:gd name="T14" fmla="*/ 12 w 17"/>
                      <a:gd name="T15" fmla="*/ 0 h 17"/>
                      <a:gd name="T16" fmla="*/ 14 w 17"/>
                      <a:gd name="T17" fmla="*/ 0 h 17"/>
                      <a:gd name="T18" fmla="*/ 16 w 17"/>
                      <a:gd name="T19" fmla="*/ 0 h 17"/>
                      <a:gd name="T20" fmla="*/ 16 w 17"/>
                      <a:gd name="T21" fmla="*/ 2 h 17"/>
                      <a:gd name="T22" fmla="*/ 13 w 17"/>
                      <a:gd name="T23" fmla="*/ 2 h 17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w 17"/>
                      <a:gd name="T37" fmla="*/ 0 h 17"/>
                      <a:gd name="T38" fmla="*/ 17 w 17"/>
                      <a:gd name="T39" fmla="*/ 17 h 17"/>
                    </a:gdLst>
                    <a:ahLst/>
                    <a:cxnLst>
                      <a:cxn ang="T24">
                        <a:pos x="T0" y="T1"/>
                      </a:cxn>
                      <a:cxn ang="T25">
                        <a:pos x="T2" y="T3"/>
                      </a:cxn>
                      <a:cxn ang="T26">
                        <a:pos x="T4" y="T5"/>
                      </a:cxn>
                      <a:cxn ang="T27">
                        <a:pos x="T6" y="T7"/>
                      </a:cxn>
                      <a:cxn ang="T28">
                        <a:pos x="T8" y="T9"/>
                      </a:cxn>
                      <a:cxn ang="T29">
                        <a:pos x="T10" y="T11"/>
                      </a:cxn>
                      <a:cxn ang="T30">
                        <a:pos x="T12" y="T13"/>
                      </a:cxn>
                      <a:cxn ang="T31">
                        <a:pos x="T14" y="T15"/>
                      </a:cxn>
                      <a:cxn ang="T32">
                        <a:pos x="T16" y="T17"/>
                      </a:cxn>
                      <a:cxn ang="T33">
                        <a:pos x="T18" y="T19"/>
                      </a:cxn>
                      <a:cxn ang="T34">
                        <a:pos x="T20" y="T21"/>
                      </a:cxn>
                      <a:cxn ang="T35">
                        <a:pos x="T22" y="T23"/>
                      </a:cxn>
                    </a:cxnLst>
                    <a:rect l="T36" t="T37" r="T38" b="T39"/>
                    <a:pathLst>
                      <a:path w="17" h="17">
                        <a:moveTo>
                          <a:pt x="13" y="2"/>
                        </a:moveTo>
                        <a:lnTo>
                          <a:pt x="16" y="2"/>
                        </a:lnTo>
                        <a:lnTo>
                          <a:pt x="5" y="16"/>
                        </a:lnTo>
                        <a:lnTo>
                          <a:pt x="0" y="14"/>
                        </a:lnTo>
                        <a:lnTo>
                          <a:pt x="10" y="0"/>
                        </a:lnTo>
                        <a:lnTo>
                          <a:pt x="13" y="0"/>
                        </a:lnTo>
                        <a:lnTo>
                          <a:pt x="10" y="0"/>
                        </a:lnTo>
                        <a:lnTo>
                          <a:pt x="12" y="0"/>
                        </a:lnTo>
                        <a:lnTo>
                          <a:pt x="14" y="0"/>
                        </a:lnTo>
                        <a:lnTo>
                          <a:pt x="16" y="0"/>
                        </a:lnTo>
                        <a:lnTo>
                          <a:pt x="16" y="2"/>
                        </a:lnTo>
                        <a:lnTo>
                          <a:pt x="13" y="2"/>
                        </a:lnTo>
                      </a:path>
                    </a:pathLst>
                  </a:custGeom>
                  <a:solidFill>
                    <a:srgbClr val="000000"/>
                  </a:solidFill>
                  <a:ln w="9525" cap="rnd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317" name="Freeform 89"/>
                  <p:cNvSpPr>
                    <a:spLocks/>
                  </p:cNvSpPr>
                  <p:nvPr/>
                </p:nvSpPr>
                <p:spPr bwMode="auto">
                  <a:xfrm>
                    <a:off x="4739" y="1695"/>
                    <a:ext cx="96" cy="17"/>
                  </a:xfrm>
                  <a:custGeom>
                    <a:avLst/>
                    <a:gdLst>
                      <a:gd name="T0" fmla="*/ 93 w 96"/>
                      <a:gd name="T1" fmla="*/ 10 h 17"/>
                      <a:gd name="T2" fmla="*/ 94 w 96"/>
                      <a:gd name="T3" fmla="*/ 16 h 17"/>
                      <a:gd name="T4" fmla="*/ 0 w 96"/>
                      <a:gd name="T5" fmla="*/ 16 h 17"/>
                      <a:gd name="T6" fmla="*/ 0 w 96"/>
                      <a:gd name="T7" fmla="*/ 0 h 17"/>
                      <a:gd name="T8" fmla="*/ 94 w 96"/>
                      <a:gd name="T9" fmla="*/ 0 h 17"/>
                      <a:gd name="T10" fmla="*/ 95 w 96"/>
                      <a:gd name="T11" fmla="*/ 0 h 17"/>
                      <a:gd name="T12" fmla="*/ 94 w 96"/>
                      <a:gd name="T13" fmla="*/ 0 h 17"/>
                      <a:gd name="T14" fmla="*/ 95 w 96"/>
                      <a:gd name="T15" fmla="*/ 0 h 17"/>
                      <a:gd name="T16" fmla="*/ 95 w 96"/>
                      <a:gd name="T17" fmla="*/ 5 h 17"/>
                      <a:gd name="T18" fmla="*/ 95 w 96"/>
                      <a:gd name="T19" fmla="*/ 10 h 17"/>
                      <a:gd name="T20" fmla="*/ 94 w 96"/>
                      <a:gd name="T21" fmla="*/ 16 h 17"/>
                      <a:gd name="T22" fmla="*/ 93 w 96"/>
                      <a:gd name="T23" fmla="*/ 10 h 17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w 96"/>
                      <a:gd name="T37" fmla="*/ 0 h 17"/>
                      <a:gd name="T38" fmla="*/ 96 w 96"/>
                      <a:gd name="T39" fmla="*/ 17 h 17"/>
                    </a:gdLst>
                    <a:ahLst/>
                    <a:cxnLst>
                      <a:cxn ang="T24">
                        <a:pos x="T0" y="T1"/>
                      </a:cxn>
                      <a:cxn ang="T25">
                        <a:pos x="T2" y="T3"/>
                      </a:cxn>
                      <a:cxn ang="T26">
                        <a:pos x="T4" y="T5"/>
                      </a:cxn>
                      <a:cxn ang="T27">
                        <a:pos x="T6" y="T7"/>
                      </a:cxn>
                      <a:cxn ang="T28">
                        <a:pos x="T8" y="T9"/>
                      </a:cxn>
                      <a:cxn ang="T29">
                        <a:pos x="T10" y="T11"/>
                      </a:cxn>
                      <a:cxn ang="T30">
                        <a:pos x="T12" y="T13"/>
                      </a:cxn>
                      <a:cxn ang="T31">
                        <a:pos x="T14" y="T15"/>
                      </a:cxn>
                      <a:cxn ang="T32">
                        <a:pos x="T16" y="T17"/>
                      </a:cxn>
                      <a:cxn ang="T33">
                        <a:pos x="T18" y="T19"/>
                      </a:cxn>
                      <a:cxn ang="T34">
                        <a:pos x="T20" y="T21"/>
                      </a:cxn>
                      <a:cxn ang="T35">
                        <a:pos x="T22" y="T23"/>
                      </a:cxn>
                    </a:cxnLst>
                    <a:rect l="T36" t="T37" r="T38" b="T39"/>
                    <a:pathLst>
                      <a:path w="96" h="17">
                        <a:moveTo>
                          <a:pt x="93" y="10"/>
                        </a:moveTo>
                        <a:lnTo>
                          <a:pt x="94" y="16"/>
                        </a:lnTo>
                        <a:lnTo>
                          <a:pt x="0" y="16"/>
                        </a:lnTo>
                        <a:lnTo>
                          <a:pt x="0" y="0"/>
                        </a:lnTo>
                        <a:lnTo>
                          <a:pt x="94" y="0"/>
                        </a:lnTo>
                        <a:lnTo>
                          <a:pt x="95" y="0"/>
                        </a:lnTo>
                        <a:lnTo>
                          <a:pt x="94" y="0"/>
                        </a:lnTo>
                        <a:lnTo>
                          <a:pt x="95" y="0"/>
                        </a:lnTo>
                        <a:lnTo>
                          <a:pt x="95" y="5"/>
                        </a:lnTo>
                        <a:lnTo>
                          <a:pt x="95" y="10"/>
                        </a:lnTo>
                        <a:lnTo>
                          <a:pt x="94" y="16"/>
                        </a:lnTo>
                        <a:lnTo>
                          <a:pt x="93" y="10"/>
                        </a:lnTo>
                      </a:path>
                    </a:pathLst>
                  </a:custGeom>
                  <a:solidFill>
                    <a:srgbClr val="000000"/>
                  </a:solidFill>
                  <a:ln w="9525" cap="rnd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318" name="Freeform 90"/>
                  <p:cNvSpPr>
                    <a:spLocks/>
                  </p:cNvSpPr>
                  <p:nvPr/>
                </p:nvSpPr>
                <p:spPr bwMode="auto">
                  <a:xfrm>
                    <a:off x="4833" y="1695"/>
                    <a:ext cx="55" cy="45"/>
                  </a:xfrm>
                  <a:custGeom>
                    <a:avLst/>
                    <a:gdLst>
                      <a:gd name="T0" fmla="*/ 52 w 55"/>
                      <a:gd name="T1" fmla="*/ 44 h 45"/>
                      <a:gd name="T2" fmla="*/ 52 w 55"/>
                      <a:gd name="T3" fmla="*/ 43 h 45"/>
                      <a:gd name="T4" fmla="*/ 0 w 55"/>
                      <a:gd name="T5" fmla="*/ 1 h 45"/>
                      <a:gd name="T6" fmla="*/ 1 w 55"/>
                      <a:gd name="T7" fmla="*/ 0 h 45"/>
                      <a:gd name="T8" fmla="*/ 53 w 55"/>
                      <a:gd name="T9" fmla="*/ 42 h 45"/>
                      <a:gd name="T10" fmla="*/ 54 w 55"/>
                      <a:gd name="T11" fmla="*/ 43 h 45"/>
                      <a:gd name="T12" fmla="*/ 54 w 55"/>
                      <a:gd name="T13" fmla="*/ 43 h 45"/>
                      <a:gd name="T14" fmla="*/ 53 w 55"/>
                      <a:gd name="T15" fmla="*/ 44 h 45"/>
                      <a:gd name="T16" fmla="*/ 52 w 55"/>
                      <a:gd name="T17" fmla="*/ 43 h 45"/>
                      <a:gd name="T18" fmla="*/ 52 w 55"/>
                      <a:gd name="T19" fmla="*/ 44 h 45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w 55"/>
                      <a:gd name="T31" fmla="*/ 0 h 45"/>
                      <a:gd name="T32" fmla="*/ 55 w 55"/>
                      <a:gd name="T33" fmla="*/ 45 h 45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T30" t="T31" r="T32" b="T33"/>
                    <a:pathLst>
                      <a:path w="55" h="45">
                        <a:moveTo>
                          <a:pt x="52" y="44"/>
                        </a:moveTo>
                        <a:lnTo>
                          <a:pt x="52" y="43"/>
                        </a:lnTo>
                        <a:lnTo>
                          <a:pt x="0" y="1"/>
                        </a:lnTo>
                        <a:lnTo>
                          <a:pt x="1" y="0"/>
                        </a:lnTo>
                        <a:lnTo>
                          <a:pt x="53" y="42"/>
                        </a:lnTo>
                        <a:lnTo>
                          <a:pt x="54" y="43"/>
                        </a:lnTo>
                        <a:lnTo>
                          <a:pt x="53" y="44"/>
                        </a:lnTo>
                        <a:lnTo>
                          <a:pt x="52" y="43"/>
                        </a:lnTo>
                        <a:lnTo>
                          <a:pt x="52" y="44"/>
                        </a:lnTo>
                      </a:path>
                    </a:pathLst>
                  </a:custGeom>
                  <a:solidFill>
                    <a:srgbClr val="000000"/>
                  </a:solidFill>
                  <a:ln w="9525" cap="rnd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319" name="Freeform 91"/>
                  <p:cNvSpPr>
                    <a:spLocks/>
                  </p:cNvSpPr>
                  <p:nvPr/>
                </p:nvSpPr>
                <p:spPr bwMode="auto">
                  <a:xfrm>
                    <a:off x="4741" y="1711"/>
                    <a:ext cx="115" cy="49"/>
                  </a:xfrm>
                  <a:custGeom>
                    <a:avLst/>
                    <a:gdLst>
                      <a:gd name="T0" fmla="*/ 0 w 115"/>
                      <a:gd name="T1" fmla="*/ 0 h 49"/>
                      <a:gd name="T2" fmla="*/ 0 w 115"/>
                      <a:gd name="T3" fmla="*/ 6 h 49"/>
                      <a:gd name="T4" fmla="*/ 45 w 115"/>
                      <a:gd name="T5" fmla="*/ 48 h 49"/>
                      <a:gd name="T6" fmla="*/ 114 w 115"/>
                      <a:gd name="T7" fmla="*/ 38 h 49"/>
                      <a:gd name="T8" fmla="*/ 48 w 115"/>
                      <a:gd name="T9" fmla="*/ 43 h 49"/>
                      <a:gd name="T10" fmla="*/ 0 w 115"/>
                      <a:gd name="T11" fmla="*/ 0 h 49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w 115"/>
                      <a:gd name="T19" fmla="*/ 0 h 49"/>
                      <a:gd name="T20" fmla="*/ 115 w 115"/>
                      <a:gd name="T21" fmla="*/ 49 h 49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T18" t="T19" r="T20" b="T21"/>
                    <a:pathLst>
                      <a:path w="115" h="49">
                        <a:moveTo>
                          <a:pt x="0" y="0"/>
                        </a:moveTo>
                        <a:lnTo>
                          <a:pt x="0" y="6"/>
                        </a:lnTo>
                        <a:lnTo>
                          <a:pt x="45" y="48"/>
                        </a:lnTo>
                        <a:lnTo>
                          <a:pt x="114" y="38"/>
                        </a:lnTo>
                        <a:lnTo>
                          <a:pt x="48" y="43"/>
                        </a:lnTo>
                        <a:lnTo>
                          <a:pt x="0" y="0"/>
                        </a:lnTo>
                      </a:path>
                    </a:pathLst>
                  </a:custGeom>
                  <a:solidFill>
                    <a:srgbClr val="B7B2A5"/>
                  </a:solidFill>
                  <a:ln w="9525" cap="rnd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320" name="Freeform 92"/>
                  <p:cNvSpPr>
                    <a:spLocks/>
                  </p:cNvSpPr>
                  <p:nvPr/>
                </p:nvSpPr>
                <p:spPr bwMode="auto">
                  <a:xfrm>
                    <a:off x="4887" y="1740"/>
                    <a:ext cx="17" cy="1"/>
                  </a:xfrm>
                  <a:custGeom>
                    <a:avLst/>
                    <a:gdLst>
                      <a:gd name="T0" fmla="*/ 16 w 17"/>
                      <a:gd name="T1" fmla="*/ 0 h 1"/>
                      <a:gd name="T2" fmla="*/ 0 w 17"/>
                      <a:gd name="T3" fmla="*/ 0 h 1"/>
                      <a:gd name="T4" fmla="*/ 16 w 17"/>
                      <a:gd name="T5" fmla="*/ 0 h 1"/>
                      <a:gd name="T6" fmla="*/ 16 w 17"/>
                      <a:gd name="T7" fmla="*/ 0 h 1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17"/>
                      <a:gd name="T13" fmla="*/ 0 h 1"/>
                      <a:gd name="T14" fmla="*/ 17 w 17"/>
                      <a:gd name="T15" fmla="*/ 1 h 1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17" h="1">
                        <a:moveTo>
                          <a:pt x="16" y="0"/>
                        </a:moveTo>
                        <a:lnTo>
                          <a:pt x="0" y="0"/>
                        </a:lnTo>
                        <a:lnTo>
                          <a:pt x="16" y="0"/>
                        </a:lnTo>
                      </a:path>
                    </a:pathLst>
                  </a:custGeom>
                  <a:solidFill>
                    <a:srgbClr val="000000"/>
                  </a:solidFill>
                  <a:ln w="9525" cap="rnd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321" name="Freeform 93"/>
                  <p:cNvSpPr>
                    <a:spLocks/>
                  </p:cNvSpPr>
                  <p:nvPr/>
                </p:nvSpPr>
                <p:spPr bwMode="auto">
                  <a:xfrm>
                    <a:off x="4795" y="1740"/>
                    <a:ext cx="92" cy="1"/>
                  </a:xfrm>
                  <a:custGeom>
                    <a:avLst/>
                    <a:gdLst>
                      <a:gd name="T0" fmla="*/ 0 w 92"/>
                      <a:gd name="T1" fmla="*/ 0 h 1"/>
                      <a:gd name="T2" fmla="*/ 0 w 92"/>
                      <a:gd name="T3" fmla="*/ 0 h 1"/>
                      <a:gd name="T4" fmla="*/ 91 w 92"/>
                      <a:gd name="T5" fmla="*/ 0 h 1"/>
                      <a:gd name="T6" fmla="*/ 0 w 92"/>
                      <a:gd name="T7" fmla="*/ 0 h 1"/>
                      <a:gd name="T8" fmla="*/ 0 w 92"/>
                      <a:gd name="T9" fmla="*/ 0 h 1"/>
                      <a:gd name="T10" fmla="*/ 0 w 92"/>
                      <a:gd name="T11" fmla="*/ 0 h 1"/>
                      <a:gd name="T12" fmla="*/ 0 w 92"/>
                      <a:gd name="T13" fmla="*/ 0 h 1"/>
                      <a:gd name="T14" fmla="*/ 0 w 92"/>
                      <a:gd name="T15" fmla="*/ 0 h 1"/>
                      <a:gd name="T16" fmla="*/ 0 w 92"/>
                      <a:gd name="T17" fmla="*/ 0 h 1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w 92"/>
                      <a:gd name="T28" fmla="*/ 0 h 1"/>
                      <a:gd name="T29" fmla="*/ 92 w 92"/>
                      <a:gd name="T30" fmla="*/ 1 h 1"/>
                    </a:gdLst>
                    <a:ahLst/>
                    <a:cxnLst>
                      <a:cxn ang="T18">
                        <a:pos x="T0" y="T1"/>
                      </a:cxn>
                      <a:cxn ang="T19">
                        <a:pos x="T2" y="T3"/>
                      </a:cxn>
                      <a:cxn ang="T20">
                        <a:pos x="T4" y="T5"/>
                      </a:cxn>
                      <a:cxn ang="T21">
                        <a:pos x="T6" y="T7"/>
                      </a:cxn>
                      <a:cxn ang="T22">
                        <a:pos x="T8" y="T9"/>
                      </a:cxn>
                      <a:cxn ang="T23">
                        <a:pos x="T10" y="T11"/>
                      </a:cxn>
                      <a:cxn ang="T24">
                        <a:pos x="T12" y="T13"/>
                      </a:cxn>
                      <a:cxn ang="T25">
                        <a:pos x="T14" y="T15"/>
                      </a:cxn>
                      <a:cxn ang="T26">
                        <a:pos x="T16" y="T17"/>
                      </a:cxn>
                    </a:cxnLst>
                    <a:rect l="T27" t="T28" r="T29" b="T30"/>
                    <a:pathLst>
                      <a:path w="92" h="1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91" y="0"/>
                        </a:lnTo>
                        <a:lnTo>
                          <a:pt x="0" y="0"/>
                        </a:lnTo>
                      </a:path>
                    </a:pathLst>
                  </a:custGeom>
                  <a:solidFill>
                    <a:srgbClr val="000000"/>
                  </a:solidFill>
                  <a:ln w="9525" cap="rnd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322" name="Freeform 94"/>
                  <p:cNvSpPr>
                    <a:spLocks/>
                  </p:cNvSpPr>
                  <p:nvPr/>
                </p:nvSpPr>
                <p:spPr bwMode="auto">
                  <a:xfrm>
                    <a:off x="4739" y="1695"/>
                    <a:ext cx="56" cy="45"/>
                  </a:xfrm>
                  <a:custGeom>
                    <a:avLst/>
                    <a:gdLst>
                      <a:gd name="T0" fmla="*/ 0 w 56"/>
                      <a:gd name="T1" fmla="*/ 0 h 45"/>
                      <a:gd name="T2" fmla="*/ 0 w 56"/>
                      <a:gd name="T3" fmla="*/ 0 h 45"/>
                      <a:gd name="T4" fmla="*/ 55 w 56"/>
                      <a:gd name="T5" fmla="*/ 43 h 45"/>
                      <a:gd name="T6" fmla="*/ 54 w 56"/>
                      <a:gd name="T7" fmla="*/ 44 h 45"/>
                      <a:gd name="T8" fmla="*/ 0 w 56"/>
                      <a:gd name="T9" fmla="*/ 0 h 45"/>
                      <a:gd name="T10" fmla="*/ 0 w 56"/>
                      <a:gd name="T11" fmla="*/ 0 h 45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w 56"/>
                      <a:gd name="T19" fmla="*/ 0 h 45"/>
                      <a:gd name="T20" fmla="*/ 56 w 56"/>
                      <a:gd name="T21" fmla="*/ 45 h 45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T18" t="T19" r="T20" b="T21"/>
                    <a:pathLst>
                      <a:path w="56" h="45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55" y="43"/>
                        </a:lnTo>
                        <a:lnTo>
                          <a:pt x="54" y="44"/>
                        </a:lnTo>
                        <a:lnTo>
                          <a:pt x="0" y="0"/>
                        </a:lnTo>
                      </a:path>
                    </a:pathLst>
                  </a:custGeom>
                  <a:solidFill>
                    <a:srgbClr val="000000"/>
                  </a:solidFill>
                  <a:ln w="9525" cap="rnd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323" name="Freeform 95"/>
                  <p:cNvSpPr>
                    <a:spLocks/>
                  </p:cNvSpPr>
                  <p:nvPr/>
                </p:nvSpPr>
                <p:spPr bwMode="auto">
                  <a:xfrm>
                    <a:off x="4756" y="1691"/>
                    <a:ext cx="110" cy="43"/>
                  </a:xfrm>
                  <a:custGeom>
                    <a:avLst/>
                    <a:gdLst>
                      <a:gd name="T0" fmla="*/ 109 w 110"/>
                      <a:gd name="T1" fmla="*/ 42 h 43"/>
                      <a:gd name="T2" fmla="*/ 47 w 110"/>
                      <a:gd name="T3" fmla="*/ 42 h 43"/>
                      <a:gd name="T4" fmla="*/ 0 w 110"/>
                      <a:gd name="T5" fmla="*/ 5 h 43"/>
                      <a:gd name="T6" fmla="*/ 2 w 110"/>
                      <a:gd name="T7" fmla="*/ 0 h 43"/>
                      <a:gd name="T8" fmla="*/ 12 w 110"/>
                      <a:gd name="T9" fmla="*/ 0 h 43"/>
                      <a:gd name="T10" fmla="*/ 12 w 110"/>
                      <a:gd name="T11" fmla="*/ 0 h 43"/>
                      <a:gd name="T12" fmla="*/ 13 w 110"/>
                      <a:gd name="T13" fmla="*/ 0 h 43"/>
                      <a:gd name="T14" fmla="*/ 20 w 110"/>
                      <a:gd name="T15" fmla="*/ 0 h 43"/>
                      <a:gd name="T16" fmla="*/ 20 w 110"/>
                      <a:gd name="T17" fmla="*/ 0 h 43"/>
                      <a:gd name="T18" fmla="*/ 21 w 110"/>
                      <a:gd name="T19" fmla="*/ 0 h 43"/>
                      <a:gd name="T20" fmla="*/ 30 w 110"/>
                      <a:gd name="T21" fmla="*/ 0 h 43"/>
                      <a:gd name="T22" fmla="*/ 30 w 110"/>
                      <a:gd name="T23" fmla="*/ 0 h 43"/>
                      <a:gd name="T24" fmla="*/ 31 w 110"/>
                      <a:gd name="T25" fmla="*/ 0 h 43"/>
                      <a:gd name="T26" fmla="*/ 41 w 110"/>
                      <a:gd name="T27" fmla="*/ 0 h 43"/>
                      <a:gd name="T28" fmla="*/ 41 w 110"/>
                      <a:gd name="T29" fmla="*/ 0 h 43"/>
                      <a:gd name="T30" fmla="*/ 42 w 110"/>
                      <a:gd name="T31" fmla="*/ 0 h 43"/>
                      <a:gd name="T32" fmla="*/ 43 w 110"/>
                      <a:gd name="T33" fmla="*/ 0 h 43"/>
                      <a:gd name="T34" fmla="*/ 44 w 110"/>
                      <a:gd name="T35" fmla="*/ 0 h 43"/>
                      <a:gd name="T36" fmla="*/ 45 w 110"/>
                      <a:gd name="T37" fmla="*/ 0 h 43"/>
                      <a:gd name="T38" fmla="*/ 46 w 110"/>
                      <a:gd name="T39" fmla="*/ 0 h 43"/>
                      <a:gd name="T40" fmla="*/ 48 w 110"/>
                      <a:gd name="T41" fmla="*/ 0 h 43"/>
                      <a:gd name="T42" fmla="*/ 49 w 110"/>
                      <a:gd name="T43" fmla="*/ 0 h 43"/>
                      <a:gd name="T44" fmla="*/ 50 w 110"/>
                      <a:gd name="T45" fmla="*/ 0 h 43"/>
                      <a:gd name="T46" fmla="*/ 51 w 110"/>
                      <a:gd name="T47" fmla="*/ 0 h 43"/>
                      <a:gd name="T48" fmla="*/ 52 w 110"/>
                      <a:gd name="T49" fmla="*/ 0 h 43"/>
                      <a:gd name="T50" fmla="*/ 53 w 110"/>
                      <a:gd name="T51" fmla="*/ 0 h 43"/>
                      <a:gd name="T52" fmla="*/ 54 w 110"/>
                      <a:gd name="T53" fmla="*/ 0 h 43"/>
                      <a:gd name="T54" fmla="*/ 56 w 110"/>
                      <a:gd name="T55" fmla="*/ 0 h 43"/>
                      <a:gd name="T56" fmla="*/ 57 w 110"/>
                      <a:gd name="T57" fmla="*/ 0 h 43"/>
                      <a:gd name="T58" fmla="*/ 58 w 110"/>
                      <a:gd name="T59" fmla="*/ 0 h 43"/>
                      <a:gd name="T60" fmla="*/ 59 w 110"/>
                      <a:gd name="T61" fmla="*/ 0 h 43"/>
                      <a:gd name="T62" fmla="*/ 60 w 110"/>
                      <a:gd name="T63" fmla="*/ 0 h 43"/>
                      <a:gd name="T64" fmla="*/ 107 w 110"/>
                      <a:gd name="T65" fmla="*/ 36 h 43"/>
                      <a:gd name="T66" fmla="*/ 109 w 110"/>
                      <a:gd name="T67" fmla="*/ 42 h 43"/>
                      <a:gd name="T68" fmla="*/ 0 60000 65536"/>
                      <a:gd name="T69" fmla="*/ 0 60000 65536"/>
                      <a:gd name="T70" fmla="*/ 0 60000 65536"/>
                      <a:gd name="T71" fmla="*/ 0 60000 65536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w 110"/>
                      <a:gd name="T103" fmla="*/ 0 h 43"/>
                      <a:gd name="T104" fmla="*/ 110 w 110"/>
                      <a:gd name="T105" fmla="*/ 43 h 43"/>
                    </a:gdLst>
                    <a:ahLst/>
                    <a:cxnLst>
                      <a:cxn ang="T68">
                        <a:pos x="T0" y="T1"/>
                      </a:cxn>
                      <a:cxn ang="T69">
                        <a:pos x="T2" y="T3"/>
                      </a:cxn>
                      <a:cxn ang="T70">
                        <a:pos x="T4" y="T5"/>
                      </a:cxn>
                      <a:cxn ang="T71">
                        <a:pos x="T6" y="T7"/>
                      </a:cxn>
                      <a:cxn ang="T72">
                        <a:pos x="T8" y="T9"/>
                      </a:cxn>
                      <a:cxn ang="T73">
                        <a:pos x="T10" y="T11"/>
                      </a:cxn>
                      <a:cxn ang="T74">
                        <a:pos x="T12" y="T13"/>
                      </a:cxn>
                      <a:cxn ang="T75">
                        <a:pos x="T14" y="T15"/>
                      </a:cxn>
                      <a:cxn ang="T76">
                        <a:pos x="T16" y="T17"/>
                      </a:cxn>
                      <a:cxn ang="T77">
                        <a:pos x="T18" y="T19"/>
                      </a:cxn>
                      <a:cxn ang="T78">
                        <a:pos x="T20" y="T21"/>
                      </a:cxn>
                      <a:cxn ang="T79">
                        <a:pos x="T22" y="T23"/>
                      </a:cxn>
                      <a:cxn ang="T80">
                        <a:pos x="T24" y="T25"/>
                      </a:cxn>
                      <a:cxn ang="T81">
                        <a:pos x="T26" y="T27"/>
                      </a:cxn>
                      <a:cxn ang="T82">
                        <a:pos x="T28" y="T29"/>
                      </a:cxn>
                      <a:cxn ang="T83">
                        <a:pos x="T30" y="T31"/>
                      </a:cxn>
                      <a:cxn ang="T84">
                        <a:pos x="T32" y="T33"/>
                      </a:cxn>
                      <a:cxn ang="T85">
                        <a:pos x="T34" y="T35"/>
                      </a:cxn>
                      <a:cxn ang="T86">
                        <a:pos x="T36" y="T37"/>
                      </a:cxn>
                      <a:cxn ang="T87">
                        <a:pos x="T38" y="T39"/>
                      </a:cxn>
                      <a:cxn ang="T88">
                        <a:pos x="T40" y="T41"/>
                      </a:cxn>
                      <a:cxn ang="T89">
                        <a:pos x="T42" y="T43"/>
                      </a:cxn>
                      <a:cxn ang="T90">
                        <a:pos x="T44" y="T45"/>
                      </a:cxn>
                      <a:cxn ang="T91">
                        <a:pos x="T46" y="T47"/>
                      </a:cxn>
                      <a:cxn ang="T92">
                        <a:pos x="T48" y="T49"/>
                      </a:cxn>
                      <a:cxn ang="T93">
                        <a:pos x="T50" y="T51"/>
                      </a:cxn>
                      <a:cxn ang="T94">
                        <a:pos x="T52" y="T53"/>
                      </a:cxn>
                      <a:cxn ang="T95">
                        <a:pos x="T54" y="T55"/>
                      </a:cxn>
                      <a:cxn ang="T96">
                        <a:pos x="T56" y="T57"/>
                      </a:cxn>
                      <a:cxn ang="T97">
                        <a:pos x="T58" y="T59"/>
                      </a:cxn>
                      <a:cxn ang="T98">
                        <a:pos x="T60" y="T61"/>
                      </a:cxn>
                      <a:cxn ang="T99">
                        <a:pos x="T62" y="T63"/>
                      </a:cxn>
                      <a:cxn ang="T100">
                        <a:pos x="T64" y="T65"/>
                      </a:cxn>
                      <a:cxn ang="T101">
                        <a:pos x="T66" y="T67"/>
                      </a:cxn>
                    </a:cxnLst>
                    <a:rect l="T102" t="T103" r="T104" b="T105"/>
                    <a:pathLst>
                      <a:path w="110" h="43">
                        <a:moveTo>
                          <a:pt x="109" y="42"/>
                        </a:moveTo>
                        <a:lnTo>
                          <a:pt x="47" y="42"/>
                        </a:lnTo>
                        <a:lnTo>
                          <a:pt x="0" y="5"/>
                        </a:lnTo>
                        <a:lnTo>
                          <a:pt x="2" y="0"/>
                        </a:lnTo>
                        <a:lnTo>
                          <a:pt x="12" y="0"/>
                        </a:lnTo>
                        <a:lnTo>
                          <a:pt x="13" y="0"/>
                        </a:lnTo>
                        <a:lnTo>
                          <a:pt x="20" y="0"/>
                        </a:lnTo>
                        <a:lnTo>
                          <a:pt x="21" y="0"/>
                        </a:lnTo>
                        <a:lnTo>
                          <a:pt x="30" y="0"/>
                        </a:lnTo>
                        <a:lnTo>
                          <a:pt x="31" y="0"/>
                        </a:lnTo>
                        <a:lnTo>
                          <a:pt x="41" y="0"/>
                        </a:lnTo>
                        <a:lnTo>
                          <a:pt x="42" y="0"/>
                        </a:lnTo>
                        <a:lnTo>
                          <a:pt x="43" y="0"/>
                        </a:lnTo>
                        <a:lnTo>
                          <a:pt x="44" y="0"/>
                        </a:lnTo>
                        <a:lnTo>
                          <a:pt x="45" y="0"/>
                        </a:lnTo>
                        <a:lnTo>
                          <a:pt x="46" y="0"/>
                        </a:lnTo>
                        <a:lnTo>
                          <a:pt x="48" y="0"/>
                        </a:lnTo>
                        <a:lnTo>
                          <a:pt x="49" y="0"/>
                        </a:lnTo>
                        <a:lnTo>
                          <a:pt x="50" y="0"/>
                        </a:lnTo>
                        <a:lnTo>
                          <a:pt x="51" y="0"/>
                        </a:lnTo>
                        <a:lnTo>
                          <a:pt x="52" y="0"/>
                        </a:lnTo>
                        <a:lnTo>
                          <a:pt x="53" y="0"/>
                        </a:lnTo>
                        <a:lnTo>
                          <a:pt x="54" y="0"/>
                        </a:lnTo>
                        <a:lnTo>
                          <a:pt x="56" y="0"/>
                        </a:lnTo>
                        <a:lnTo>
                          <a:pt x="57" y="0"/>
                        </a:lnTo>
                        <a:lnTo>
                          <a:pt x="58" y="0"/>
                        </a:lnTo>
                        <a:lnTo>
                          <a:pt x="59" y="0"/>
                        </a:lnTo>
                        <a:lnTo>
                          <a:pt x="60" y="0"/>
                        </a:lnTo>
                        <a:lnTo>
                          <a:pt x="107" y="36"/>
                        </a:lnTo>
                        <a:lnTo>
                          <a:pt x="109" y="42"/>
                        </a:lnTo>
                      </a:path>
                    </a:pathLst>
                  </a:custGeom>
                  <a:solidFill>
                    <a:srgbClr val="FFFFFF"/>
                  </a:solidFill>
                  <a:ln w="9525" cap="rnd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324" name="Freeform 96"/>
                  <p:cNvSpPr>
                    <a:spLocks/>
                  </p:cNvSpPr>
                  <p:nvPr/>
                </p:nvSpPr>
                <p:spPr bwMode="auto">
                  <a:xfrm>
                    <a:off x="4803" y="1734"/>
                    <a:ext cx="63" cy="1"/>
                  </a:xfrm>
                  <a:custGeom>
                    <a:avLst/>
                    <a:gdLst>
                      <a:gd name="T0" fmla="*/ 0 w 63"/>
                      <a:gd name="T1" fmla="*/ 0 h 1"/>
                      <a:gd name="T2" fmla="*/ 62 w 63"/>
                      <a:gd name="T3" fmla="*/ 0 h 1"/>
                      <a:gd name="T4" fmla="*/ 0 w 63"/>
                      <a:gd name="T5" fmla="*/ 0 h 1"/>
                      <a:gd name="T6" fmla="*/ 0 w 63"/>
                      <a:gd name="T7" fmla="*/ 0 h 1"/>
                      <a:gd name="T8" fmla="*/ 0 w 63"/>
                      <a:gd name="T9" fmla="*/ 0 h 1"/>
                      <a:gd name="T10" fmla="*/ 0 w 63"/>
                      <a:gd name="T11" fmla="*/ 0 h 1"/>
                      <a:gd name="T12" fmla="*/ 0 w 63"/>
                      <a:gd name="T13" fmla="*/ 0 h 1"/>
                      <a:gd name="T14" fmla="*/ 0 w 63"/>
                      <a:gd name="T15" fmla="*/ 0 h 1"/>
                      <a:gd name="T16" fmla="*/ 0 w 63"/>
                      <a:gd name="T17" fmla="*/ 0 h 1"/>
                      <a:gd name="T18" fmla="*/ 0 w 63"/>
                      <a:gd name="T19" fmla="*/ 0 h 1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w 63"/>
                      <a:gd name="T31" fmla="*/ 0 h 1"/>
                      <a:gd name="T32" fmla="*/ 63 w 63"/>
                      <a:gd name="T33" fmla="*/ 1 h 1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T30" t="T31" r="T32" b="T33"/>
                    <a:pathLst>
                      <a:path w="63" h="1">
                        <a:moveTo>
                          <a:pt x="0" y="0"/>
                        </a:moveTo>
                        <a:lnTo>
                          <a:pt x="62" y="0"/>
                        </a:lnTo>
                        <a:lnTo>
                          <a:pt x="0" y="0"/>
                        </a:lnTo>
                      </a:path>
                    </a:pathLst>
                  </a:custGeom>
                  <a:solidFill>
                    <a:srgbClr val="000000"/>
                  </a:solidFill>
                  <a:ln w="9525" cap="rnd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325" name="Freeform 97"/>
                  <p:cNvSpPr>
                    <a:spLocks/>
                  </p:cNvSpPr>
                  <p:nvPr/>
                </p:nvSpPr>
                <p:spPr bwMode="auto">
                  <a:xfrm>
                    <a:off x="4756" y="1695"/>
                    <a:ext cx="48" cy="40"/>
                  </a:xfrm>
                  <a:custGeom>
                    <a:avLst/>
                    <a:gdLst>
                      <a:gd name="T0" fmla="*/ 0 w 48"/>
                      <a:gd name="T1" fmla="*/ 0 h 40"/>
                      <a:gd name="T2" fmla="*/ 0 w 48"/>
                      <a:gd name="T3" fmla="*/ 0 h 40"/>
                      <a:gd name="T4" fmla="*/ 47 w 48"/>
                      <a:gd name="T5" fmla="*/ 38 h 40"/>
                      <a:gd name="T6" fmla="*/ 46 w 48"/>
                      <a:gd name="T7" fmla="*/ 39 h 40"/>
                      <a:gd name="T8" fmla="*/ 0 w 48"/>
                      <a:gd name="T9" fmla="*/ 0 h 40"/>
                      <a:gd name="T10" fmla="*/ 0 w 48"/>
                      <a:gd name="T11" fmla="*/ 0 h 40"/>
                      <a:gd name="T12" fmla="*/ 0 w 48"/>
                      <a:gd name="T13" fmla="*/ 0 h 40"/>
                      <a:gd name="T14" fmla="*/ 0 w 48"/>
                      <a:gd name="T15" fmla="*/ 0 h 40"/>
                      <a:gd name="T16" fmla="*/ 0 w 48"/>
                      <a:gd name="T17" fmla="*/ 0 h 40"/>
                      <a:gd name="T18" fmla="*/ 0 w 48"/>
                      <a:gd name="T19" fmla="*/ 0 h 40"/>
                      <a:gd name="T20" fmla="*/ 0 w 48"/>
                      <a:gd name="T21" fmla="*/ 0 h 40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w 48"/>
                      <a:gd name="T34" fmla="*/ 0 h 40"/>
                      <a:gd name="T35" fmla="*/ 48 w 48"/>
                      <a:gd name="T36" fmla="*/ 40 h 40"/>
                    </a:gdLst>
                    <a:ahLst/>
                    <a:cxnLst>
                      <a:cxn ang="T22">
                        <a:pos x="T0" y="T1"/>
                      </a:cxn>
                      <a:cxn ang="T23">
                        <a:pos x="T2" y="T3"/>
                      </a:cxn>
                      <a:cxn ang="T24">
                        <a:pos x="T4" y="T5"/>
                      </a:cxn>
                      <a:cxn ang="T25">
                        <a:pos x="T6" y="T7"/>
                      </a:cxn>
                      <a:cxn ang="T26">
                        <a:pos x="T8" y="T9"/>
                      </a:cxn>
                      <a:cxn ang="T27">
                        <a:pos x="T10" y="T11"/>
                      </a:cxn>
                      <a:cxn ang="T28">
                        <a:pos x="T12" y="T13"/>
                      </a:cxn>
                      <a:cxn ang="T29">
                        <a:pos x="T14" y="T15"/>
                      </a:cxn>
                      <a:cxn ang="T30">
                        <a:pos x="T16" y="T17"/>
                      </a:cxn>
                      <a:cxn ang="T31">
                        <a:pos x="T18" y="T19"/>
                      </a:cxn>
                      <a:cxn ang="T32">
                        <a:pos x="T20" y="T21"/>
                      </a:cxn>
                    </a:cxnLst>
                    <a:rect l="T33" t="T34" r="T35" b="T36"/>
                    <a:pathLst>
                      <a:path w="48" h="40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47" y="38"/>
                        </a:lnTo>
                        <a:lnTo>
                          <a:pt x="46" y="39"/>
                        </a:lnTo>
                        <a:lnTo>
                          <a:pt x="0" y="0"/>
                        </a:lnTo>
                      </a:path>
                    </a:pathLst>
                  </a:custGeom>
                  <a:solidFill>
                    <a:srgbClr val="000000"/>
                  </a:solidFill>
                  <a:ln w="9525" cap="rnd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326" name="Freeform 98"/>
                  <p:cNvSpPr>
                    <a:spLocks/>
                  </p:cNvSpPr>
                  <p:nvPr/>
                </p:nvSpPr>
                <p:spPr bwMode="auto">
                  <a:xfrm>
                    <a:off x="4756" y="1689"/>
                    <a:ext cx="17" cy="17"/>
                  </a:xfrm>
                  <a:custGeom>
                    <a:avLst/>
                    <a:gdLst>
                      <a:gd name="T0" fmla="*/ 12 w 17"/>
                      <a:gd name="T1" fmla="*/ 2 h 17"/>
                      <a:gd name="T2" fmla="*/ 16 w 17"/>
                      <a:gd name="T3" fmla="*/ 2 h 17"/>
                      <a:gd name="T4" fmla="*/ 4 w 17"/>
                      <a:gd name="T5" fmla="*/ 16 h 17"/>
                      <a:gd name="T6" fmla="*/ 0 w 17"/>
                      <a:gd name="T7" fmla="*/ 14 h 17"/>
                      <a:gd name="T8" fmla="*/ 12 w 17"/>
                      <a:gd name="T9" fmla="*/ 1 h 17"/>
                      <a:gd name="T10" fmla="*/ 12 w 17"/>
                      <a:gd name="T11" fmla="*/ 0 h 17"/>
                      <a:gd name="T12" fmla="*/ 12 w 17"/>
                      <a:gd name="T13" fmla="*/ 1 h 17"/>
                      <a:gd name="T14" fmla="*/ 12 w 17"/>
                      <a:gd name="T15" fmla="*/ 0 h 17"/>
                      <a:gd name="T16" fmla="*/ 16 w 17"/>
                      <a:gd name="T17" fmla="*/ 0 h 17"/>
                      <a:gd name="T18" fmla="*/ 16 w 17"/>
                      <a:gd name="T19" fmla="*/ 1 h 17"/>
                      <a:gd name="T20" fmla="*/ 16 w 17"/>
                      <a:gd name="T21" fmla="*/ 2 h 17"/>
                      <a:gd name="T22" fmla="*/ 12 w 17"/>
                      <a:gd name="T23" fmla="*/ 2 h 17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w 17"/>
                      <a:gd name="T37" fmla="*/ 0 h 17"/>
                      <a:gd name="T38" fmla="*/ 17 w 17"/>
                      <a:gd name="T39" fmla="*/ 17 h 17"/>
                    </a:gdLst>
                    <a:ahLst/>
                    <a:cxnLst>
                      <a:cxn ang="T24">
                        <a:pos x="T0" y="T1"/>
                      </a:cxn>
                      <a:cxn ang="T25">
                        <a:pos x="T2" y="T3"/>
                      </a:cxn>
                      <a:cxn ang="T26">
                        <a:pos x="T4" y="T5"/>
                      </a:cxn>
                      <a:cxn ang="T27">
                        <a:pos x="T6" y="T7"/>
                      </a:cxn>
                      <a:cxn ang="T28">
                        <a:pos x="T8" y="T9"/>
                      </a:cxn>
                      <a:cxn ang="T29">
                        <a:pos x="T10" y="T11"/>
                      </a:cxn>
                      <a:cxn ang="T30">
                        <a:pos x="T12" y="T13"/>
                      </a:cxn>
                      <a:cxn ang="T31">
                        <a:pos x="T14" y="T15"/>
                      </a:cxn>
                      <a:cxn ang="T32">
                        <a:pos x="T16" y="T17"/>
                      </a:cxn>
                      <a:cxn ang="T33">
                        <a:pos x="T18" y="T19"/>
                      </a:cxn>
                      <a:cxn ang="T34">
                        <a:pos x="T20" y="T21"/>
                      </a:cxn>
                      <a:cxn ang="T35">
                        <a:pos x="T22" y="T23"/>
                      </a:cxn>
                    </a:cxnLst>
                    <a:rect l="T36" t="T37" r="T38" b="T39"/>
                    <a:pathLst>
                      <a:path w="17" h="17">
                        <a:moveTo>
                          <a:pt x="12" y="2"/>
                        </a:moveTo>
                        <a:lnTo>
                          <a:pt x="16" y="2"/>
                        </a:lnTo>
                        <a:lnTo>
                          <a:pt x="4" y="16"/>
                        </a:lnTo>
                        <a:lnTo>
                          <a:pt x="0" y="14"/>
                        </a:lnTo>
                        <a:lnTo>
                          <a:pt x="12" y="1"/>
                        </a:lnTo>
                        <a:lnTo>
                          <a:pt x="12" y="0"/>
                        </a:lnTo>
                        <a:lnTo>
                          <a:pt x="12" y="1"/>
                        </a:lnTo>
                        <a:lnTo>
                          <a:pt x="12" y="0"/>
                        </a:lnTo>
                        <a:lnTo>
                          <a:pt x="16" y="0"/>
                        </a:lnTo>
                        <a:lnTo>
                          <a:pt x="16" y="1"/>
                        </a:lnTo>
                        <a:lnTo>
                          <a:pt x="16" y="2"/>
                        </a:lnTo>
                        <a:lnTo>
                          <a:pt x="12" y="2"/>
                        </a:lnTo>
                      </a:path>
                    </a:pathLst>
                  </a:custGeom>
                  <a:solidFill>
                    <a:srgbClr val="000000"/>
                  </a:solidFill>
                  <a:ln w="9525" cap="rnd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327" name="Freeform 99"/>
                  <p:cNvSpPr>
                    <a:spLocks/>
                  </p:cNvSpPr>
                  <p:nvPr/>
                </p:nvSpPr>
                <p:spPr bwMode="auto">
                  <a:xfrm>
                    <a:off x="4758" y="1689"/>
                    <a:ext cx="17" cy="1"/>
                  </a:xfrm>
                  <a:custGeom>
                    <a:avLst/>
                    <a:gdLst>
                      <a:gd name="T0" fmla="*/ 14 w 17"/>
                      <a:gd name="T1" fmla="*/ 0 h 1"/>
                      <a:gd name="T2" fmla="*/ 15 w 17"/>
                      <a:gd name="T3" fmla="*/ 0 h 1"/>
                      <a:gd name="T4" fmla="*/ 0 w 17"/>
                      <a:gd name="T5" fmla="*/ 0 h 1"/>
                      <a:gd name="T6" fmla="*/ 15 w 17"/>
                      <a:gd name="T7" fmla="*/ 0 h 1"/>
                      <a:gd name="T8" fmla="*/ 16 w 17"/>
                      <a:gd name="T9" fmla="*/ 0 h 1"/>
                      <a:gd name="T10" fmla="*/ 15 w 17"/>
                      <a:gd name="T11" fmla="*/ 0 h 1"/>
                      <a:gd name="T12" fmla="*/ 16 w 17"/>
                      <a:gd name="T13" fmla="*/ 0 h 1"/>
                      <a:gd name="T14" fmla="*/ 15 w 17"/>
                      <a:gd name="T15" fmla="*/ 0 h 1"/>
                      <a:gd name="T16" fmla="*/ 14 w 17"/>
                      <a:gd name="T17" fmla="*/ 0 h 1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w 17"/>
                      <a:gd name="T28" fmla="*/ 0 h 1"/>
                      <a:gd name="T29" fmla="*/ 17 w 17"/>
                      <a:gd name="T30" fmla="*/ 1 h 1"/>
                    </a:gdLst>
                    <a:ahLst/>
                    <a:cxnLst>
                      <a:cxn ang="T18">
                        <a:pos x="T0" y="T1"/>
                      </a:cxn>
                      <a:cxn ang="T19">
                        <a:pos x="T2" y="T3"/>
                      </a:cxn>
                      <a:cxn ang="T20">
                        <a:pos x="T4" y="T5"/>
                      </a:cxn>
                      <a:cxn ang="T21">
                        <a:pos x="T6" y="T7"/>
                      </a:cxn>
                      <a:cxn ang="T22">
                        <a:pos x="T8" y="T9"/>
                      </a:cxn>
                      <a:cxn ang="T23">
                        <a:pos x="T10" y="T11"/>
                      </a:cxn>
                      <a:cxn ang="T24">
                        <a:pos x="T12" y="T13"/>
                      </a:cxn>
                      <a:cxn ang="T25">
                        <a:pos x="T14" y="T15"/>
                      </a:cxn>
                      <a:cxn ang="T26">
                        <a:pos x="T16" y="T17"/>
                      </a:cxn>
                    </a:cxnLst>
                    <a:rect l="T27" t="T28" r="T29" b="T30"/>
                    <a:pathLst>
                      <a:path w="17" h="1">
                        <a:moveTo>
                          <a:pt x="14" y="0"/>
                        </a:moveTo>
                        <a:lnTo>
                          <a:pt x="15" y="0"/>
                        </a:lnTo>
                        <a:lnTo>
                          <a:pt x="0" y="0"/>
                        </a:lnTo>
                        <a:lnTo>
                          <a:pt x="15" y="0"/>
                        </a:lnTo>
                        <a:lnTo>
                          <a:pt x="16" y="0"/>
                        </a:lnTo>
                        <a:lnTo>
                          <a:pt x="15" y="0"/>
                        </a:lnTo>
                        <a:lnTo>
                          <a:pt x="16" y="0"/>
                        </a:lnTo>
                        <a:lnTo>
                          <a:pt x="15" y="0"/>
                        </a:lnTo>
                        <a:lnTo>
                          <a:pt x="14" y="0"/>
                        </a:lnTo>
                      </a:path>
                    </a:pathLst>
                  </a:custGeom>
                  <a:solidFill>
                    <a:srgbClr val="000000"/>
                  </a:solidFill>
                  <a:ln w="9525" cap="rnd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328" name="Freeform 100"/>
                  <p:cNvSpPr>
                    <a:spLocks/>
                  </p:cNvSpPr>
                  <p:nvPr/>
                </p:nvSpPr>
                <p:spPr bwMode="auto">
                  <a:xfrm>
                    <a:off x="4767" y="1691"/>
                    <a:ext cx="17" cy="17"/>
                  </a:xfrm>
                  <a:custGeom>
                    <a:avLst/>
                    <a:gdLst>
                      <a:gd name="T0" fmla="*/ 16 w 17"/>
                      <a:gd name="T1" fmla="*/ 16 h 17"/>
                      <a:gd name="T2" fmla="*/ 10 w 17"/>
                      <a:gd name="T3" fmla="*/ 16 h 17"/>
                      <a:gd name="T4" fmla="*/ 0 w 17"/>
                      <a:gd name="T5" fmla="*/ 0 h 17"/>
                      <a:gd name="T6" fmla="*/ 5 w 17"/>
                      <a:gd name="T7" fmla="*/ 0 h 17"/>
                      <a:gd name="T8" fmla="*/ 16 w 17"/>
                      <a:gd name="T9" fmla="*/ 0 h 17"/>
                      <a:gd name="T10" fmla="*/ 10 w 17"/>
                      <a:gd name="T11" fmla="*/ 0 h 17"/>
                      <a:gd name="T12" fmla="*/ 16 w 17"/>
                      <a:gd name="T13" fmla="*/ 0 h 17"/>
                      <a:gd name="T14" fmla="*/ 16 w 17"/>
                      <a:gd name="T15" fmla="*/ 16 h 17"/>
                      <a:gd name="T16" fmla="*/ 10 w 17"/>
                      <a:gd name="T17" fmla="*/ 16 h 17"/>
                      <a:gd name="T18" fmla="*/ 16 w 17"/>
                      <a:gd name="T19" fmla="*/ 16 h 17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w 17"/>
                      <a:gd name="T31" fmla="*/ 0 h 17"/>
                      <a:gd name="T32" fmla="*/ 17 w 17"/>
                      <a:gd name="T33" fmla="*/ 17 h 17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T30" t="T31" r="T32" b="T33"/>
                    <a:pathLst>
                      <a:path w="17" h="17">
                        <a:moveTo>
                          <a:pt x="16" y="16"/>
                        </a:moveTo>
                        <a:lnTo>
                          <a:pt x="10" y="16"/>
                        </a:lnTo>
                        <a:lnTo>
                          <a:pt x="0" y="0"/>
                        </a:lnTo>
                        <a:lnTo>
                          <a:pt x="5" y="0"/>
                        </a:lnTo>
                        <a:lnTo>
                          <a:pt x="16" y="0"/>
                        </a:lnTo>
                        <a:lnTo>
                          <a:pt x="10" y="0"/>
                        </a:lnTo>
                        <a:lnTo>
                          <a:pt x="16" y="0"/>
                        </a:lnTo>
                        <a:lnTo>
                          <a:pt x="16" y="16"/>
                        </a:lnTo>
                        <a:lnTo>
                          <a:pt x="10" y="16"/>
                        </a:lnTo>
                        <a:lnTo>
                          <a:pt x="16" y="16"/>
                        </a:lnTo>
                      </a:path>
                    </a:pathLst>
                  </a:custGeom>
                  <a:solidFill>
                    <a:srgbClr val="000000"/>
                  </a:solidFill>
                  <a:ln w="9525" cap="rnd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329" name="Freeform 101"/>
                  <p:cNvSpPr>
                    <a:spLocks/>
                  </p:cNvSpPr>
                  <p:nvPr/>
                </p:nvSpPr>
                <p:spPr bwMode="auto">
                  <a:xfrm>
                    <a:off x="4769" y="1689"/>
                    <a:ext cx="17" cy="17"/>
                  </a:xfrm>
                  <a:custGeom>
                    <a:avLst/>
                    <a:gdLst>
                      <a:gd name="T0" fmla="*/ 8 w 17"/>
                      <a:gd name="T1" fmla="*/ 8 h 17"/>
                      <a:gd name="T2" fmla="*/ 16 w 17"/>
                      <a:gd name="T3" fmla="*/ 8 h 17"/>
                      <a:gd name="T4" fmla="*/ 8 w 17"/>
                      <a:gd name="T5" fmla="*/ 16 h 17"/>
                      <a:gd name="T6" fmla="*/ 0 w 17"/>
                      <a:gd name="T7" fmla="*/ 8 h 17"/>
                      <a:gd name="T8" fmla="*/ 8 w 17"/>
                      <a:gd name="T9" fmla="*/ 0 h 17"/>
                      <a:gd name="T10" fmla="*/ 16 w 17"/>
                      <a:gd name="T11" fmla="*/ 0 h 17"/>
                      <a:gd name="T12" fmla="*/ 16 w 17"/>
                      <a:gd name="T13" fmla="*/ 4 h 17"/>
                      <a:gd name="T14" fmla="*/ 16 w 17"/>
                      <a:gd name="T15" fmla="*/ 8 h 17"/>
                      <a:gd name="T16" fmla="*/ 8 w 17"/>
                      <a:gd name="T17" fmla="*/ 8 h 17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w 17"/>
                      <a:gd name="T28" fmla="*/ 0 h 17"/>
                      <a:gd name="T29" fmla="*/ 17 w 17"/>
                      <a:gd name="T30" fmla="*/ 17 h 17"/>
                    </a:gdLst>
                    <a:ahLst/>
                    <a:cxnLst>
                      <a:cxn ang="T18">
                        <a:pos x="T0" y="T1"/>
                      </a:cxn>
                      <a:cxn ang="T19">
                        <a:pos x="T2" y="T3"/>
                      </a:cxn>
                      <a:cxn ang="T20">
                        <a:pos x="T4" y="T5"/>
                      </a:cxn>
                      <a:cxn ang="T21">
                        <a:pos x="T6" y="T7"/>
                      </a:cxn>
                      <a:cxn ang="T22">
                        <a:pos x="T8" y="T9"/>
                      </a:cxn>
                      <a:cxn ang="T23">
                        <a:pos x="T10" y="T11"/>
                      </a:cxn>
                      <a:cxn ang="T24">
                        <a:pos x="T12" y="T13"/>
                      </a:cxn>
                      <a:cxn ang="T25">
                        <a:pos x="T14" y="T15"/>
                      </a:cxn>
                      <a:cxn ang="T26">
                        <a:pos x="T16" y="T17"/>
                      </a:cxn>
                    </a:cxnLst>
                    <a:rect l="T27" t="T28" r="T29" b="T30"/>
                    <a:pathLst>
                      <a:path w="17" h="17">
                        <a:moveTo>
                          <a:pt x="8" y="8"/>
                        </a:moveTo>
                        <a:lnTo>
                          <a:pt x="16" y="8"/>
                        </a:lnTo>
                        <a:lnTo>
                          <a:pt x="8" y="16"/>
                        </a:lnTo>
                        <a:lnTo>
                          <a:pt x="0" y="8"/>
                        </a:lnTo>
                        <a:lnTo>
                          <a:pt x="8" y="0"/>
                        </a:lnTo>
                        <a:lnTo>
                          <a:pt x="16" y="0"/>
                        </a:lnTo>
                        <a:lnTo>
                          <a:pt x="16" y="4"/>
                        </a:lnTo>
                        <a:lnTo>
                          <a:pt x="16" y="8"/>
                        </a:lnTo>
                        <a:lnTo>
                          <a:pt x="8" y="8"/>
                        </a:lnTo>
                      </a:path>
                    </a:pathLst>
                  </a:custGeom>
                  <a:solidFill>
                    <a:srgbClr val="000000"/>
                  </a:solidFill>
                  <a:ln w="9525" cap="rnd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330" name="Freeform 102"/>
                  <p:cNvSpPr>
                    <a:spLocks/>
                  </p:cNvSpPr>
                  <p:nvPr/>
                </p:nvSpPr>
                <p:spPr bwMode="auto">
                  <a:xfrm>
                    <a:off x="4770" y="1689"/>
                    <a:ext cx="17" cy="1"/>
                  </a:xfrm>
                  <a:custGeom>
                    <a:avLst/>
                    <a:gdLst>
                      <a:gd name="T0" fmla="*/ 13 w 17"/>
                      <a:gd name="T1" fmla="*/ 0 h 1"/>
                      <a:gd name="T2" fmla="*/ 14 w 17"/>
                      <a:gd name="T3" fmla="*/ 0 h 1"/>
                      <a:gd name="T4" fmla="*/ 0 w 17"/>
                      <a:gd name="T5" fmla="*/ 0 h 1"/>
                      <a:gd name="T6" fmla="*/ 14 w 17"/>
                      <a:gd name="T7" fmla="*/ 0 h 1"/>
                      <a:gd name="T8" fmla="*/ 16 w 17"/>
                      <a:gd name="T9" fmla="*/ 0 h 1"/>
                      <a:gd name="T10" fmla="*/ 14 w 17"/>
                      <a:gd name="T11" fmla="*/ 0 h 1"/>
                      <a:gd name="T12" fmla="*/ 16 w 17"/>
                      <a:gd name="T13" fmla="*/ 0 h 1"/>
                      <a:gd name="T14" fmla="*/ 14 w 17"/>
                      <a:gd name="T15" fmla="*/ 0 h 1"/>
                      <a:gd name="T16" fmla="*/ 13 w 17"/>
                      <a:gd name="T17" fmla="*/ 0 h 1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w 17"/>
                      <a:gd name="T28" fmla="*/ 0 h 1"/>
                      <a:gd name="T29" fmla="*/ 17 w 17"/>
                      <a:gd name="T30" fmla="*/ 1 h 1"/>
                    </a:gdLst>
                    <a:ahLst/>
                    <a:cxnLst>
                      <a:cxn ang="T18">
                        <a:pos x="T0" y="T1"/>
                      </a:cxn>
                      <a:cxn ang="T19">
                        <a:pos x="T2" y="T3"/>
                      </a:cxn>
                      <a:cxn ang="T20">
                        <a:pos x="T4" y="T5"/>
                      </a:cxn>
                      <a:cxn ang="T21">
                        <a:pos x="T6" y="T7"/>
                      </a:cxn>
                      <a:cxn ang="T22">
                        <a:pos x="T8" y="T9"/>
                      </a:cxn>
                      <a:cxn ang="T23">
                        <a:pos x="T10" y="T11"/>
                      </a:cxn>
                      <a:cxn ang="T24">
                        <a:pos x="T12" y="T13"/>
                      </a:cxn>
                      <a:cxn ang="T25">
                        <a:pos x="T14" y="T15"/>
                      </a:cxn>
                      <a:cxn ang="T26">
                        <a:pos x="T16" y="T17"/>
                      </a:cxn>
                    </a:cxnLst>
                    <a:rect l="T27" t="T28" r="T29" b="T30"/>
                    <a:pathLst>
                      <a:path w="17" h="1">
                        <a:moveTo>
                          <a:pt x="13" y="0"/>
                        </a:moveTo>
                        <a:lnTo>
                          <a:pt x="14" y="0"/>
                        </a:lnTo>
                        <a:lnTo>
                          <a:pt x="0" y="0"/>
                        </a:lnTo>
                        <a:lnTo>
                          <a:pt x="14" y="0"/>
                        </a:lnTo>
                        <a:lnTo>
                          <a:pt x="16" y="0"/>
                        </a:lnTo>
                        <a:lnTo>
                          <a:pt x="14" y="0"/>
                        </a:lnTo>
                        <a:lnTo>
                          <a:pt x="16" y="0"/>
                        </a:lnTo>
                        <a:lnTo>
                          <a:pt x="14" y="0"/>
                        </a:lnTo>
                        <a:lnTo>
                          <a:pt x="13" y="0"/>
                        </a:lnTo>
                      </a:path>
                    </a:pathLst>
                  </a:custGeom>
                  <a:solidFill>
                    <a:srgbClr val="000000"/>
                  </a:solidFill>
                  <a:ln w="9525" cap="rnd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331" name="Freeform 103"/>
                  <p:cNvSpPr>
                    <a:spLocks/>
                  </p:cNvSpPr>
                  <p:nvPr/>
                </p:nvSpPr>
                <p:spPr bwMode="auto">
                  <a:xfrm>
                    <a:off x="4776" y="1691"/>
                    <a:ext cx="17" cy="17"/>
                  </a:xfrm>
                  <a:custGeom>
                    <a:avLst/>
                    <a:gdLst>
                      <a:gd name="T0" fmla="*/ 10 w 17"/>
                      <a:gd name="T1" fmla="*/ 16 h 17"/>
                      <a:gd name="T2" fmla="*/ 5 w 17"/>
                      <a:gd name="T3" fmla="*/ 16 h 17"/>
                      <a:gd name="T4" fmla="*/ 0 w 17"/>
                      <a:gd name="T5" fmla="*/ 0 h 17"/>
                      <a:gd name="T6" fmla="*/ 10 w 17"/>
                      <a:gd name="T7" fmla="*/ 0 h 17"/>
                      <a:gd name="T8" fmla="*/ 5 w 17"/>
                      <a:gd name="T9" fmla="*/ 0 h 17"/>
                      <a:gd name="T10" fmla="*/ 10 w 17"/>
                      <a:gd name="T11" fmla="*/ 0 h 17"/>
                      <a:gd name="T12" fmla="*/ 16 w 17"/>
                      <a:gd name="T13" fmla="*/ 16 h 17"/>
                      <a:gd name="T14" fmla="*/ 10 w 17"/>
                      <a:gd name="T15" fmla="*/ 16 h 17"/>
                      <a:gd name="T16" fmla="*/ 5 w 17"/>
                      <a:gd name="T17" fmla="*/ 16 h 17"/>
                      <a:gd name="T18" fmla="*/ 10 w 17"/>
                      <a:gd name="T19" fmla="*/ 16 h 17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w 17"/>
                      <a:gd name="T31" fmla="*/ 0 h 17"/>
                      <a:gd name="T32" fmla="*/ 17 w 17"/>
                      <a:gd name="T33" fmla="*/ 17 h 17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T30" t="T31" r="T32" b="T33"/>
                    <a:pathLst>
                      <a:path w="17" h="17">
                        <a:moveTo>
                          <a:pt x="10" y="16"/>
                        </a:moveTo>
                        <a:lnTo>
                          <a:pt x="5" y="16"/>
                        </a:lnTo>
                        <a:lnTo>
                          <a:pt x="0" y="0"/>
                        </a:lnTo>
                        <a:lnTo>
                          <a:pt x="10" y="0"/>
                        </a:lnTo>
                        <a:lnTo>
                          <a:pt x="5" y="0"/>
                        </a:lnTo>
                        <a:lnTo>
                          <a:pt x="10" y="0"/>
                        </a:lnTo>
                        <a:lnTo>
                          <a:pt x="16" y="16"/>
                        </a:lnTo>
                        <a:lnTo>
                          <a:pt x="10" y="16"/>
                        </a:lnTo>
                        <a:lnTo>
                          <a:pt x="5" y="16"/>
                        </a:lnTo>
                        <a:lnTo>
                          <a:pt x="10" y="16"/>
                        </a:lnTo>
                      </a:path>
                    </a:pathLst>
                  </a:custGeom>
                  <a:solidFill>
                    <a:srgbClr val="000000"/>
                  </a:solidFill>
                  <a:ln w="9525" cap="rnd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332" name="Freeform 104"/>
                  <p:cNvSpPr>
                    <a:spLocks/>
                  </p:cNvSpPr>
                  <p:nvPr/>
                </p:nvSpPr>
                <p:spPr bwMode="auto">
                  <a:xfrm>
                    <a:off x="4777" y="1689"/>
                    <a:ext cx="17" cy="17"/>
                  </a:xfrm>
                  <a:custGeom>
                    <a:avLst/>
                    <a:gdLst>
                      <a:gd name="T0" fmla="*/ 16 w 17"/>
                      <a:gd name="T1" fmla="*/ 10 h 17"/>
                      <a:gd name="T2" fmla="*/ 0 w 17"/>
                      <a:gd name="T3" fmla="*/ 16 h 17"/>
                      <a:gd name="T4" fmla="*/ 0 w 17"/>
                      <a:gd name="T5" fmla="*/ 10 h 17"/>
                      <a:gd name="T6" fmla="*/ 0 w 17"/>
                      <a:gd name="T7" fmla="*/ 0 h 17"/>
                      <a:gd name="T8" fmla="*/ 16 w 17"/>
                      <a:gd name="T9" fmla="*/ 0 h 17"/>
                      <a:gd name="T10" fmla="*/ 16 w 17"/>
                      <a:gd name="T11" fmla="*/ 5 h 17"/>
                      <a:gd name="T12" fmla="*/ 16 w 17"/>
                      <a:gd name="T13" fmla="*/ 10 h 17"/>
                      <a:gd name="T14" fmla="*/ 16 w 17"/>
                      <a:gd name="T15" fmla="*/ 10 h 17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w 17"/>
                      <a:gd name="T25" fmla="*/ 0 h 17"/>
                      <a:gd name="T26" fmla="*/ 17 w 17"/>
                      <a:gd name="T27" fmla="*/ 17 h 17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T24" t="T25" r="T26" b="T27"/>
                    <a:pathLst>
                      <a:path w="17" h="17">
                        <a:moveTo>
                          <a:pt x="16" y="10"/>
                        </a:moveTo>
                        <a:lnTo>
                          <a:pt x="0" y="16"/>
                        </a:lnTo>
                        <a:lnTo>
                          <a:pt x="0" y="10"/>
                        </a:lnTo>
                        <a:lnTo>
                          <a:pt x="0" y="0"/>
                        </a:lnTo>
                        <a:lnTo>
                          <a:pt x="16" y="0"/>
                        </a:lnTo>
                        <a:lnTo>
                          <a:pt x="16" y="5"/>
                        </a:lnTo>
                        <a:lnTo>
                          <a:pt x="16" y="10"/>
                        </a:lnTo>
                      </a:path>
                    </a:pathLst>
                  </a:custGeom>
                  <a:solidFill>
                    <a:srgbClr val="000000"/>
                  </a:solidFill>
                  <a:ln w="9525" cap="rnd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333" name="Freeform 105"/>
                  <p:cNvSpPr>
                    <a:spLocks/>
                  </p:cNvSpPr>
                  <p:nvPr/>
                </p:nvSpPr>
                <p:spPr bwMode="auto">
                  <a:xfrm>
                    <a:off x="4778" y="1689"/>
                    <a:ext cx="17" cy="1"/>
                  </a:xfrm>
                  <a:custGeom>
                    <a:avLst/>
                    <a:gdLst>
                      <a:gd name="T0" fmla="*/ 14 w 17"/>
                      <a:gd name="T1" fmla="*/ 0 h 1"/>
                      <a:gd name="T2" fmla="*/ 15 w 17"/>
                      <a:gd name="T3" fmla="*/ 0 h 1"/>
                      <a:gd name="T4" fmla="*/ 0 w 17"/>
                      <a:gd name="T5" fmla="*/ 0 h 1"/>
                      <a:gd name="T6" fmla="*/ 15 w 17"/>
                      <a:gd name="T7" fmla="*/ 0 h 1"/>
                      <a:gd name="T8" fmla="*/ 16 w 17"/>
                      <a:gd name="T9" fmla="*/ 0 h 1"/>
                      <a:gd name="T10" fmla="*/ 15 w 17"/>
                      <a:gd name="T11" fmla="*/ 0 h 1"/>
                      <a:gd name="T12" fmla="*/ 14 w 17"/>
                      <a:gd name="T13" fmla="*/ 0 h 1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w 17"/>
                      <a:gd name="T22" fmla="*/ 0 h 1"/>
                      <a:gd name="T23" fmla="*/ 17 w 17"/>
                      <a:gd name="T24" fmla="*/ 1 h 1"/>
                    </a:gdLst>
                    <a:ahLst/>
                    <a:cxnLst>
                      <a:cxn ang="T14">
                        <a:pos x="T0" y="T1"/>
                      </a:cxn>
                      <a:cxn ang="T15">
                        <a:pos x="T2" y="T3"/>
                      </a:cxn>
                      <a:cxn ang="T16">
                        <a:pos x="T4" y="T5"/>
                      </a:cxn>
                      <a:cxn ang="T17">
                        <a:pos x="T6" y="T7"/>
                      </a:cxn>
                      <a:cxn ang="T18">
                        <a:pos x="T8" y="T9"/>
                      </a:cxn>
                      <a:cxn ang="T19">
                        <a:pos x="T10" y="T11"/>
                      </a:cxn>
                      <a:cxn ang="T20">
                        <a:pos x="T12" y="T13"/>
                      </a:cxn>
                    </a:cxnLst>
                    <a:rect l="T21" t="T22" r="T23" b="T24"/>
                    <a:pathLst>
                      <a:path w="17" h="1">
                        <a:moveTo>
                          <a:pt x="14" y="0"/>
                        </a:moveTo>
                        <a:lnTo>
                          <a:pt x="15" y="0"/>
                        </a:lnTo>
                        <a:lnTo>
                          <a:pt x="0" y="0"/>
                        </a:lnTo>
                        <a:lnTo>
                          <a:pt x="15" y="0"/>
                        </a:lnTo>
                        <a:lnTo>
                          <a:pt x="16" y="0"/>
                        </a:lnTo>
                        <a:lnTo>
                          <a:pt x="15" y="0"/>
                        </a:lnTo>
                        <a:lnTo>
                          <a:pt x="14" y="0"/>
                        </a:lnTo>
                      </a:path>
                    </a:pathLst>
                  </a:custGeom>
                  <a:solidFill>
                    <a:srgbClr val="000000"/>
                  </a:solidFill>
                  <a:ln w="9525" cap="rnd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334" name="Freeform 106"/>
                  <p:cNvSpPr>
                    <a:spLocks/>
                  </p:cNvSpPr>
                  <p:nvPr/>
                </p:nvSpPr>
                <p:spPr bwMode="auto">
                  <a:xfrm>
                    <a:off x="4785" y="1691"/>
                    <a:ext cx="17" cy="17"/>
                  </a:xfrm>
                  <a:custGeom>
                    <a:avLst/>
                    <a:gdLst>
                      <a:gd name="T0" fmla="*/ 16 w 17"/>
                      <a:gd name="T1" fmla="*/ 16 h 17"/>
                      <a:gd name="T2" fmla="*/ 0 w 17"/>
                      <a:gd name="T3" fmla="*/ 16 h 17"/>
                      <a:gd name="T4" fmla="*/ 0 w 17"/>
                      <a:gd name="T5" fmla="*/ 0 h 17"/>
                      <a:gd name="T6" fmla="*/ 16 w 17"/>
                      <a:gd name="T7" fmla="*/ 16 h 17"/>
                      <a:gd name="T8" fmla="*/ 0 w 17"/>
                      <a:gd name="T9" fmla="*/ 0 h 17"/>
                      <a:gd name="T10" fmla="*/ 16 w 17"/>
                      <a:gd name="T11" fmla="*/ 0 h 17"/>
                      <a:gd name="T12" fmla="*/ 16 w 17"/>
                      <a:gd name="T13" fmla="*/ 16 h 17"/>
                      <a:gd name="T14" fmla="*/ 0 w 17"/>
                      <a:gd name="T15" fmla="*/ 16 h 17"/>
                      <a:gd name="T16" fmla="*/ 16 w 17"/>
                      <a:gd name="T17" fmla="*/ 16 h 17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w 17"/>
                      <a:gd name="T28" fmla="*/ 0 h 17"/>
                      <a:gd name="T29" fmla="*/ 17 w 17"/>
                      <a:gd name="T30" fmla="*/ 17 h 17"/>
                    </a:gdLst>
                    <a:ahLst/>
                    <a:cxnLst>
                      <a:cxn ang="T18">
                        <a:pos x="T0" y="T1"/>
                      </a:cxn>
                      <a:cxn ang="T19">
                        <a:pos x="T2" y="T3"/>
                      </a:cxn>
                      <a:cxn ang="T20">
                        <a:pos x="T4" y="T5"/>
                      </a:cxn>
                      <a:cxn ang="T21">
                        <a:pos x="T6" y="T7"/>
                      </a:cxn>
                      <a:cxn ang="T22">
                        <a:pos x="T8" y="T9"/>
                      </a:cxn>
                      <a:cxn ang="T23">
                        <a:pos x="T10" y="T11"/>
                      </a:cxn>
                      <a:cxn ang="T24">
                        <a:pos x="T12" y="T13"/>
                      </a:cxn>
                      <a:cxn ang="T25">
                        <a:pos x="T14" y="T15"/>
                      </a:cxn>
                      <a:cxn ang="T26">
                        <a:pos x="T16" y="T17"/>
                      </a:cxn>
                    </a:cxnLst>
                    <a:rect l="T27" t="T28" r="T29" b="T30"/>
                    <a:pathLst>
                      <a:path w="17" h="17">
                        <a:moveTo>
                          <a:pt x="16" y="16"/>
                        </a:moveTo>
                        <a:lnTo>
                          <a:pt x="0" y="16"/>
                        </a:lnTo>
                        <a:lnTo>
                          <a:pt x="0" y="0"/>
                        </a:lnTo>
                        <a:lnTo>
                          <a:pt x="16" y="16"/>
                        </a:lnTo>
                        <a:lnTo>
                          <a:pt x="0" y="0"/>
                        </a:lnTo>
                        <a:lnTo>
                          <a:pt x="16" y="0"/>
                        </a:lnTo>
                        <a:lnTo>
                          <a:pt x="16" y="16"/>
                        </a:lnTo>
                        <a:lnTo>
                          <a:pt x="0" y="16"/>
                        </a:lnTo>
                        <a:lnTo>
                          <a:pt x="16" y="16"/>
                        </a:lnTo>
                      </a:path>
                    </a:pathLst>
                  </a:custGeom>
                  <a:solidFill>
                    <a:srgbClr val="000000"/>
                  </a:solidFill>
                  <a:ln w="9525" cap="rnd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335" name="Freeform 107"/>
                  <p:cNvSpPr>
                    <a:spLocks/>
                  </p:cNvSpPr>
                  <p:nvPr/>
                </p:nvSpPr>
                <p:spPr bwMode="auto">
                  <a:xfrm>
                    <a:off x="4786" y="1689"/>
                    <a:ext cx="17" cy="17"/>
                  </a:xfrm>
                  <a:custGeom>
                    <a:avLst/>
                    <a:gdLst>
                      <a:gd name="T0" fmla="*/ 8 w 17"/>
                      <a:gd name="T1" fmla="*/ 8 h 17"/>
                      <a:gd name="T2" fmla="*/ 16 w 17"/>
                      <a:gd name="T3" fmla="*/ 8 h 17"/>
                      <a:gd name="T4" fmla="*/ 8 w 17"/>
                      <a:gd name="T5" fmla="*/ 16 h 17"/>
                      <a:gd name="T6" fmla="*/ 0 w 17"/>
                      <a:gd name="T7" fmla="*/ 8 h 17"/>
                      <a:gd name="T8" fmla="*/ 8 w 17"/>
                      <a:gd name="T9" fmla="*/ 0 h 17"/>
                      <a:gd name="T10" fmla="*/ 16 w 17"/>
                      <a:gd name="T11" fmla="*/ 0 h 17"/>
                      <a:gd name="T12" fmla="*/ 16 w 17"/>
                      <a:gd name="T13" fmla="*/ 4 h 17"/>
                      <a:gd name="T14" fmla="*/ 16 w 17"/>
                      <a:gd name="T15" fmla="*/ 8 h 17"/>
                      <a:gd name="T16" fmla="*/ 8 w 17"/>
                      <a:gd name="T17" fmla="*/ 8 h 17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w 17"/>
                      <a:gd name="T28" fmla="*/ 0 h 17"/>
                      <a:gd name="T29" fmla="*/ 17 w 17"/>
                      <a:gd name="T30" fmla="*/ 17 h 17"/>
                    </a:gdLst>
                    <a:ahLst/>
                    <a:cxnLst>
                      <a:cxn ang="T18">
                        <a:pos x="T0" y="T1"/>
                      </a:cxn>
                      <a:cxn ang="T19">
                        <a:pos x="T2" y="T3"/>
                      </a:cxn>
                      <a:cxn ang="T20">
                        <a:pos x="T4" y="T5"/>
                      </a:cxn>
                      <a:cxn ang="T21">
                        <a:pos x="T6" y="T7"/>
                      </a:cxn>
                      <a:cxn ang="T22">
                        <a:pos x="T8" y="T9"/>
                      </a:cxn>
                      <a:cxn ang="T23">
                        <a:pos x="T10" y="T11"/>
                      </a:cxn>
                      <a:cxn ang="T24">
                        <a:pos x="T12" y="T13"/>
                      </a:cxn>
                      <a:cxn ang="T25">
                        <a:pos x="T14" y="T15"/>
                      </a:cxn>
                      <a:cxn ang="T26">
                        <a:pos x="T16" y="T17"/>
                      </a:cxn>
                    </a:cxnLst>
                    <a:rect l="T27" t="T28" r="T29" b="T30"/>
                    <a:pathLst>
                      <a:path w="17" h="17">
                        <a:moveTo>
                          <a:pt x="8" y="8"/>
                        </a:moveTo>
                        <a:lnTo>
                          <a:pt x="16" y="8"/>
                        </a:lnTo>
                        <a:lnTo>
                          <a:pt x="8" y="16"/>
                        </a:lnTo>
                        <a:lnTo>
                          <a:pt x="0" y="8"/>
                        </a:lnTo>
                        <a:lnTo>
                          <a:pt x="8" y="0"/>
                        </a:lnTo>
                        <a:lnTo>
                          <a:pt x="16" y="0"/>
                        </a:lnTo>
                        <a:lnTo>
                          <a:pt x="16" y="4"/>
                        </a:lnTo>
                        <a:lnTo>
                          <a:pt x="16" y="8"/>
                        </a:lnTo>
                        <a:lnTo>
                          <a:pt x="8" y="8"/>
                        </a:lnTo>
                      </a:path>
                    </a:pathLst>
                  </a:custGeom>
                  <a:solidFill>
                    <a:srgbClr val="000000"/>
                  </a:solidFill>
                  <a:ln w="9525" cap="rnd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336" name="Freeform 108"/>
                  <p:cNvSpPr>
                    <a:spLocks/>
                  </p:cNvSpPr>
                  <p:nvPr/>
                </p:nvSpPr>
                <p:spPr bwMode="auto">
                  <a:xfrm>
                    <a:off x="4788" y="1689"/>
                    <a:ext cx="17" cy="1"/>
                  </a:xfrm>
                  <a:custGeom>
                    <a:avLst/>
                    <a:gdLst>
                      <a:gd name="T0" fmla="*/ 14 w 17"/>
                      <a:gd name="T1" fmla="*/ 0 h 1"/>
                      <a:gd name="T2" fmla="*/ 15 w 17"/>
                      <a:gd name="T3" fmla="*/ 0 h 1"/>
                      <a:gd name="T4" fmla="*/ 0 w 17"/>
                      <a:gd name="T5" fmla="*/ 0 h 1"/>
                      <a:gd name="T6" fmla="*/ 15 w 17"/>
                      <a:gd name="T7" fmla="*/ 0 h 1"/>
                      <a:gd name="T8" fmla="*/ 16 w 17"/>
                      <a:gd name="T9" fmla="*/ 0 h 1"/>
                      <a:gd name="T10" fmla="*/ 15 w 17"/>
                      <a:gd name="T11" fmla="*/ 0 h 1"/>
                      <a:gd name="T12" fmla="*/ 16 w 17"/>
                      <a:gd name="T13" fmla="*/ 0 h 1"/>
                      <a:gd name="T14" fmla="*/ 15 w 17"/>
                      <a:gd name="T15" fmla="*/ 0 h 1"/>
                      <a:gd name="T16" fmla="*/ 14 w 17"/>
                      <a:gd name="T17" fmla="*/ 0 h 1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w 17"/>
                      <a:gd name="T28" fmla="*/ 0 h 1"/>
                      <a:gd name="T29" fmla="*/ 17 w 17"/>
                      <a:gd name="T30" fmla="*/ 1 h 1"/>
                    </a:gdLst>
                    <a:ahLst/>
                    <a:cxnLst>
                      <a:cxn ang="T18">
                        <a:pos x="T0" y="T1"/>
                      </a:cxn>
                      <a:cxn ang="T19">
                        <a:pos x="T2" y="T3"/>
                      </a:cxn>
                      <a:cxn ang="T20">
                        <a:pos x="T4" y="T5"/>
                      </a:cxn>
                      <a:cxn ang="T21">
                        <a:pos x="T6" y="T7"/>
                      </a:cxn>
                      <a:cxn ang="T22">
                        <a:pos x="T8" y="T9"/>
                      </a:cxn>
                      <a:cxn ang="T23">
                        <a:pos x="T10" y="T11"/>
                      </a:cxn>
                      <a:cxn ang="T24">
                        <a:pos x="T12" y="T13"/>
                      </a:cxn>
                      <a:cxn ang="T25">
                        <a:pos x="T14" y="T15"/>
                      </a:cxn>
                      <a:cxn ang="T26">
                        <a:pos x="T16" y="T17"/>
                      </a:cxn>
                    </a:cxnLst>
                    <a:rect l="T27" t="T28" r="T29" b="T30"/>
                    <a:pathLst>
                      <a:path w="17" h="1">
                        <a:moveTo>
                          <a:pt x="14" y="0"/>
                        </a:moveTo>
                        <a:lnTo>
                          <a:pt x="15" y="0"/>
                        </a:lnTo>
                        <a:lnTo>
                          <a:pt x="0" y="0"/>
                        </a:lnTo>
                        <a:lnTo>
                          <a:pt x="15" y="0"/>
                        </a:lnTo>
                        <a:lnTo>
                          <a:pt x="16" y="0"/>
                        </a:lnTo>
                        <a:lnTo>
                          <a:pt x="15" y="0"/>
                        </a:lnTo>
                        <a:lnTo>
                          <a:pt x="16" y="0"/>
                        </a:lnTo>
                        <a:lnTo>
                          <a:pt x="15" y="0"/>
                        </a:lnTo>
                        <a:lnTo>
                          <a:pt x="14" y="0"/>
                        </a:lnTo>
                      </a:path>
                    </a:pathLst>
                  </a:custGeom>
                  <a:solidFill>
                    <a:srgbClr val="000000"/>
                  </a:solidFill>
                  <a:ln w="9525" cap="rnd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337" name="Freeform 109"/>
                  <p:cNvSpPr>
                    <a:spLocks/>
                  </p:cNvSpPr>
                  <p:nvPr/>
                </p:nvSpPr>
                <p:spPr bwMode="auto">
                  <a:xfrm>
                    <a:off x="4797" y="1691"/>
                    <a:ext cx="17" cy="17"/>
                  </a:xfrm>
                  <a:custGeom>
                    <a:avLst/>
                    <a:gdLst>
                      <a:gd name="T0" fmla="*/ 16 w 17"/>
                      <a:gd name="T1" fmla="*/ 16 h 17"/>
                      <a:gd name="T2" fmla="*/ 0 w 17"/>
                      <a:gd name="T3" fmla="*/ 16 h 17"/>
                      <a:gd name="T4" fmla="*/ 0 w 17"/>
                      <a:gd name="T5" fmla="*/ 0 h 17"/>
                      <a:gd name="T6" fmla="*/ 16 w 17"/>
                      <a:gd name="T7" fmla="*/ 16 h 17"/>
                      <a:gd name="T8" fmla="*/ 0 w 17"/>
                      <a:gd name="T9" fmla="*/ 16 h 17"/>
                      <a:gd name="T10" fmla="*/ 16 w 17"/>
                      <a:gd name="T11" fmla="*/ 0 h 17"/>
                      <a:gd name="T12" fmla="*/ 16 w 17"/>
                      <a:gd name="T13" fmla="*/ 16 h 17"/>
                      <a:gd name="T14" fmla="*/ 0 w 17"/>
                      <a:gd name="T15" fmla="*/ 16 h 17"/>
                      <a:gd name="T16" fmla="*/ 16 w 17"/>
                      <a:gd name="T17" fmla="*/ 16 h 17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w 17"/>
                      <a:gd name="T28" fmla="*/ 0 h 17"/>
                      <a:gd name="T29" fmla="*/ 17 w 17"/>
                      <a:gd name="T30" fmla="*/ 17 h 17"/>
                    </a:gdLst>
                    <a:ahLst/>
                    <a:cxnLst>
                      <a:cxn ang="T18">
                        <a:pos x="T0" y="T1"/>
                      </a:cxn>
                      <a:cxn ang="T19">
                        <a:pos x="T2" y="T3"/>
                      </a:cxn>
                      <a:cxn ang="T20">
                        <a:pos x="T4" y="T5"/>
                      </a:cxn>
                      <a:cxn ang="T21">
                        <a:pos x="T6" y="T7"/>
                      </a:cxn>
                      <a:cxn ang="T22">
                        <a:pos x="T8" y="T9"/>
                      </a:cxn>
                      <a:cxn ang="T23">
                        <a:pos x="T10" y="T11"/>
                      </a:cxn>
                      <a:cxn ang="T24">
                        <a:pos x="T12" y="T13"/>
                      </a:cxn>
                      <a:cxn ang="T25">
                        <a:pos x="T14" y="T15"/>
                      </a:cxn>
                      <a:cxn ang="T26">
                        <a:pos x="T16" y="T17"/>
                      </a:cxn>
                    </a:cxnLst>
                    <a:rect l="T27" t="T28" r="T29" b="T30"/>
                    <a:pathLst>
                      <a:path w="17" h="17">
                        <a:moveTo>
                          <a:pt x="16" y="16"/>
                        </a:moveTo>
                        <a:lnTo>
                          <a:pt x="0" y="16"/>
                        </a:lnTo>
                        <a:lnTo>
                          <a:pt x="0" y="0"/>
                        </a:lnTo>
                        <a:lnTo>
                          <a:pt x="16" y="16"/>
                        </a:lnTo>
                        <a:lnTo>
                          <a:pt x="0" y="16"/>
                        </a:lnTo>
                        <a:lnTo>
                          <a:pt x="16" y="0"/>
                        </a:lnTo>
                        <a:lnTo>
                          <a:pt x="16" y="16"/>
                        </a:lnTo>
                        <a:lnTo>
                          <a:pt x="0" y="16"/>
                        </a:lnTo>
                        <a:lnTo>
                          <a:pt x="16" y="16"/>
                        </a:lnTo>
                      </a:path>
                    </a:pathLst>
                  </a:custGeom>
                  <a:solidFill>
                    <a:srgbClr val="000000"/>
                  </a:solidFill>
                  <a:ln w="9525" cap="rnd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338" name="Freeform 110"/>
                  <p:cNvSpPr>
                    <a:spLocks/>
                  </p:cNvSpPr>
                  <p:nvPr/>
                </p:nvSpPr>
                <p:spPr bwMode="auto">
                  <a:xfrm>
                    <a:off x="4798" y="1689"/>
                    <a:ext cx="17" cy="17"/>
                  </a:xfrm>
                  <a:custGeom>
                    <a:avLst/>
                    <a:gdLst>
                      <a:gd name="T0" fmla="*/ 8 w 17"/>
                      <a:gd name="T1" fmla="*/ 10 h 17"/>
                      <a:gd name="T2" fmla="*/ 16 w 17"/>
                      <a:gd name="T3" fmla="*/ 5 h 17"/>
                      <a:gd name="T4" fmla="*/ 8 w 17"/>
                      <a:gd name="T5" fmla="*/ 16 h 17"/>
                      <a:gd name="T6" fmla="*/ 0 w 17"/>
                      <a:gd name="T7" fmla="*/ 10 h 17"/>
                      <a:gd name="T8" fmla="*/ 0 w 17"/>
                      <a:gd name="T9" fmla="*/ 5 h 17"/>
                      <a:gd name="T10" fmla="*/ 8 w 17"/>
                      <a:gd name="T11" fmla="*/ 0 h 17"/>
                      <a:gd name="T12" fmla="*/ 0 w 17"/>
                      <a:gd name="T13" fmla="*/ 5 h 17"/>
                      <a:gd name="T14" fmla="*/ 8 w 17"/>
                      <a:gd name="T15" fmla="*/ 0 h 17"/>
                      <a:gd name="T16" fmla="*/ 16 w 17"/>
                      <a:gd name="T17" fmla="*/ 0 h 17"/>
                      <a:gd name="T18" fmla="*/ 16 w 17"/>
                      <a:gd name="T19" fmla="*/ 5 h 17"/>
                      <a:gd name="T20" fmla="*/ 8 w 17"/>
                      <a:gd name="T21" fmla="*/ 10 h 17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w 17"/>
                      <a:gd name="T34" fmla="*/ 0 h 17"/>
                      <a:gd name="T35" fmla="*/ 17 w 17"/>
                      <a:gd name="T36" fmla="*/ 17 h 17"/>
                    </a:gdLst>
                    <a:ahLst/>
                    <a:cxnLst>
                      <a:cxn ang="T22">
                        <a:pos x="T0" y="T1"/>
                      </a:cxn>
                      <a:cxn ang="T23">
                        <a:pos x="T2" y="T3"/>
                      </a:cxn>
                      <a:cxn ang="T24">
                        <a:pos x="T4" y="T5"/>
                      </a:cxn>
                      <a:cxn ang="T25">
                        <a:pos x="T6" y="T7"/>
                      </a:cxn>
                      <a:cxn ang="T26">
                        <a:pos x="T8" y="T9"/>
                      </a:cxn>
                      <a:cxn ang="T27">
                        <a:pos x="T10" y="T11"/>
                      </a:cxn>
                      <a:cxn ang="T28">
                        <a:pos x="T12" y="T13"/>
                      </a:cxn>
                      <a:cxn ang="T29">
                        <a:pos x="T14" y="T15"/>
                      </a:cxn>
                      <a:cxn ang="T30">
                        <a:pos x="T16" y="T17"/>
                      </a:cxn>
                      <a:cxn ang="T31">
                        <a:pos x="T18" y="T19"/>
                      </a:cxn>
                      <a:cxn ang="T32">
                        <a:pos x="T20" y="T21"/>
                      </a:cxn>
                    </a:cxnLst>
                    <a:rect l="T33" t="T34" r="T35" b="T36"/>
                    <a:pathLst>
                      <a:path w="17" h="17">
                        <a:moveTo>
                          <a:pt x="8" y="10"/>
                        </a:moveTo>
                        <a:lnTo>
                          <a:pt x="16" y="5"/>
                        </a:lnTo>
                        <a:lnTo>
                          <a:pt x="8" y="16"/>
                        </a:lnTo>
                        <a:lnTo>
                          <a:pt x="0" y="10"/>
                        </a:lnTo>
                        <a:lnTo>
                          <a:pt x="0" y="5"/>
                        </a:lnTo>
                        <a:lnTo>
                          <a:pt x="8" y="0"/>
                        </a:lnTo>
                        <a:lnTo>
                          <a:pt x="0" y="5"/>
                        </a:lnTo>
                        <a:lnTo>
                          <a:pt x="8" y="0"/>
                        </a:lnTo>
                        <a:lnTo>
                          <a:pt x="16" y="0"/>
                        </a:lnTo>
                        <a:lnTo>
                          <a:pt x="16" y="5"/>
                        </a:lnTo>
                        <a:lnTo>
                          <a:pt x="8" y="10"/>
                        </a:lnTo>
                      </a:path>
                    </a:pathLst>
                  </a:custGeom>
                  <a:solidFill>
                    <a:srgbClr val="000000"/>
                  </a:solidFill>
                  <a:ln w="9525" cap="rnd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339" name="Freeform 111"/>
                  <p:cNvSpPr>
                    <a:spLocks/>
                  </p:cNvSpPr>
                  <p:nvPr/>
                </p:nvSpPr>
                <p:spPr bwMode="auto">
                  <a:xfrm>
                    <a:off x="4799" y="1689"/>
                    <a:ext cx="19" cy="1"/>
                  </a:xfrm>
                  <a:custGeom>
                    <a:avLst/>
                    <a:gdLst>
                      <a:gd name="T0" fmla="*/ 17 w 19"/>
                      <a:gd name="T1" fmla="*/ 0 h 1"/>
                      <a:gd name="T2" fmla="*/ 16 w 19"/>
                      <a:gd name="T3" fmla="*/ 0 h 1"/>
                      <a:gd name="T4" fmla="*/ 15 w 19"/>
                      <a:gd name="T5" fmla="*/ 0 h 1"/>
                      <a:gd name="T6" fmla="*/ 13 w 19"/>
                      <a:gd name="T7" fmla="*/ 0 h 1"/>
                      <a:gd name="T8" fmla="*/ 13 w 19"/>
                      <a:gd name="T9" fmla="*/ 0 h 1"/>
                      <a:gd name="T10" fmla="*/ 11 w 19"/>
                      <a:gd name="T11" fmla="*/ 0 h 1"/>
                      <a:gd name="T12" fmla="*/ 11 w 19"/>
                      <a:gd name="T13" fmla="*/ 0 h 1"/>
                      <a:gd name="T14" fmla="*/ 9 w 19"/>
                      <a:gd name="T15" fmla="*/ 0 h 1"/>
                      <a:gd name="T16" fmla="*/ 8 w 19"/>
                      <a:gd name="T17" fmla="*/ 0 h 1"/>
                      <a:gd name="T18" fmla="*/ 7 w 19"/>
                      <a:gd name="T19" fmla="*/ 0 h 1"/>
                      <a:gd name="T20" fmla="*/ 6 w 19"/>
                      <a:gd name="T21" fmla="*/ 0 h 1"/>
                      <a:gd name="T22" fmla="*/ 5 w 19"/>
                      <a:gd name="T23" fmla="*/ 0 h 1"/>
                      <a:gd name="T24" fmla="*/ 4 w 19"/>
                      <a:gd name="T25" fmla="*/ 0 h 1"/>
                      <a:gd name="T26" fmla="*/ 3 w 19"/>
                      <a:gd name="T27" fmla="*/ 0 h 1"/>
                      <a:gd name="T28" fmla="*/ 2 w 19"/>
                      <a:gd name="T29" fmla="*/ 0 h 1"/>
                      <a:gd name="T30" fmla="*/ 1 w 19"/>
                      <a:gd name="T31" fmla="*/ 0 h 1"/>
                      <a:gd name="T32" fmla="*/ 0 w 19"/>
                      <a:gd name="T33" fmla="*/ 0 h 1"/>
                      <a:gd name="T34" fmla="*/ 1 w 19"/>
                      <a:gd name="T35" fmla="*/ 0 h 1"/>
                      <a:gd name="T36" fmla="*/ 2 w 19"/>
                      <a:gd name="T37" fmla="*/ 0 h 1"/>
                      <a:gd name="T38" fmla="*/ 3 w 19"/>
                      <a:gd name="T39" fmla="*/ 0 h 1"/>
                      <a:gd name="T40" fmla="*/ 4 w 19"/>
                      <a:gd name="T41" fmla="*/ 0 h 1"/>
                      <a:gd name="T42" fmla="*/ 5 w 19"/>
                      <a:gd name="T43" fmla="*/ 0 h 1"/>
                      <a:gd name="T44" fmla="*/ 6 w 19"/>
                      <a:gd name="T45" fmla="*/ 0 h 1"/>
                      <a:gd name="T46" fmla="*/ 7 w 19"/>
                      <a:gd name="T47" fmla="*/ 0 h 1"/>
                      <a:gd name="T48" fmla="*/ 8 w 19"/>
                      <a:gd name="T49" fmla="*/ 0 h 1"/>
                      <a:gd name="T50" fmla="*/ 9 w 19"/>
                      <a:gd name="T51" fmla="*/ 0 h 1"/>
                      <a:gd name="T52" fmla="*/ 11 w 19"/>
                      <a:gd name="T53" fmla="*/ 0 h 1"/>
                      <a:gd name="T54" fmla="*/ 11 w 19"/>
                      <a:gd name="T55" fmla="*/ 0 h 1"/>
                      <a:gd name="T56" fmla="*/ 13 w 19"/>
                      <a:gd name="T57" fmla="*/ 0 h 1"/>
                      <a:gd name="T58" fmla="*/ 13 w 19"/>
                      <a:gd name="T59" fmla="*/ 0 h 1"/>
                      <a:gd name="T60" fmla="*/ 15 w 19"/>
                      <a:gd name="T61" fmla="*/ 0 h 1"/>
                      <a:gd name="T62" fmla="*/ 16 w 19"/>
                      <a:gd name="T63" fmla="*/ 0 h 1"/>
                      <a:gd name="T64" fmla="*/ 17 w 19"/>
                      <a:gd name="T65" fmla="*/ 0 h 1"/>
                      <a:gd name="T66" fmla="*/ 17 w 19"/>
                      <a:gd name="T67" fmla="*/ 0 h 1"/>
                      <a:gd name="T68" fmla="*/ 17 w 19"/>
                      <a:gd name="T69" fmla="*/ 0 h 1"/>
                      <a:gd name="T70" fmla="*/ 18 w 19"/>
                      <a:gd name="T71" fmla="*/ 0 h 1"/>
                      <a:gd name="T72" fmla="*/ 17 w 19"/>
                      <a:gd name="T73" fmla="*/ 0 h 1"/>
                      <a:gd name="T74" fmla="*/ 17 w 19"/>
                      <a:gd name="T75" fmla="*/ 0 h 1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w 19"/>
                      <a:gd name="T115" fmla="*/ 0 h 1"/>
                      <a:gd name="T116" fmla="*/ 19 w 19"/>
                      <a:gd name="T117" fmla="*/ 1 h 1"/>
                    </a:gdLst>
                    <a:ahLst/>
                    <a:cxnLst>
                      <a:cxn ang="T76">
                        <a:pos x="T0" y="T1"/>
                      </a:cxn>
                      <a:cxn ang="T77">
                        <a:pos x="T2" y="T3"/>
                      </a:cxn>
                      <a:cxn ang="T78">
                        <a:pos x="T4" y="T5"/>
                      </a:cxn>
                      <a:cxn ang="T79">
                        <a:pos x="T6" y="T7"/>
                      </a:cxn>
                      <a:cxn ang="T80">
                        <a:pos x="T8" y="T9"/>
                      </a:cxn>
                      <a:cxn ang="T81">
                        <a:pos x="T10" y="T11"/>
                      </a:cxn>
                      <a:cxn ang="T82">
                        <a:pos x="T12" y="T13"/>
                      </a:cxn>
                      <a:cxn ang="T83">
                        <a:pos x="T14" y="T15"/>
                      </a:cxn>
                      <a:cxn ang="T84">
                        <a:pos x="T16" y="T17"/>
                      </a:cxn>
                      <a:cxn ang="T85">
                        <a:pos x="T18" y="T19"/>
                      </a:cxn>
                      <a:cxn ang="T86">
                        <a:pos x="T20" y="T21"/>
                      </a:cxn>
                      <a:cxn ang="T87">
                        <a:pos x="T22" y="T23"/>
                      </a:cxn>
                      <a:cxn ang="T88">
                        <a:pos x="T24" y="T25"/>
                      </a:cxn>
                      <a:cxn ang="T89">
                        <a:pos x="T26" y="T27"/>
                      </a:cxn>
                      <a:cxn ang="T90">
                        <a:pos x="T28" y="T29"/>
                      </a:cxn>
                      <a:cxn ang="T91">
                        <a:pos x="T30" y="T31"/>
                      </a:cxn>
                      <a:cxn ang="T92">
                        <a:pos x="T32" y="T33"/>
                      </a:cxn>
                      <a:cxn ang="T93">
                        <a:pos x="T34" y="T35"/>
                      </a:cxn>
                      <a:cxn ang="T94">
                        <a:pos x="T36" y="T37"/>
                      </a:cxn>
                      <a:cxn ang="T95">
                        <a:pos x="T38" y="T39"/>
                      </a:cxn>
                      <a:cxn ang="T96">
                        <a:pos x="T40" y="T41"/>
                      </a:cxn>
                      <a:cxn ang="T97">
                        <a:pos x="T42" y="T43"/>
                      </a:cxn>
                      <a:cxn ang="T98">
                        <a:pos x="T44" y="T45"/>
                      </a:cxn>
                      <a:cxn ang="T99">
                        <a:pos x="T46" y="T47"/>
                      </a:cxn>
                      <a:cxn ang="T100">
                        <a:pos x="T48" y="T49"/>
                      </a:cxn>
                      <a:cxn ang="T101">
                        <a:pos x="T50" y="T51"/>
                      </a:cxn>
                      <a:cxn ang="T102">
                        <a:pos x="T52" y="T53"/>
                      </a:cxn>
                      <a:cxn ang="T103">
                        <a:pos x="T54" y="T55"/>
                      </a:cxn>
                      <a:cxn ang="T104">
                        <a:pos x="T56" y="T57"/>
                      </a:cxn>
                      <a:cxn ang="T105">
                        <a:pos x="T58" y="T59"/>
                      </a:cxn>
                      <a:cxn ang="T106">
                        <a:pos x="T60" y="T61"/>
                      </a:cxn>
                      <a:cxn ang="T107">
                        <a:pos x="T62" y="T63"/>
                      </a:cxn>
                      <a:cxn ang="T108">
                        <a:pos x="T64" y="T65"/>
                      </a:cxn>
                      <a:cxn ang="T109">
                        <a:pos x="T66" y="T67"/>
                      </a:cxn>
                      <a:cxn ang="T110">
                        <a:pos x="T68" y="T69"/>
                      </a:cxn>
                      <a:cxn ang="T111">
                        <a:pos x="T70" y="T71"/>
                      </a:cxn>
                      <a:cxn ang="T112">
                        <a:pos x="T72" y="T73"/>
                      </a:cxn>
                      <a:cxn ang="T113">
                        <a:pos x="T74" y="T75"/>
                      </a:cxn>
                    </a:cxnLst>
                    <a:rect l="T114" t="T115" r="T116" b="T117"/>
                    <a:pathLst>
                      <a:path w="19" h="1">
                        <a:moveTo>
                          <a:pt x="17" y="0"/>
                        </a:moveTo>
                        <a:lnTo>
                          <a:pt x="16" y="0"/>
                        </a:lnTo>
                        <a:lnTo>
                          <a:pt x="15" y="0"/>
                        </a:lnTo>
                        <a:lnTo>
                          <a:pt x="13" y="0"/>
                        </a:lnTo>
                        <a:lnTo>
                          <a:pt x="11" y="0"/>
                        </a:lnTo>
                        <a:lnTo>
                          <a:pt x="9" y="0"/>
                        </a:lnTo>
                        <a:lnTo>
                          <a:pt x="8" y="0"/>
                        </a:lnTo>
                        <a:lnTo>
                          <a:pt x="7" y="0"/>
                        </a:lnTo>
                        <a:lnTo>
                          <a:pt x="6" y="0"/>
                        </a:lnTo>
                        <a:lnTo>
                          <a:pt x="5" y="0"/>
                        </a:lnTo>
                        <a:lnTo>
                          <a:pt x="4" y="0"/>
                        </a:lnTo>
                        <a:lnTo>
                          <a:pt x="3" y="0"/>
                        </a:lnTo>
                        <a:lnTo>
                          <a:pt x="2" y="0"/>
                        </a:lnTo>
                        <a:lnTo>
                          <a:pt x="1" y="0"/>
                        </a:lnTo>
                        <a:lnTo>
                          <a:pt x="0" y="0"/>
                        </a:lnTo>
                        <a:lnTo>
                          <a:pt x="1" y="0"/>
                        </a:lnTo>
                        <a:lnTo>
                          <a:pt x="2" y="0"/>
                        </a:lnTo>
                        <a:lnTo>
                          <a:pt x="3" y="0"/>
                        </a:lnTo>
                        <a:lnTo>
                          <a:pt x="4" y="0"/>
                        </a:lnTo>
                        <a:lnTo>
                          <a:pt x="5" y="0"/>
                        </a:lnTo>
                        <a:lnTo>
                          <a:pt x="6" y="0"/>
                        </a:lnTo>
                        <a:lnTo>
                          <a:pt x="7" y="0"/>
                        </a:lnTo>
                        <a:lnTo>
                          <a:pt x="8" y="0"/>
                        </a:lnTo>
                        <a:lnTo>
                          <a:pt x="9" y="0"/>
                        </a:lnTo>
                        <a:lnTo>
                          <a:pt x="11" y="0"/>
                        </a:lnTo>
                        <a:lnTo>
                          <a:pt x="13" y="0"/>
                        </a:lnTo>
                        <a:lnTo>
                          <a:pt x="15" y="0"/>
                        </a:lnTo>
                        <a:lnTo>
                          <a:pt x="16" y="0"/>
                        </a:lnTo>
                        <a:lnTo>
                          <a:pt x="17" y="0"/>
                        </a:lnTo>
                        <a:lnTo>
                          <a:pt x="18" y="0"/>
                        </a:lnTo>
                        <a:lnTo>
                          <a:pt x="17" y="0"/>
                        </a:lnTo>
                      </a:path>
                    </a:pathLst>
                  </a:custGeom>
                  <a:solidFill>
                    <a:srgbClr val="000000"/>
                  </a:solidFill>
                  <a:ln w="9525" cap="rnd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340" name="Freeform 112"/>
                  <p:cNvSpPr>
                    <a:spLocks/>
                  </p:cNvSpPr>
                  <p:nvPr/>
                </p:nvSpPr>
                <p:spPr bwMode="auto">
                  <a:xfrm>
                    <a:off x="4817" y="1689"/>
                    <a:ext cx="48" cy="40"/>
                  </a:xfrm>
                  <a:custGeom>
                    <a:avLst/>
                    <a:gdLst>
                      <a:gd name="T0" fmla="*/ 46 w 48"/>
                      <a:gd name="T1" fmla="*/ 38 h 40"/>
                      <a:gd name="T2" fmla="*/ 46 w 48"/>
                      <a:gd name="T3" fmla="*/ 39 h 40"/>
                      <a:gd name="T4" fmla="*/ 0 w 48"/>
                      <a:gd name="T5" fmla="*/ 1 h 40"/>
                      <a:gd name="T6" fmla="*/ 0 w 48"/>
                      <a:gd name="T7" fmla="*/ 0 h 40"/>
                      <a:gd name="T8" fmla="*/ 46 w 48"/>
                      <a:gd name="T9" fmla="*/ 37 h 40"/>
                      <a:gd name="T10" fmla="*/ 47 w 48"/>
                      <a:gd name="T11" fmla="*/ 38 h 40"/>
                      <a:gd name="T12" fmla="*/ 46 w 48"/>
                      <a:gd name="T13" fmla="*/ 37 h 40"/>
                      <a:gd name="T14" fmla="*/ 47 w 48"/>
                      <a:gd name="T15" fmla="*/ 38 h 40"/>
                      <a:gd name="T16" fmla="*/ 47 w 48"/>
                      <a:gd name="T17" fmla="*/ 38 h 40"/>
                      <a:gd name="T18" fmla="*/ 46 w 48"/>
                      <a:gd name="T19" fmla="*/ 39 h 40"/>
                      <a:gd name="T20" fmla="*/ 46 w 48"/>
                      <a:gd name="T21" fmla="*/ 39 h 40"/>
                      <a:gd name="T22" fmla="*/ 46 w 48"/>
                      <a:gd name="T23" fmla="*/ 38 h 40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w 48"/>
                      <a:gd name="T37" fmla="*/ 0 h 40"/>
                      <a:gd name="T38" fmla="*/ 48 w 48"/>
                      <a:gd name="T39" fmla="*/ 40 h 40"/>
                    </a:gdLst>
                    <a:ahLst/>
                    <a:cxnLst>
                      <a:cxn ang="T24">
                        <a:pos x="T0" y="T1"/>
                      </a:cxn>
                      <a:cxn ang="T25">
                        <a:pos x="T2" y="T3"/>
                      </a:cxn>
                      <a:cxn ang="T26">
                        <a:pos x="T4" y="T5"/>
                      </a:cxn>
                      <a:cxn ang="T27">
                        <a:pos x="T6" y="T7"/>
                      </a:cxn>
                      <a:cxn ang="T28">
                        <a:pos x="T8" y="T9"/>
                      </a:cxn>
                      <a:cxn ang="T29">
                        <a:pos x="T10" y="T11"/>
                      </a:cxn>
                      <a:cxn ang="T30">
                        <a:pos x="T12" y="T13"/>
                      </a:cxn>
                      <a:cxn ang="T31">
                        <a:pos x="T14" y="T15"/>
                      </a:cxn>
                      <a:cxn ang="T32">
                        <a:pos x="T16" y="T17"/>
                      </a:cxn>
                      <a:cxn ang="T33">
                        <a:pos x="T18" y="T19"/>
                      </a:cxn>
                      <a:cxn ang="T34">
                        <a:pos x="T20" y="T21"/>
                      </a:cxn>
                      <a:cxn ang="T35">
                        <a:pos x="T22" y="T23"/>
                      </a:cxn>
                    </a:cxnLst>
                    <a:rect l="T36" t="T37" r="T38" b="T39"/>
                    <a:pathLst>
                      <a:path w="48" h="40">
                        <a:moveTo>
                          <a:pt x="46" y="38"/>
                        </a:moveTo>
                        <a:lnTo>
                          <a:pt x="46" y="39"/>
                        </a:lnTo>
                        <a:lnTo>
                          <a:pt x="0" y="1"/>
                        </a:lnTo>
                        <a:lnTo>
                          <a:pt x="0" y="0"/>
                        </a:lnTo>
                        <a:lnTo>
                          <a:pt x="46" y="37"/>
                        </a:lnTo>
                        <a:lnTo>
                          <a:pt x="47" y="38"/>
                        </a:lnTo>
                        <a:lnTo>
                          <a:pt x="46" y="37"/>
                        </a:lnTo>
                        <a:lnTo>
                          <a:pt x="47" y="38"/>
                        </a:lnTo>
                        <a:lnTo>
                          <a:pt x="46" y="39"/>
                        </a:lnTo>
                        <a:lnTo>
                          <a:pt x="46" y="38"/>
                        </a:lnTo>
                      </a:path>
                    </a:pathLst>
                  </a:custGeom>
                  <a:solidFill>
                    <a:srgbClr val="000000"/>
                  </a:solidFill>
                  <a:ln w="9525" cap="rnd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341" name="Freeform 113"/>
                  <p:cNvSpPr>
                    <a:spLocks/>
                  </p:cNvSpPr>
                  <p:nvPr/>
                </p:nvSpPr>
                <p:spPr bwMode="auto">
                  <a:xfrm>
                    <a:off x="4864" y="1729"/>
                    <a:ext cx="17" cy="17"/>
                  </a:xfrm>
                  <a:custGeom>
                    <a:avLst/>
                    <a:gdLst>
                      <a:gd name="T0" fmla="*/ 16 w 17"/>
                      <a:gd name="T1" fmla="*/ 13 h 17"/>
                      <a:gd name="T2" fmla="*/ 8 w 17"/>
                      <a:gd name="T3" fmla="*/ 14 h 17"/>
                      <a:gd name="T4" fmla="*/ 0 w 17"/>
                      <a:gd name="T5" fmla="*/ 0 h 17"/>
                      <a:gd name="T6" fmla="*/ 8 w 17"/>
                      <a:gd name="T7" fmla="*/ 0 h 17"/>
                      <a:gd name="T8" fmla="*/ 16 w 17"/>
                      <a:gd name="T9" fmla="*/ 14 h 17"/>
                      <a:gd name="T10" fmla="*/ 16 w 17"/>
                      <a:gd name="T11" fmla="*/ 16 h 17"/>
                      <a:gd name="T12" fmla="*/ 16 w 17"/>
                      <a:gd name="T13" fmla="*/ 14 h 17"/>
                      <a:gd name="T14" fmla="*/ 16 w 17"/>
                      <a:gd name="T15" fmla="*/ 16 h 17"/>
                      <a:gd name="T16" fmla="*/ 8 w 17"/>
                      <a:gd name="T17" fmla="*/ 16 h 17"/>
                      <a:gd name="T18" fmla="*/ 8 w 17"/>
                      <a:gd name="T19" fmla="*/ 14 h 17"/>
                      <a:gd name="T20" fmla="*/ 16 w 17"/>
                      <a:gd name="T21" fmla="*/ 13 h 17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w 17"/>
                      <a:gd name="T34" fmla="*/ 0 h 17"/>
                      <a:gd name="T35" fmla="*/ 17 w 17"/>
                      <a:gd name="T36" fmla="*/ 17 h 17"/>
                    </a:gdLst>
                    <a:ahLst/>
                    <a:cxnLst>
                      <a:cxn ang="T22">
                        <a:pos x="T0" y="T1"/>
                      </a:cxn>
                      <a:cxn ang="T23">
                        <a:pos x="T2" y="T3"/>
                      </a:cxn>
                      <a:cxn ang="T24">
                        <a:pos x="T4" y="T5"/>
                      </a:cxn>
                      <a:cxn ang="T25">
                        <a:pos x="T6" y="T7"/>
                      </a:cxn>
                      <a:cxn ang="T26">
                        <a:pos x="T8" y="T9"/>
                      </a:cxn>
                      <a:cxn ang="T27">
                        <a:pos x="T10" y="T11"/>
                      </a:cxn>
                      <a:cxn ang="T28">
                        <a:pos x="T12" y="T13"/>
                      </a:cxn>
                      <a:cxn ang="T29">
                        <a:pos x="T14" y="T15"/>
                      </a:cxn>
                      <a:cxn ang="T30">
                        <a:pos x="T16" y="T17"/>
                      </a:cxn>
                      <a:cxn ang="T31">
                        <a:pos x="T18" y="T19"/>
                      </a:cxn>
                      <a:cxn ang="T32">
                        <a:pos x="T20" y="T21"/>
                      </a:cxn>
                    </a:cxnLst>
                    <a:rect l="T33" t="T34" r="T35" b="T36"/>
                    <a:pathLst>
                      <a:path w="17" h="17">
                        <a:moveTo>
                          <a:pt x="16" y="13"/>
                        </a:moveTo>
                        <a:lnTo>
                          <a:pt x="8" y="14"/>
                        </a:lnTo>
                        <a:lnTo>
                          <a:pt x="0" y="0"/>
                        </a:lnTo>
                        <a:lnTo>
                          <a:pt x="8" y="0"/>
                        </a:lnTo>
                        <a:lnTo>
                          <a:pt x="16" y="14"/>
                        </a:lnTo>
                        <a:lnTo>
                          <a:pt x="16" y="16"/>
                        </a:lnTo>
                        <a:lnTo>
                          <a:pt x="16" y="14"/>
                        </a:lnTo>
                        <a:lnTo>
                          <a:pt x="16" y="16"/>
                        </a:lnTo>
                        <a:lnTo>
                          <a:pt x="8" y="16"/>
                        </a:lnTo>
                        <a:lnTo>
                          <a:pt x="8" y="14"/>
                        </a:lnTo>
                        <a:lnTo>
                          <a:pt x="16" y="13"/>
                        </a:lnTo>
                      </a:path>
                    </a:pathLst>
                  </a:custGeom>
                  <a:solidFill>
                    <a:srgbClr val="000000"/>
                  </a:solidFill>
                  <a:ln w="9525" cap="rnd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342" name="Freeform 114"/>
                  <p:cNvSpPr>
                    <a:spLocks/>
                  </p:cNvSpPr>
                  <p:nvPr/>
                </p:nvSpPr>
                <p:spPr bwMode="auto">
                  <a:xfrm>
                    <a:off x="4769" y="1691"/>
                    <a:ext cx="17" cy="1"/>
                  </a:xfrm>
                  <a:custGeom>
                    <a:avLst/>
                    <a:gdLst>
                      <a:gd name="T0" fmla="*/ 16 w 17"/>
                      <a:gd name="T1" fmla="*/ 0 h 1"/>
                      <a:gd name="T2" fmla="*/ 8 w 17"/>
                      <a:gd name="T3" fmla="*/ 0 h 1"/>
                      <a:gd name="T4" fmla="*/ 0 w 17"/>
                      <a:gd name="T5" fmla="*/ 0 h 1"/>
                      <a:gd name="T6" fmla="*/ 16 w 17"/>
                      <a:gd name="T7" fmla="*/ 0 h 1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17"/>
                      <a:gd name="T13" fmla="*/ 0 h 1"/>
                      <a:gd name="T14" fmla="*/ 17 w 17"/>
                      <a:gd name="T15" fmla="*/ 1 h 1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17" h="1">
                        <a:moveTo>
                          <a:pt x="16" y="0"/>
                        </a:moveTo>
                        <a:lnTo>
                          <a:pt x="8" y="0"/>
                        </a:lnTo>
                        <a:lnTo>
                          <a:pt x="0" y="0"/>
                        </a:lnTo>
                        <a:lnTo>
                          <a:pt x="16" y="0"/>
                        </a:lnTo>
                      </a:path>
                    </a:pathLst>
                  </a:custGeom>
                  <a:solidFill>
                    <a:srgbClr val="000000"/>
                  </a:solidFill>
                  <a:ln w="9525" cap="rnd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343" name="Freeform 115"/>
                  <p:cNvSpPr>
                    <a:spLocks/>
                  </p:cNvSpPr>
                  <p:nvPr/>
                </p:nvSpPr>
                <p:spPr bwMode="auto">
                  <a:xfrm>
                    <a:off x="4770" y="1691"/>
                    <a:ext cx="44" cy="37"/>
                  </a:xfrm>
                  <a:custGeom>
                    <a:avLst/>
                    <a:gdLst>
                      <a:gd name="T0" fmla="*/ 42 w 44"/>
                      <a:gd name="T1" fmla="*/ 35 h 37"/>
                      <a:gd name="T2" fmla="*/ 42 w 44"/>
                      <a:gd name="T3" fmla="*/ 36 h 37"/>
                      <a:gd name="T4" fmla="*/ 0 w 44"/>
                      <a:gd name="T5" fmla="*/ 0 h 37"/>
                      <a:gd name="T6" fmla="*/ 0 w 44"/>
                      <a:gd name="T7" fmla="*/ 0 h 37"/>
                      <a:gd name="T8" fmla="*/ 43 w 44"/>
                      <a:gd name="T9" fmla="*/ 35 h 37"/>
                      <a:gd name="T10" fmla="*/ 42 w 44"/>
                      <a:gd name="T11" fmla="*/ 35 h 37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w 44"/>
                      <a:gd name="T19" fmla="*/ 0 h 37"/>
                      <a:gd name="T20" fmla="*/ 44 w 44"/>
                      <a:gd name="T21" fmla="*/ 37 h 37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T18" t="T19" r="T20" b="T21"/>
                    <a:pathLst>
                      <a:path w="44" h="37">
                        <a:moveTo>
                          <a:pt x="42" y="35"/>
                        </a:moveTo>
                        <a:lnTo>
                          <a:pt x="42" y="36"/>
                        </a:lnTo>
                        <a:lnTo>
                          <a:pt x="0" y="0"/>
                        </a:lnTo>
                        <a:lnTo>
                          <a:pt x="43" y="35"/>
                        </a:lnTo>
                        <a:lnTo>
                          <a:pt x="42" y="35"/>
                        </a:lnTo>
                      </a:path>
                    </a:pathLst>
                  </a:custGeom>
                  <a:solidFill>
                    <a:srgbClr val="000000"/>
                  </a:solidFill>
                  <a:ln w="9525" cap="rnd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344" name="Freeform 116"/>
                  <p:cNvSpPr>
                    <a:spLocks/>
                  </p:cNvSpPr>
                  <p:nvPr/>
                </p:nvSpPr>
                <p:spPr bwMode="auto">
                  <a:xfrm>
                    <a:off x="4813" y="1727"/>
                    <a:ext cx="17" cy="17"/>
                  </a:xfrm>
                  <a:custGeom>
                    <a:avLst/>
                    <a:gdLst>
                      <a:gd name="T0" fmla="*/ 0 w 17"/>
                      <a:gd name="T1" fmla="*/ 16 h 17"/>
                      <a:gd name="T2" fmla="*/ 0 w 17"/>
                      <a:gd name="T3" fmla="*/ 0 h 17"/>
                      <a:gd name="T4" fmla="*/ 8 w 17"/>
                      <a:gd name="T5" fmla="*/ 0 h 17"/>
                      <a:gd name="T6" fmla="*/ 16 w 17"/>
                      <a:gd name="T7" fmla="*/ 0 h 17"/>
                      <a:gd name="T8" fmla="*/ 0 w 17"/>
                      <a:gd name="T9" fmla="*/ 16 h 17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7"/>
                      <a:gd name="T16" fmla="*/ 0 h 17"/>
                      <a:gd name="T17" fmla="*/ 17 w 17"/>
                      <a:gd name="T18" fmla="*/ 17 h 17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7" h="17">
                        <a:moveTo>
                          <a:pt x="0" y="16"/>
                        </a:moveTo>
                        <a:lnTo>
                          <a:pt x="0" y="0"/>
                        </a:lnTo>
                        <a:lnTo>
                          <a:pt x="8" y="0"/>
                        </a:lnTo>
                        <a:lnTo>
                          <a:pt x="16" y="0"/>
                        </a:lnTo>
                        <a:lnTo>
                          <a:pt x="0" y="16"/>
                        </a:lnTo>
                      </a:path>
                    </a:pathLst>
                  </a:custGeom>
                  <a:solidFill>
                    <a:srgbClr val="000000"/>
                  </a:solidFill>
                  <a:ln w="9525" cap="rnd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345" name="Freeform 117"/>
                  <p:cNvSpPr>
                    <a:spLocks/>
                  </p:cNvSpPr>
                  <p:nvPr/>
                </p:nvSpPr>
                <p:spPr bwMode="auto">
                  <a:xfrm>
                    <a:off x="4778" y="1691"/>
                    <a:ext cx="46" cy="37"/>
                  </a:xfrm>
                  <a:custGeom>
                    <a:avLst/>
                    <a:gdLst>
                      <a:gd name="T0" fmla="*/ 45 w 46"/>
                      <a:gd name="T1" fmla="*/ 35 h 37"/>
                      <a:gd name="T2" fmla="*/ 44 w 46"/>
                      <a:gd name="T3" fmla="*/ 36 h 37"/>
                      <a:gd name="T4" fmla="*/ 0 w 46"/>
                      <a:gd name="T5" fmla="*/ 0 h 37"/>
                      <a:gd name="T6" fmla="*/ 0 w 46"/>
                      <a:gd name="T7" fmla="*/ 0 h 37"/>
                      <a:gd name="T8" fmla="*/ 45 w 46"/>
                      <a:gd name="T9" fmla="*/ 35 h 37"/>
                      <a:gd name="T10" fmla="*/ 45 w 46"/>
                      <a:gd name="T11" fmla="*/ 35 h 37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w 46"/>
                      <a:gd name="T19" fmla="*/ 0 h 37"/>
                      <a:gd name="T20" fmla="*/ 46 w 46"/>
                      <a:gd name="T21" fmla="*/ 37 h 37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T18" t="T19" r="T20" b="T21"/>
                    <a:pathLst>
                      <a:path w="46" h="37">
                        <a:moveTo>
                          <a:pt x="45" y="35"/>
                        </a:moveTo>
                        <a:lnTo>
                          <a:pt x="44" y="36"/>
                        </a:lnTo>
                        <a:lnTo>
                          <a:pt x="0" y="0"/>
                        </a:lnTo>
                        <a:lnTo>
                          <a:pt x="45" y="35"/>
                        </a:lnTo>
                      </a:path>
                    </a:pathLst>
                  </a:custGeom>
                  <a:solidFill>
                    <a:srgbClr val="000000"/>
                  </a:solidFill>
                  <a:ln w="9525" cap="rnd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346" name="Freeform 118"/>
                  <p:cNvSpPr>
                    <a:spLocks/>
                  </p:cNvSpPr>
                  <p:nvPr/>
                </p:nvSpPr>
                <p:spPr bwMode="auto">
                  <a:xfrm>
                    <a:off x="4823" y="1727"/>
                    <a:ext cx="17" cy="1"/>
                  </a:xfrm>
                  <a:custGeom>
                    <a:avLst/>
                    <a:gdLst>
                      <a:gd name="T0" fmla="*/ 0 w 17"/>
                      <a:gd name="T1" fmla="*/ 0 h 1"/>
                      <a:gd name="T2" fmla="*/ 16 w 17"/>
                      <a:gd name="T3" fmla="*/ 0 h 1"/>
                      <a:gd name="T4" fmla="*/ 0 w 17"/>
                      <a:gd name="T5" fmla="*/ 0 h 1"/>
                      <a:gd name="T6" fmla="*/ 0 60000 65536"/>
                      <a:gd name="T7" fmla="*/ 0 60000 65536"/>
                      <a:gd name="T8" fmla="*/ 0 60000 65536"/>
                      <a:gd name="T9" fmla="*/ 0 w 17"/>
                      <a:gd name="T10" fmla="*/ 0 h 1"/>
                      <a:gd name="T11" fmla="*/ 17 w 17"/>
                      <a:gd name="T12" fmla="*/ 1 h 1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7" h="1">
                        <a:moveTo>
                          <a:pt x="0" y="0"/>
                        </a:moveTo>
                        <a:lnTo>
                          <a:pt x="16" y="0"/>
                        </a:lnTo>
                        <a:lnTo>
                          <a:pt x="0" y="0"/>
                        </a:lnTo>
                      </a:path>
                    </a:pathLst>
                  </a:custGeom>
                  <a:solidFill>
                    <a:srgbClr val="000000"/>
                  </a:solidFill>
                  <a:ln w="9525" cap="rnd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347" name="Freeform 119"/>
                  <p:cNvSpPr>
                    <a:spLocks/>
                  </p:cNvSpPr>
                  <p:nvPr/>
                </p:nvSpPr>
                <p:spPr bwMode="auto">
                  <a:xfrm>
                    <a:off x="4786" y="1691"/>
                    <a:ext cx="49" cy="38"/>
                  </a:xfrm>
                  <a:custGeom>
                    <a:avLst/>
                    <a:gdLst>
                      <a:gd name="T0" fmla="*/ 47 w 49"/>
                      <a:gd name="T1" fmla="*/ 36 h 38"/>
                      <a:gd name="T2" fmla="*/ 47 w 49"/>
                      <a:gd name="T3" fmla="*/ 37 h 38"/>
                      <a:gd name="T4" fmla="*/ 0 w 49"/>
                      <a:gd name="T5" fmla="*/ 0 h 38"/>
                      <a:gd name="T6" fmla="*/ 0 w 49"/>
                      <a:gd name="T7" fmla="*/ 0 h 38"/>
                      <a:gd name="T8" fmla="*/ 48 w 49"/>
                      <a:gd name="T9" fmla="*/ 36 h 38"/>
                      <a:gd name="T10" fmla="*/ 47 w 49"/>
                      <a:gd name="T11" fmla="*/ 36 h 38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w 49"/>
                      <a:gd name="T19" fmla="*/ 0 h 38"/>
                      <a:gd name="T20" fmla="*/ 49 w 49"/>
                      <a:gd name="T21" fmla="*/ 38 h 38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T18" t="T19" r="T20" b="T21"/>
                    <a:pathLst>
                      <a:path w="49" h="38">
                        <a:moveTo>
                          <a:pt x="47" y="36"/>
                        </a:moveTo>
                        <a:lnTo>
                          <a:pt x="47" y="37"/>
                        </a:lnTo>
                        <a:lnTo>
                          <a:pt x="0" y="0"/>
                        </a:lnTo>
                        <a:lnTo>
                          <a:pt x="48" y="36"/>
                        </a:lnTo>
                        <a:lnTo>
                          <a:pt x="47" y="36"/>
                        </a:lnTo>
                      </a:path>
                    </a:pathLst>
                  </a:custGeom>
                  <a:solidFill>
                    <a:srgbClr val="000000"/>
                  </a:solidFill>
                  <a:ln w="9525" cap="rnd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348" name="Freeform 120"/>
                  <p:cNvSpPr>
                    <a:spLocks/>
                  </p:cNvSpPr>
                  <p:nvPr/>
                </p:nvSpPr>
                <p:spPr bwMode="auto">
                  <a:xfrm>
                    <a:off x="4834" y="1728"/>
                    <a:ext cx="17" cy="1"/>
                  </a:xfrm>
                  <a:custGeom>
                    <a:avLst/>
                    <a:gdLst>
                      <a:gd name="T0" fmla="*/ 0 w 17"/>
                      <a:gd name="T1" fmla="*/ 0 h 1"/>
                      <a:gd name="T2" fmla="*/ 16 w 17"/>
                      <a:gd name="T3" fmla="*/ 0 h 1"/>
                      <a:gd name="T4" fmla="*/ 0 w 17"/>
                      <a:gd name="T5" fmla="*/ 0 h 1"/>
                      <a:gd name="T6" fmla="*/ 0 60000 65536"/>
                      <a:gd name="T7" fmla="*/ 0 60000 65536"/>
                      <a:gd name="T8" fmla="*/ 0 60000 65536"/>
                      <a:gd name="T9" fmla="*/ 0 w 17"/>
                      <a:gd name="T10" fmla="*/ 0 h 1"/>
                      <a:gd name="T11" fmla="*/ 17 w 17"/>
                      <a:gd name="T12" fmla="*/ 1 h 1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7" h="1">
                        <a:moveTo>
                          <a:pt x="0" y="0"/>
                        </a:moveTo>
                        <a:lnTo>
                          <a:pt x="16" y="0"/>
                        </a:lnTo>
                        <a:lnTo>
                          <a:pt x="0" y="0"/>
                        </a:lnTo>
                      </a:path>
                    </a:pathLst>
                  </a:custGeom>
                  <a:solidFill>
                    <a:srgbClr val="000000"/>
                  </a:solidFill>
                  <a:ln w="9525" cap="rnd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349" name="Freeform 121"/>
                  <p:cNvSpPr>
                    <a:spLocks/>
                  </p:cNvSpPr>
                  <p:nvPr/>
                </p:nvSpPr>
                <p:spPr bwMode="auto">
                  <a:xfrm>
                    <a:off x="4816" y="1705"/>
                    <a:ext cx="29" cy="24"/>
                  </a:xfrm>
                  <a:custGeom>
                    <a:avLst/>
                    <a:gdLst>
                      <a:gd name="T0" fmla="*/ 27 w 29"/>
                      <a:gd name="T1" fmla="*/ 22 h 24"/>
                      <a:gd name="T2" fmla="*/ 27 w 29"/>
                      <a:gd name="T3" fmla="*/ 23 h 24"/>
                      <a:gd name="T4" fmla="*/ 0 w 29"/>
                      <a:gd name="T5" fmla="*/ 0 h 24"/>
                      <a:gd name="T6" fmla="*/ 0 w 29"/>
                      <a:gd name="T7" fmla="*/ 0 h 24"/>
                      <a:gd name="T8" fmla="*/ 28 w 29"/>
                      <a:gd name="T9" fmla="*/ 22 h 24"/>
                      <a:gd name="T10" fmla="*/ 27 w 29"/>
                      <a:gd name="T11" fmla="*/ 22 h 24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w 29"/>
                      <a:gd name="T19" fmla="*/ 0 h 24"/>
                      <a:gd name="T20" fmla="*/ 29 w 29"/>
                      <a:gd name="T21" fmla="*/ 24 h 24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T18" t="T19" r="T20" b="T21"/>
                    <a:pathLst>
                      <a:path w="29" h="24">
                        <a:moveTo>
                          <a:pt x="27" y="22"/>
                        </a:moveTo>
                        <a:lnTo>
                          <a:pt x="27" y="23"/>
                        </a:lnTo>
                        <a:lnTo>
                          <a:pt x="0" y="0"/>
                        </a:lnTo>
                        <a:lnTo>
                          <a:pt x="28" y="22"/>
                        </a:lnTo>
                        <a:lnTo>
                          <a:pt x="27" y="22"/>
                        </a:lnTo>
                      </a:path>
                    </a:pathLst>
                  </a:custGeom>
                  <a:solidFill>
                    <a:srgbClr val="000000"/>
                  </a:solidFill>
                  <a:ln w="9525" cap="rnd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350" name="Freeform 122"/>
                  <p:cNvSpPr>
                    <a:spLocks/>
                  </p:cNvSpPr>
                  <p:nvPr/>
                </p:nvSpPr>
                <p:spPr bwMode="auto">
                  <a:xfrm>
                    <a:off x="4844" y="1728"/>
                    <a:ext cx="17" cy="1"/>
                  </a:xfrm>
                  <a:custGeom>
                    <a:avLst/>
                    <a:gdLst>
                      <a:gd name="T0" fmla="*/ 0 w 17"/>
                      <a:gd name="T1" fmla="*/ 0 h 1"/>
                      <a:gd name="T2" fmla="*/ 8 w 17"/>
                      <a:gd name="T3" fmla="*/ 0 h 1"/>
                      <a:gd name="T4" fmla="*/ 16 w 17"/>
                      <a:gd name="T5" fmla="*/ 0 h 1"/>
                      <a:gd name="T6" fmla="*/ 0 w 17"/>
                      <a:gd name="T7" fmla="*/ 0 h 1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17"/>
                      <a:gd name="T13" fmla="*/ 0 h 1"/>
                      <a:gd name="T14" fmla="*/ 17 w 17"/>
                      <a:gd name="T15" fmla="*/ 1 h 1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17" h="1">
                        <a:moveTo>
                          <a:pt x="0" y="0"/>
                        </a:moveTo>
                        <a:lnTo>
                          <a:pt x="8" y="0"/>
                        </a:lnTo>
                        <a:lnTo>
                          <a:pt x="16" y="0"/>
                        </a:lnTo>
                        <a:lnTo>
                          <a:pt x="0" y="0"/>
                        </a:lnTo>
                      </a:path>
                    </a:pathLst>
                  </a:custGeom>
                  <a:solidFill>
                    <a:srgbClr val="000000"/>
                  </a:solidFill>
                  <a:ln w="9525" cap="rnd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351" name="Freeform 123"/>
                  <p:cNvSpPr>
                    <a:spLocks/>
                  </p:cNvSpPr>
                  <p:nvPr/>
                </p:nvSpPr>
                <p:spPr bwMode="auto">
                  <a:xfrm>
                    <a:off x="4855" y="1728"/>
                    <a:ext cx="17" cy="1"/>
                  </a:xfrm>
                  <a:custGeom>
                    <a:avLst/>
                    <a:gdLst>
                      <a:gd name="T0" fmla="*/ 0 w 17"/>
                      <a:gd name="T1" fmla="*/ 0 h 1"/>
                      <a:gd name="T2" fmla="*/ 16 w 17"/>
                      <a:gd name="T3" fmla="*/ 0 h 1"/>
                      <a:gd name="T4" fmla="*/ 0 w 17"/>
                      <a:gd name="T5" fmla="*/ 0 h 1"/>
                      <a:gd name="T6" fmla="*/ 0 60000 65536"/>
                      <a:gd name="T7" fmla="*/ 0 60000 65536"/>
                      <a:gd name="T8" fmla="*/ 0 60000 65536"/>
                      <a:gd name="T9" fmla="*/ 0 w 17"/>
                      <a:gd name="T10" fmla="*/ 0 h 1"/>
                      <a:gd name="T11" fmla="*/ 17 w 17"/>
                      <a:gd name="T12" fmla="*/ 1 h 1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7" h="1">
                        <a:moveTo>
                          <a:pt x="0" y="0"/>
                        </a:moveTo>
                        <a:lnTo>
                          <a:pt x="16" y="0"/>
                        </a:lnTo>
                        <a:lnTo>
                          <a:pt x="0" y="0"/>
                        </a:lnTo>
                      </a:path>
                    </a:pathLst>
                  </a:custGeom>
                  <a:solidFill>
                    <a:srgbClr val="000000"/>
                  </a:solidFill>
                  <a:ln w="9525" cap="rnd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352" name="Freeform 124"/>
                  <p:cNvSpPr>
                    <a:spLocks/>
                  </p:cNvSpPr>
                  <p:nvPr/>
                </p:nvSpPr>
                <p:spPr bwMode="auto">
                  <a:xfrm>
                    <a:off x="4823" y="1700"/>
                    <a:ext cx="33" cy="29"/>
                  </a:xfrm>
                  <a:custGeom>
                    <a:avLst/>
                    <a:gdLst>
                      <a:gd name="T0" fmla="*/ 0 w 33"/>
                      <a:gd name="T1" fmla="*/ 0 h 29"/>
                      <a:gd name="T2" fmla="*/ 0 w 33"/>
                      <a:gd name="T3" fmla="*/ 0 h 29"/>
                      <a:gd name="T4" fmla="*/ 32 w 33"/>
                      <a:gd name="T5" fmla="*/ 27 h 29"/>
                      <a:gd name="T6" fmla="*/ 31 w 33"/>
                      <a:gd name="T7" fmla="*/ 28 h 29"/>
                      <a:gd name="T8" fmla="*/ 0 w 33"/>
                      <a:gd name="T9" fmla="*/ 0 h 29"/>
                      <a:gd name="T10" fmla="*/ 0 w 33"/>
                      <a:gd name="T11" fmla="*/ 0 h 29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w 33"/>
                      <a:gd name="T19" fmla="*/ 0 h 29"/>
                      <a:gd name="T20" fmla="*/ 33 w 33"/>
                      <a:gd name="T21" fmla="*/ 29 h 29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T18" t="T19" r="T20" b="T21"/>
                    <a:pathLst>
                      <a:path w="33" h="29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32" y="27"/>
                        </a:lnTo>
                        <a:lnTo>
                          <a:pt x="31" y="28"/>
                        </a:lnTo>
                        <a:lnTo>
                          <a:pt x="0" y="0"/>
                        </a:lnTo>
                      </a:path>
                    </a:pathLst>
                  </a:custGeom>
                  <a:solidFill>
                    <a:srgbClr val="000000"/>
                  </a:solidFill>
                  <a:ln w="9525" cap="rnd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353" name="Freeform 125"/>
                  <p:cNvSpPr>
                    <a:spLocks/>
                  </p:cNvSpPr>
                  <p:nvPr/>
                </p:nvSpPr>
                <p:spPr bwMode="auto">
                  <a:xfrm>
                    <a:off x="4821" y="1700"/>
                    <a:ext cx="17" cy="1"/>
                  </a:xfrm>
                  <a:custGeom>
                    <a:avLst/>
                    <a:gdLst>
                      <a:gd name="T0" fmla="*/ 10 w 17"/>
                      <a:gd name="T1" fmla="*/ 0 h 1"/>
                      <a:gd name="T2" fmla="*/ 16 w 17"/>
                      <a:gd name="T3" fmla="*/ 0 h 1"/>
                      <a:gd name="T4" fmla="*/ 10 w 17"/>
                      <a:gd name="T5" fmla="*/ 0 h 1"/>
                      <a:gd name="T6" fmla="*/ 0 w 17"/>
                      <a:gd name="T7" fmla="*/ 0 h 1"/>
                      <a:gd name="T8" fmla="*/ 10 w 17"/>
                      <a:gd name="T9" fmla="*/ 0 h 1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7"/>
                      <a:gd name="T16" fmla="*/ 0 h 1"/>
                      <a:gd name="T17" fmla="*/ 17 w 17"/>
                      <a:gd name="T18" fmla="*/ 1 h 1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7" h="1">
                        <a:moveTo>
                          <a:pt x="10" y="0"/>
                        </a:moveTo>
                        <a:lnTo>
                          <a:pt x="16" y="0"/>
                        </a:lnTo>
                        <a:lnTo>
                          <a:pt x="10" y="0"/>
                        </a:lnTo>
                        <a:lnTo>
                          <a:pt x="0" y="0"/>
                        </a:lnTo>
                        <a:lnTo>
                          <a:pt x="10" y="0"/>
                        </a:lnTo>
                      </a:path>
                    </a:pathLst>
                  </a:custGeom>
                  <a:solidFill>
                    <a:srgbClr val="000000"/>
                  </a:solidFill>
                  <a:ln w="9525" cap="rnd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354" name="Freeform 126"/>
                  <p:cNvSpPr>
                    <a:spLocks/>
                  </p:cNvSpPr>
                  <p:nvPr/>
                </p:nvSpPr>
                <p:spPr bwMode="auto">
                  <a:xfrm>
                    <a:off x="4805" y="1728"/>
                    <a:ext cx="58" cy="1"/>
                  </a:xfrm>
                  <a:custGeom>
                    <a:avLst/>
                    <a:gdLst>
                      <a:gd name="T0" fmla="*/ 0 w 58"/>
                      <a:gd name="T1" fmla="*/ 0 h 1"/>
                      <a:gd name="T2" fmla="*/ 0 w 58"/>
                      <a:gd name="T3" fmla="*/ 0 h 1"/>
                      <a:gd name="T4" fmla="*/ 57 w 58"/>
                      <a:gd name="T5" fmla="*/ 0 h 1"/>
                      <a:gd name="T6" fmla="*/ 0 w 58"/>
                      <a:gd name="T7" fmla="*/ 0 h 1"/>
                      <a:gd name="T8" fmla="*/ 0 w 58"/>
                      <a:gd name="T9" fmla="*/ 0 h 1"/>
                      <a:gd name="T10" fmla="*/ 0 w 58"/>
                      <a:gd name="T11" fmla="*/ 0 h 1"/>
                      <a:gd name="T12" fmla="*/ 0 w 58"/>
                      <a:gd name="T13" fmla="*/ 0 h 1"/>
                      <a:gd name="T14" fmla="*/ 0 w 58"/>
                      <a:gd name="T15" fmla="*/ 0 h 1"/>
                      <a:gd name="T16" fmla="*/ 0 w 58"/>
                      <a:gd name="T17" fmla="*/ 0 h 1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w 58"/>
                      <a:gd name="T28" fmla="*/ 0 h 1"/>
                      <a:gd name="T29" fmla="*/ 58 w 58"/>
                      <a:gd name="T30" fmla="*/ 1 h 1"/>
                    </a:gdLst>
                    <a:ahLst/>
                    <a:cxnLst>
                      <a:cxn ang="T18">
                        <a:pos x="T0" y="T1"/>
                      </a:cxn>
                      <a:cxn ang="T19">
                        <a:pos x="T2" y="T3"/>
                      </a:cxn>
                      <a:cxn ang="T20">
                        <a:pos x="T4" y="T5"/>
                      </a:cxn>
                      <a:cxn ang="T21">
                        <a:pos x="T6" y="T7"/>
                      </a:cxn>
                      <a:cxn ang="T22">
                        <a:pos x="T8" y="T9"/>
                      </a:cxn>
                      <a:cxn ang="T23">
                        <a:pos x="T10" y="T11"/>
                      </a:cxn>
                      <a:cxn ang="T24">
                        <a:pos x="T12" y="T13"/>
                      </a:cxn>
                      <a:cxn ang="T25">
                        <a:pos x="T14" y="T15"/>
                      </a:cxn>
                      <a:cxn ang="T26">
                        <a:pos x="T16" y="T17"/>
                      </a:cxn>
                    </a:cxnLst>
                    <a:rect l="T27" t="T28" r="T29" b="T30"/>
                    <a:pathLst>
                      <a:path w="58" h="1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57" y="0"/>
                        </a:lnTo>
                        <a:lnTo>
                          <a:pt x="0" y="0"/>
                        </a:lnTo>
                      </a:path>
                    </a:pathLst>
                  </a:custGeom>
                  <a:solidFill>
                    <a:srgbClr val="000000"/>
                  </a:solidFill>
                  <a:ln w="9525" cap="rnd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355" name="Freeform 127"/>
                  <p:cNvSpPr>
                    <a:spLocks/>
                  </p:cNvSpPr>
                  <p:nvPr/>
                </p:nvSpPr>
                <p:spPr bwMode="auto">
                  <a:xfrm>
                    <a:off x="4803" y="1729"/>
                    <a:ext cx="17" cy="17"/>
                  </a:xfrm>
                  <a:custGeom>
                    <a:avLst/>
                    <a:gdLst>
                      <a:gd name="T0" fmla="*/ 3 w 17"/>
                      <a:gd name="T1" fmla="*/ 16 h 17"/>
                      <a:gd name="T2" fmla="*/ 0 w 17"/>
                      <a:gd name="T3" fmla="*/ 14 h 17"/>
                      <a:gd name="T4" fmla="*/ 12 w 17"/>
                      <a:gd name="T5" fmla="*/ 0 h 17"/>
                      <a:gd name="T6" fmla="*/ 16 w 17"/>
                      <a:gd name="T7" fmla="*/ 1 h 17"/>
                      <a:gd name="T8" fmla="*/ 6 w 17"/>
                      <a:gd name="T9" fmla="*/ 16 h 17"/>
                      <a:gd name="T10" fmla="*/ 3 w 17"/>
                      <a:gd name="T11" fmla="*/ 16 h 17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w 17"/>
                      <a:gd name="T19" fmla="*/ 0 h 17"/>
                      <a:gd name="T20" fmla="*/ 17 w 17"/>
                      <a:gd name="T21" fmla="*/ 17 h 17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T18" t="T19" r="T20" b="T21"/>
                    <a:pathLst>
                      <a:path w="17" h="17">
                        <a:moveTo>
                          <a:pt x="3" y="16"/>
                        </a:moveTo>
                        <a:lnTo>
                          <a:pt x="0" y="14"/>
                        </a:lnTo>
                        <a:lnTo>
                          <a:pt x="12" y="0"/>
                        </a:lnTo>
                        <a:lnTo>
                          <a:pt x="16" y="1"/>
                        </a:lnTo>
                        <a:lnTo>
                          <a:pt x="6" y="16"/>
                        </a:lnTo>
                        <a:lnTo>
                          <a:pt x="3" y="16"/>
                        </a:lnTo>
                      </a:path>
                    </a:pathLst>
                  </a:custGeom>
                  <a:solidFill>
                    <a:srgbClr val="000000"/>
                  </a:solidFill>
                  <a:ln w="9525" cap="rnd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356" name="Freeform 128"/>
                  <p:cNvSpPr>
                    <a:spLocks/>
                  </p:cNvSpPr>
                  <p:nvPr/>
                </p:nvSpPr>
                <p:spPr bwMode="auto">
                  <a:xfrm>
                    <a:off x="4805" y="1728"/>
                    <a:ext cx="17" cy="1"/>
                  </a:xfrm>
                  <a:custGeom>
                    <a:avLst/>
                    <a:gdLst>
                      <a:gd name="T0" fmla="*/ 0 w 17"/>
                      <a:gd name="T1" fmla="*/ 0 h 1"/>
                      <a:gd name="T2" fmla="*/ 8 w 17"/>
                      <a:gd name="T3" fmla="*/ 0 h 1"/>
                      <a:gd name="T4" fmla="*/ 16 w 17"/>
                      <a:gd name="T5" fmla="*/ 0 h 1"/>
                      <a:gd name="T6" fmla="*/ 0 w 17"/>
                      <a:gd name="T7" fmla="*/ 0 h 1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17"/>
                      <a:gd name="T13" fmla="*/ 0 h 1"/>
                      <a:gd name="T14" fmla="*/ 17 w 17"/>
                      <a:gd name="T15" fmla="*/ 1 h 1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17" h="1">
                        <a:moveTo>
                          <a:pt x="0" y="0"/>
                        </a:moveTo>
                        <a:lnTo>
                          <a:pt x="8" y="0"/>
                        </a:lnTo>
                        <a:lnTo>
                          <a:pt x="16" y="0"/>
                        </a:lnTo>
                        <a:lnTo>
                          <a:pt x="0" y="0"/>
                        </a:lnTo>
                      </a:path>
                    </a:pathLst>
                  </a:custGeom>
                  <a:solidFill>
                    <a:srgbClr val="000000"/>
                  </a:solidFill>
                  <a:ln w="9525" cap="rnd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357" name="Freeform 129"/>
                  <p:cNvSpPr>
                    <a:spLocks/>
                  </p:cNvSpPr>
                  <p:nvPr/>
                </p:nvSpPr>
                <p:spPr bwMode="auto">
                  <a:xfrm>
                    <a:off x="4758" y="1691"/>
                    <a:ext cx="48" cy="38"/>
                  </a:xfrm>
                  <a:custGeom>
                    <a:avLst/>
                    <a:gdLst>
                      <a:gd name="T0" fmla="*/ 0 w 48"/>
                      <a:gd name="T1" fmla="*/ 0 h 38"/>
                      <a:gd name="T2" fmla="*/ 0 w 48"/>
                      <a:gd name="T3" fmla="*/ 0 h 38"/>
                      <a:gd name="T4" fmla="*/ 47 w 48"/>
                      <a:gd name="T5" fmla="*/ 36 h 38"/>
                      <a:gd name="T6" fmla="*/ 46 w 48"/>
                      <a:gd name="T7" fmla="*/ 37 h 38"/>
                      <a:gd name="T8" fmla="*/ 0 w 48"/>
                      <a:gd name="T9" fmla="*/ 0 h 38"/>
                      <a:gd name="T10" fmla="*/ 0 w 48"/>
                      <a:gd name="T11" fmla="*/ 0 h 38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w 48"/>
                      <a:gd name="T19" fmla="*/ 0 h 38"/>
                      <a:gd name="T20" fmla="*/ 48 w 48"/>
                      <a:gd name="T21" fmla="*/ 38 h 38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T18" t="T19" r="T20" b="T21"/>
                    <a:pathLst>
                      <a:path w="48" h="38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47" y="36"/>
                        </a:lnTo>
                        <a:lnTo>
                          <a:pt x="46" y="37"/>
                        </a:lnTo>
                        <a:lnTo>
                          <a:pt x="0" y="0"/>
                        </a:lnTo>
                      </a:path>
                    </a:pathLst>
                  </a:custGeom>
                  <a:solidFill>
                    <a:srgbClr val="000000"/>
                  </a:solidFill>
                  <a:ln w="9525" cap="rnd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358" name="Freeform 130"/>
                  <p:cNvSpPr>
                    <a:spLocks/>
                  </p:cNvSpPr>
                  <p:nvPr/>
                </p:nvSpPr>
                <p:spPr bwMode="auto">
                  <a:xfrm>
                    <a:off x="4758" y="1691"/>
                    <a:ext cx="17" cy="1"/>
                  </a:xfrm>
                  <a:custGeom>
                    <a:avLst/>
                    <a:gdLst>
                      <a:gd name="T0" fmla="*/ 16 w 17"/>
                      <a:gd name="T1" fmla="*/ 0 h 1"/>
                      <a:gd name="T2" fmla="*/ 0 w 17"/>
                      <a:gd name="T3" fmla="*/ 0 h 1"/>
                      <a:gd name="T4" fmla="*/ 16 w 17"/>
                      <a:gd name="T5" fmla="*/ 0 h 1"/>
                      <a:gd name="T6" fmla="*/ 0 60000 65536"/>
                      <a:gd name="T7" fmla="*/ 0 60000 65536"/>
                      <a:gd name="T8" fmla="*/ 0 60000 65536"/>
                      <a:gd name="T9" fmla="*/ 0 w 17"/>
                      <a:gd name="T10" fmla="*/ 0 h 1"/>
                      <a:gd name="T11" fmla="*/ 17 w 17"/>
                      <a:gd name="T12" fmla="*/ 1 h 1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7" h="1">
                        <a:moveTo>
                          <a:pt x="16" y="0"/>
                        </a:moveTo>
                        <a:lnTo>
                          <a:pt x="0" y="0"/>
                        </a:lnTo>
                        <a:lnTo>
                          <a:pt x="16" y="0"/>
                        </a:lnTo>
                      </a:path>
                    </a:pathLst>
                  </a:custGeom>
                  <a:solidFill>
                    <a:srgbClr val="000000"/>
                  </a:solidFill>
                  <a:ln w="9525" cap="rnd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</p:grpSp>
          <p:graphicFrame>
            <p:nvGraphicFramePr>
              <p:cNvPr id="11266" name="Object 3"/>
              <p:cNvGraphicFramePr>
                <a:graphicFrameLocks/>
              </p:cNvGraphicFramePr>
              <p:nvPr/>
            </p:nvGraphicFramePr>
            <p:xfrm>
              <a:off x="4731" y="1344"/>
              <a:ext cx="461" cy="424"/>
            </p:xfrm>
            <a:graphic>
              <a:graphicData uri="http://schemas.openxmlformats.org/presentationml/2006/ole">
                <p:oleObj spid="_x0000_s11266" r:id="rId5" imgW="2498400" imgH="2158920" progId="">
                  <p:embed/>
                </p:oleObj>
              </a:graphicData>
            </a:graphic>
          </p:graphicFrame>
        </p:grpSp>
        <p:sp>
          <p:nvSpPr>
            <p:cNvPr id="18" name="Text Box 132"/>
            <p:cNvSpPr txBox="1">
              <a:spLocks noChangeArrowheads="1"/>
            </p:cNvSpPr>
            <p:nvPr/>
          </p:nvSpPr>
          <p:spPr bwMode="auto">
            <a:xfrm>
              <a:off x="2200" y="3637"/>
              <a:ext cx="861" cy="1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 anchorCtr="1"/>
            <a:lstStyle/>
            <a:p>
              <a:pPr eaLnBrk="0" hangingPunct="0">
                <a:defRPr/>
              </a:pPr>
              <a:r>
                <a:rPr lang="zh-CN" altLang="en-US" sz="1200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itchFamily="18" charset="0"/>
                </a:rPr>
                <a:t>信息需求者</a:t>
              </a:r>
            </a:p>
          </p:txBody>
        </p:sp>
      </p:grpSp>
      <p:grpSp>
        <p:nvGrpSpPr>
          <p:cNvPr id="11277" name="Group 133"/>
          <p:cNvGrpSpPr>
            <a:grpSpLocks/>
          </p:cNvGrpSpPr>
          <p:nvPr/>
        </p:nvGrpSpPr>
        <p:grpSpPr bwMode="auto">
          <a:xfrm>
            <a:off x="552450" y="3162300"/>
            <a:ext cx="876300" cy="1144588"/>
            <a:chOff x="357" y="2257"/>
            <a:chExt cx="552" cy="800"/>
          </a:xfrm>
        </p:grpSpPr>
        <p:pic>
          <p:nvPicPr>
            <p:cNvPr id="11302" name="Picture 134" descr="PH01611J[1]">
              <a:hlinkClick r:id="rId6" action="ppaction://hlinksldjump"/>
            </p:cNvPr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377" y="2257"/>
              <a:ext cx="532" cy="4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1303" name="Text Box 135"/>
            <p:cNvSpPr txBox="1">
              <a:spLocks noChangeArrowheads="1"/>
            </p:cNvSpPr>
            <p:nvPr/>
          </p:nvSpPr>
          <p:spPr bwMode="auto">
            <a:xfrm>
              <a:off x="357" y="2734"/>
              <a:ext cx="549" cy="32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zh-CN" altLang="en-US" sz="1200"/>
                <a:t>数据处理者</a:t>
              </a:r>
            </a:p>
          </p:txBody>
        </p:sp>
      </p:grpSp>
      <p:sp>
        <p:nvSpPr>
          <p:cNvPr id="11278" name="Line 136"/>
          <p:cNvSpPr>
            <a:spLocks noChangeShapeType="1"/>
          </p:cNvSpPr>
          <p:nvPr/>
        </p:nvSpPr>
        <p:spPr bwMode="auto">
          <a:xfrm flipH="1">
            <a:off x="2249488" y="1509713"/>
            <a:ext cx="42862" cy="46148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1279" name="Line 137"/>
          <p:cNvSpPr>
            <a:spLocks noChangeShapeType="1"/>
          </p:cNvSpPr>
          <p:nvPr/>
        </p:nvSpPr>
        <p:spPr bwMode="auto">
          <a:xfrm>
            <a:off x="2279650" y="3119438"/>
            <a:ext cx="55086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1280" name="Line 138"/>
          <p:cNvSpPr>
            <a:spLocks noChangeShapeType="1"/>
          </p:cNvSpPr>
          <p:nvPr/>
        </p:nvSpPr>
        <p:spPr bwMode="auto">
          <a:xfrm>
            <a:off x="1800225" y="4746625"/>
            <a:ext cx="4349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1281" name="Line 139"/>
          <p:cNvSpPr>
            <a:spLocks noChangeShapeType="1"/>
          </p:cNvSpPr>
          <p:nvPr/>
        </p:nvSpPr>
        <p:spPr bwMode="auto">
          <a:xfrm>
            <a:off x="1828800" y="3571875"/>
            <a:ext cx="43656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1282" name="Line 140"/>
          <p:cNvSpPr>
            <a:spLocks noChangeShapeType="1"/>
          </p:cNvSpPr>
          <p:nvPr/>
        </p:nvSpPr>
        <p:spPr bwMode="auto">
          <a:xfrm flipV="1">
            <a:off x="1843088" y="2568575"/>
            <a:ext cx="434975" cy="142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3" name="Line 141"/>
          <p:cNvSpPr>
            <a:spLocks noChangeShapeType="1"/>
          </p:cNvSpPr>
          <p:nvPr/>
        </p:nvSpPr>
        <p:spPr bwMode="auto">
          <a:xfrm>
            <a:off x="1801813" y="4762500"/>
            <a:ext cx="461962" cy="1588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4" name="Line 142"/>
          <p:cNvSpPr>
            <a:spLocks noChangeShapeType="1"/>
          </p:cNvSpPr>
          <p:nvPr/>
        </p:nvSpPr>
        <p:spPr bwMode="auto">
          <a:xfrm flipH="1">
            <a:off x="2278063" y="3105150"/>
            <a:ext cx="0" cy="167005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5" name="Line 143"/>
          <p:cNvSpPr>
            <a:spLocks noChangeShapeType="1"/>
          </p:cNvSpPr>
          <p:nvPr/>
        </p:nvSpPr>
        <p:spPr bwMode="auto">
          <a:xfrm flipV="1">
            <a:off x="2263775" y="3106738"/>
            <a:ext cx="595313" cy="14287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7" name="Line 145"/>
          <p:cNvSpPr>
            <a:spLocks noChangeShapeType="1"/>
          </p:cNvSpPr>
          <p:nvPr/>
        </p:nvSpPr>
        <p:spPr bwMode="auto">
          <a:xfrm>
            <a:off x="5584825" y="3176588"/>
            <a:ext cx="76835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11287" name="Group 147"/>
          <p:cNvGrpSpPr>
            <a:grpSpLocks/>
          </p:cNvGrpSpPr>
          <p:nvPr/>
        </p:nvGrpSpPr>
        <p:grpSpPr bwMode="auto">
          <a:xfrm>
            <a:off x="649288" y="5678488"/>
            <a:ext cx="838200" cy="857250"/>
            <a:chOff x="1780" y="3175"/>
            <a:chExt cx="528" cy="560"/>
          </a:xfrm>
        </p:grpSpPr>
        <p:grpSp>
          <p:nvGrpSpPr>
            <p:cNvPr id="11290" name="Group 148"/>
            <p:cNvGrpSpPr>
              <a:grpSpLocks/>
            </p:cNvGrpSpPr>
            <p:nvPr/>
          </p:nvGrpSpPr>
          <p:grpSpPr bwMode="auto">
            <a:xfrm>
              <a:off x="1793" y="3173"/>
              <a:ext cx="493" cy="340"/>
              <a:chOff x="4790" y="2015"/>
              <a:chExt cx="586" cy="733"/>
            </a:xfrm>
          </p:grpSpPr>
          <p:sp>
            <p:nvSpPr>
              <p:cNvPr id="11292" name="Freeform 149"/>
              <p:cNvSpPr>
                <a:spLocks/>
              </p:cNvSpPr>
              <p:nvPr/>
            </p:nvSpPr>
            <p:spPr bwMode="auto">
              <a:xfrm>
                <a:off x="4859" y="2226"/>
                <a:ext cx="125" cy="127"/>
              </a:xfrm>
              <a:custGeom>
                <a:avLst/>
                <a:gdLst>
                  <a:gd name="T0" fmla="*/ 48 w 125"/>
                  <a:gd name="T1" fmla="*/ 17 h 127"/>
                  <a:gd name="T2" fmla="*/ 44 w 125"/>
                  <a:gd name="T3" fmla="*/ 23 h 127"/>
                  <a:gd name="T4" fmla="*/ 39 w 125"/>
                  <a:gd name="T5" fmla="*/ 30 h 127"/>
                  <a:gd name="T6" fmla="*/ 34 w 125"/>
                  <a:gd name="T7" fmla="*/ 38 h 127"/>
                  <a:gd name="T8" fmla="*/ 28 w 125"/>
                  <a:gd name="T9" fmla="*/ 48 h 127"/>
                  <a:gd name="T10" fmla="*/ 24 w 125"/>
                  <a:gd name="T11" fmla="*/ 55 h 127"/>
                  <a:gd name="T12" fmla="*/ 18 w 125"/>
                  <a:gd name="T13" fmla="*/ 63 h 127"/>
                  <a:gd name="T14" fmla="*/ 13 w 125"/>
                  <a:gd name="T15" fmla="*/ 71 h 127"/>
                  <a:gd name="T16" fmla="*/ 8 w 125"/>
                  <a:gd name="T17" fmla="*/ 79 h 127"/>
                  <a:gd name="T18" fmla="*/ 4 w 125"/>
                  <a:gd name="T19" fmla="*/ 87 h 127"/>
                  <a:gd name="T20" fmla="*/ 1 w 125"/>
                  <a:gd name="T21" fmla="*/ 94 h 127"/>
                  <a:gd name="T22" fmla="*/ 1 w 125"/>
                  <a:gd name="T23" fmla="*/ 100 h 127"/>
                  <a:gd name="T24" fmla="*/ 3 w 125"/>
                  <a:gd name="T25" fmla="*/ 107 h 127"/>
                  <a:gd name="T26" fmla="*/ 5 w 125"/>
                  <a:gd name="T27" fmla="*/ 108 h 127"/>
                  <a:gd name="T28" fmla="*/ 10 w 125"/>
                  <a:gd name="T29" fmla="*/ 110 h 127"/>
                  <a:gd name="T30" fmla="*/ 24 w 125"/>
                  <a:gd name="T31" fmla="*/ 112 h 127"/>
                  <a:gd name="T32" fmla="*/ 30 w 125"/>
                  <a:gd name="T33" fmla="*/ 114 h 127"/>
                  <a:gd name="T34" fmla="*/ 40 w 125"/>
                  <a:gd name="T35" fmla="*/ 120 h 127"/>
                  <a:gd name="T36" fmla="*/ 49 w 125"/>
                  <a:gd name="T37" fmla="*/ 123 h 127"/>
                  <a:gd name="T38" fmla="*/ 57 w 125"/>
                  <a:gd name="T39" fmla="*/ 125 h 127"/>
                  <a:gd name="T40" fmla="*/ 75 w 125"/>
                  <a:gd name="T41" fmla="*/ 125 h 127"/>
                  <a:gd name="T42" fmla="*/ 83 w 125"/>
                  <a:gd name="T43" fmla="*/ 123 h 127"/>
                  <a:gd name="T44" fmla="*/ 91 w 125"/>
                  <a:gd name="T45" fmla="*/ 118 h 127"/>
                  <a:gd name="T46" fmla="*/ 100 w 125"/>
                  <a:gd name="T47" fmla="*/ 113 h 127"/>
                  <a:gd name="T48" fmla="*/ 111 w 125"/>
                  <a:gd name="T49" fmla="*/ 105 h 127"/>
                  <a:gd name="T50" fmla="*/ 124 w 125"/>
                  <a:gd name="T51" fmla="*/ 96 h 127"/>
                  <a:gd name="T52" fmla="*/ 121 w 125"/>
                  <a:gd name="T53" fmla="*/ 92 h 127"/>
                  <a:gd name="T54" fmla="*/ 120 w 125"/>
                  <a:gd name="T55" fmla="*/ 88 h 127"/>
                  <a:gd name="T56" fmla="*/ 115 w 125"/>
                  <a:gd name="T57" fmla="*/ 80 h 127"/>
                  <a:gd name="T58" fmla="*/ 112 w 125"/>
                  <a:gd name="T59" fmla="*/ 75 h 127"/>
                  <a:gd name="T60" fmla="*/ 108 w 125"/>
                  <a:gd name="T61" fmla="*/ 70 h 127"/>
                  <a:gd name="T62" fmla="*/ 105 w 125"/>
                  <a:gd name="T63" fmla="*/ 63 h 127"/>
                  <a:gd name="T64" fmla="*/ 102 w 125"/>
                  <a:gd name="T65" fmla="*/ 58 h 127"/>
                  <a:gd name="T66" fmla="*/ 100 w 125"/>
                  <a:gd name="T67" fmla="*/ 55 h 127"/>
                  <a:gd name="T68" fmla="*/ 94 w 125"/>
                  <a:gd name="T69" fmla="*/ 50 h 127"/>
                  <a:gd name="T70" fmla="*/ 89 w 125"/>
                  <a:gd name="T71" fmla="*/ 39 h 127"/>
                  <a:gd name="T72" fmla="*/ 84 w 125"/>
                  <a:gd name="T73" fmla="*/ 32 h 127"/>
                  <a:gd name="T74" fmla="*/ 81 w 125"/>
                  <a:gd name="T75" fmla="*/ 26 h 127"/>
                  <a:gd name="T76" fmla="*/ 79 w 125"/>
                  <a:gd name="T77" fmla="*/ 21 h 127"/>
                  <a:gd name="T78" fmla="*/ 77 w 125"/>
                  <a:gd name="T79" fmla="*/ 16 h 127"/>
                  <a:gd name="T80" fmla="*/ 73 w 125"/>
                  <a:gd name="T81" fmla="*/ 9 h 127"/>
                  <a:gd name="T82" fmla="*/ 70 w 125"/>
                  <a:gd name="T83" fmla="*/ 4 h 127"/>
                  <a:gd name="T84" fmla="*/ 66 w 125"/>
                  <a:gd name="T85" fmla="*/ 0 h 127"/>
                  <a:gd name="T86" fmla="*/ 60 w 125"/>
                  <a:gd name="T87" fmla="*/ 3 h 127"/>
                  <a:gd name="T88" fmla="*/ 54 w 125"/>
                  <a:gd name="T89" fmla="*/ 4 h 127"/>
                  <a:gd name="T90" fmla="*/ 53 w 125"/>
                  <a:gd name="T91" fmla="*/ 9 h 127"/>
                  <a:gd name="T92" fmla="*/ 51 w 125"/>
                  <a:gd name="T93" fmla="*/ 13 h 127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w 125"/>
                  <a:gd name="T142" fmla="*/ 0 h 127"/>
                  <a:gd name="T143" fmla="*/ 125 w 125"/>
                  <a:gd name="T144" fmla="*/ 127 h 127"/>
                </a:gdLst>
                <a:ahLst/>
                <a:cxnLst>
                  <a:cxn ang="T94">
                    <a:pos x="T0" y="T1"/>
                  </a:cxn>
                  <a:cxn ang="T95">
                    <a:pos x="T2" y="T3"/>
                  </a:cxn>
                  <a:cxn ang="T96">
                    <a:pos x="T4" y="T5"/>
                  </a:cxn>
                  <a:cxn ang="T97">
                    <a:pos x="T6" y="T7"/>
                  </a:cxn>
                  <a:cxn ang="T98">
                    <a:pos x="T8" y="T9"/>
                  </a:cxn>
                  <a:cxn ang="T99">
                    <a:pos x="T10" y="T11"/>
                  </a:cxn>
                  <a:cxn ang="T100">
                    <a:pos x="T12" y="T13"/>
                  </a:cxn>
                  <a:cxn ang="T101">
                    <a:pos x="T14" y="T15"/>
                  </a:cxn>
                  <a:cxn ang="T102">
                    <a:pos x="T16" y="T17"/>
                  </a:cxn>
                  <a:cxn ang="T103">
                    <a:pos x="T18" y="T19"/>
                  </a:cxn>
                  <a:cxn ang="T104">
                    <a:pos x="T20" y="T21"/>
                  </a:cxn>
                  <a:cxn ang="T105">
                    <a:pos x="T22" y="T23"/>
                  </a:cxn>
                  <a:cxn ang="T106">
                    <a:pos x="T24" y="T25"/>
                  </a:cxn>
                  <a:cxn ang="T107">
                    <a:pos x="T26" y="T27"/>
                  </a:cxn>
                  <a:cxn ang="T108">
                    <a:pos x="T28" y="T29"/>
                  </a:cxn>
                  <a:cxn ang="T109">
                    <a:pos x="T30" y="T31"/>
                  </a:cxn>
                  <a:cxn ang="T110">
                    <a:pos x="T32" y="T33"/>
                  </a:cxn>
                  <a:cxn ang="T111">
                    <a:pos x="T34" y="T35"/>
                  </a:cxn>
                  <a:cxn ang="T112">
                    <a:pos x="T36" y="T37"/>
                  </a:cxn>
                  <a:cxn ang="T113">
                    <a:pos x="T38" y="T39"/>
                  </a:cxn>
                  <a:cxn ang="T114">
                    <a:pos x="T40" y="T41"/>
                  </a:cxn>
                  <a:cxn ang="T115">
                    <a:pos x="T42" y="T43"/>
                  </a:cxn>
                  <a:cxn ang="T116">
                    <a:pos x="T44" y="T45"/>
                  </a:cxn>
                  <a:cxn ang="T117">
                    <a:pos x="T46" y="T47"/>
                  </a:cxn>
                  <a:cxn ang="T118">
                    <a:pos x="T48" y="T49"/>
                  </a:cxn>
                  <a:cxn ang="T119">
                    <a:pos x="T50" y="T51"/>
                  </a:cxn>
                  <a:cxn ang="T120">
                    <a:pos x="T52" y="T53"/>
                  </a:cxn>
                  <a:cxn ang="T121">
                    <a:pos x="T54" y="T55"/>
                  </a:cxn>
                  <a:cxn ang="T122">
                    <a:pos x="T56" y="T57"/>
                  </a:cxn>
                  <a:cxn ang="T123">
                    <a:pos x="T58" y="T59"/>
                  </a:cxn>
                  <a:cxn ang="T124">
                    <a:pos x="T60" y="T61"/>
                  </a:cxn>
                  <a:cxn ang="T125">
                    <a:pos x="T62" y="T63"/>
                  </a:cxn>
                  <a:cxn ang="T126">
                    <a:pos x="T64" y="T65"/>
                  </a:cxn>
                  <a:cxn ang="T127">
                    <a:pos x="T66" y="T67"/>
                  </a:cxn>
                  <a:cxn ang="T128">
                    <a:pos x="T68" y="T69"/>
                  </a:cxn>
                  <a:cxn ang="T129">
                    <a:pos x="T70" y="T71"/>
                  </a:cxn>
                  <a:cxn ang="T130">
                    <a:pos x="T72" y="T73"/>
                  </a:cxn>
                  <a:cxn ang="T131">
                    <a:pos x="T74" y="T75"/>
                  </a:cxn>
                  <a:cxn ang="T132">
                    <a:pos x="T76" y="T77"/>
                  </a:cxn>
                  <a:cxn ang="T133">
                    <a:pos x="T78" y="T79"/>
                  </a:cxn>
                  <a:cxn ang="T134">
                    <a:pos x="T80" y="T81"/>
                  </a:cxn>
                  <a:cxn ang="T135">
                    <a:pos x="T82" y="T83"/>
                  </a:cxn>
                  <a:cxn ang="T136">
                    <a:pos x="T84" y="T85"/>
                  </a:cxn>
                  <a:cxn ang="T137">
                    <a:pos x="T86" y="T87"/>
                  </a:cxn>
                  <a:cxn ang="T138">
                    <a:pos x="T88" y="T89"/>
                  </a:cxn>
                  <a:cxn ang="T139">
                    <a:pos x="T90" y="T91"/>
                  </a:cxn>
                  <a:cxn ang="T140">
                    <a:pos x="T92" y="T93"/>
                  </a:cxn>
                </a:cxnLst>
                <a:rect l="T141" t="T142" r="T143" b="T144"/>
                <a:pathLst>
                  <a:path w="125" h="127">
                    <a:moveTo>
                      <a:pt x="51" y="13"/>
                    </a:moveTo>
                    <a:lnTo>
                      <a:pt x="49" y="14"/>
                    </a:lnTo>
                    <a:lnTo>
                      <a:pt x="48" y="17"/>
                    </a:lnTo>
                    <a:lnTo>
                      <a:pt x="47" y="20"/>
                    </a:lnTo>
                    <a:lnTo>
                      <a:pt x="45" y="21"/>
                    </a:lnTo>
                    <a:lnTo>
                      <a:pt x="44" y="23"/>
                    </a:lnTo>
                    <a:lnTo>
                      <a:pt x="43" y="26"/>
                    </a:lnTo>
                    <a:lnTo>
                      <a:pt x="41" y="29"/>
                    </a:lnTo>
                    <a:lnTo>
                      <a:pt x="39" y="30"/>
                    </a:lnTo>
                    <a:lnTo>
                      <a:pt x="37" y="33"/>
                    </a:lnTo>
                    <a:lnTo>
                      <a:pt x="37" y="36"/>
                    </a:lnTo>
                    <a:lnTo>
                      <a:pt x="34" y="38"/>
                    </a:lnTo>
                    <a:lnTo>
                      <a:pt x="33" y="41"/>
                    </a:lnTo>
                    <a:lnTo>
                      <a:pt x="30" y="43"/>
                    </a:lnTo>
                    <a:lnTo>
                      <a:pt x="28" y="48"/>
                    </a:lnTo>
                    <a:lnTo>
                      <a:pt x="27" y="50"/>
                    </a:lnTo>
                    <a:lnTo>
                      <a:pt x="24" y="52"/>
                    </a:lnTo>
                    <a:lnTo>
                      <a:pt x="24" y="55"/>
                    </a:lnTo>
                    <a:lnTo>
                      <a:pt x="21" y="58"/>
                    </a:lnTo>
                    <a:lnTo>
                      <a:pt x="20" y="61"/>
                    </a:lnTo>
                    <a:lnTo>
                      <a:pt x="18" y="63"/>
                    </a:lnTo>
                    <a:lnTo>
                      <a:pt x="16" y="66"/>
                    </a:lnTo>
                    <a:lnTo>
                      <a:pt x="14" y="68"/>
                    </a:lnTo>
                    <a:lnTo>
                      <a:pt x="13" y="71"/>
                    </a:lnTo>
                    <a:lnTo>
                      <a:pt x="12" y="74"/>
                    </a:lnTo>
                    <a:lnTo>
                      <a:pt x="9" y="76"/>
                    </a:lnTo>
                    <a:lnTo>
                      <a:pt x="8" y="79"/>
                    </a:lnTo>
                    <a:lnTo>
                      <a:pt x="7" y="81"/>
                    </a:lnTo>
                    <a:lnTo>
                      <a:pt x="5" y="84"/>
                    </a:lnTo>
                    <a:lnTo>
                      <a:pt x="4" y="87"/>
                    </a:lnTo>
                    <a:lnTo>
                      <a:pt x="3" y="90"/>
                    </a:lnTo>
                    <a:lnTo>
                      <a:pt x="3" y="91"/>
                    </a:lnTo>
                    <a:lnTo>
                      <a:pt x="1" y="94"/>
                    </a:lnTo>
                    <a:lnTo>
                      <a:pt x="0" y="94"/>
                    </a:lnTo>
                    <a:lnTo>
                      <a:pt x="0" y="98"/>
                    </a:lnTo>
                    <a:lnTo>
                      <a:pt x="1" y="100"/>
                    </a:lnTo>
                    <a:lnTo>
                      <a:pt x="1" y="104"/>
                    </a:lnTo>
                    <a:lnTo>
                      <a:pt x="3" y="104"/>
                    </a:lnTo>
                    <a:lnTo>
                      <a:pt x="3" y="107"/>
                    </a:lnTo>
                    <a:lnTo>
                      <a:pt x="4" y="107"/>
                    </a:lnTo>
                    <a:lnTo>
                      <a:pt x="4" y="108"/>
                    </a:lnTo>
                    <a:lnTo>
                      <a:pt x="5" y="108"/>
                    </a:lnTo>
                    <a:lnTo>
                      <a:pt x="7" y="109"/>
                    </a:lnTo>
                    <a:lnTo>
                      <a:pt x="9" y="109"/>
                    </a:lnTo>
                    <a:lnTo>
                      <a:pt x="10" y="110"/>
                    </a:lnTo>
                    <a:lnTo>
                      <a:pt x="14" y="110"/>
                    </a:lnTo>
                    <a:lnTo>
                      <a:pt x="16" y="112"/>
                    </a:lnTo>
                    <a:lnTo>
                      <a:pt x="24" y="112"/>
                    </a:lnTo>
                    <a:lnTo>
                      <a:pt x="24" y="113"/>
                    </a:lnTo>
                    <a:lnTo>
                      <a:pt x="28" y="113"/>
                    </a:lnTo>
                    <a:lnTo>
                      <a:pt x="30" y="114"/>
                    </a:lnTo>
                    <a:lnTo>
                      <a:pt x="34" y="116"/>
                    </a:lnTo>
                    <a:lnTo>
                      <a:pt x="37" y="118"/>
                    </a:lnTo>
                    <a:lnTo>
                      <a:pt x="40" y="120"/>
                    </a:lnTo>
                    <a:lnTo>
                      <a:pt x="43" y="121"/>
                    </a:lnTo>
                    <a:lnTo>
                      <a:pt x="47" y="123"/>
                    </a:lnTo>
                    <a:lnTo>
                      <a:pt x="49" y="123"/>
                    </a:lnTo>
                    <a:lnTo>
                      <a:pt x="51" y="123"/>
                    </a:lnTo>
                    <a:lnTo>
                      <a:pt x="54" y="125"/>
                    </a:lnTo>
                    <a:lnTo>
                      <a:pt x="57" y="125"/>
                    </a:lnTo>
                    <a:lnTo>
                      <a:pt x="60" y="126"/>
                    </a:lnTo>
                    <a:lnTo>
                      <a:pt x="73" y="126"/>
                    </a:lnTo>
                    <a:lnTo>
                      <a:pt x="75" y="125"/>
                    </a:lnTo>
                    <a:lnTo>
                      <a:pt x="78" y="125"/>
                    </a:lnTo>
                    <a:lnTo>
                      <a:pt x="80" y="123"/>
                    </a:lnTo>
                    <a:lnTo>
                      <a:pt x="83" y="123"/>
                    </a:lnTo>
                    <a:lnTo>
                      <a:pt x="85" y="121"/>
                    </a:lnTo>
                    <a:lnTo>
                      <a:pt x="88" y="120"/>
                    </a:lnTo>
                    <a:lnTo>
                      <a:pt x="91" y="118"/>
                    </a:lnTo>
                    <a:lnTo>
                      <a:pt x="94" y="117"/>
                    </a:lnTo>
                    <a:lnTo>
                      <a:pt x="97" y="114"/>
                    </a:lnTo>
                    <a:lnTo>
                      <a:pt x="100" y="113"/>
                    </a:lnTo>
                    <a:lnTo>
                      <a:pt x="104" y="110"/>
                    </a:lnTo>
                    <a:lnTo>
                      <a:pt x="107" y="108"/>
                    </a:lnTo>
                    <a:lnTo>
                      <a:pt x="111" y="105"/>
                    </a:lnTo>
                    <a:lnTo>
                      <a:pt x="115" y="103"/>
                    </a:lnTo>
                    <a:lnTo>
                      <a:pt x="119" y="98"/>
                    </a:lnTo>
                    <a:lnTo>
                      <a:pt x="124" y="96"/>
                    </a:lnTo>
                    <a:lnTo>
                      <a:pt x="124" y="94"/>
                    </a:lnTo>
                    <a:lnTo>
                      <a:pt x="123" y="94"/>
                    </a:lnTo>
                    <a:lnTo>
                      <a:pt x="121" y="92"/>
                    </a:lnTo>
                    <a:lnTo>
                      <a:pt x="121" y="91"/>
                    </a:lnTo>
                    <a:lnTo>
                      <a:pt x="120" y="90"/>
                    </a:lnTo>
                    <a:lnTo>
                      <a:pt x="120" y="88"/>
                    </a:lnTo>
                    <a:lnTo>
                      <a:pt x="118" y="85"/>
                    </a:lnTo>
                    <a:lnTo>
                      <a:pt x="118" y="83"/>
                    </a:lnTo>
                    <a:lnTo>
                      <a:pt x="115" y="80"/>
                    </a:lnTo>
                    <a:lnTo>
                      <a:pt x="115" y="79"/>
                    </a:lnTo>
                    <a:lnTo>
                      <a:pt x="114" y="78"/>
                    </a:lnTo>
                    <a:lnTo>
                      <a:pt x="112" y="75"/>
                    </a:lnTo>
                    <a:lnTo>
                      <a:pt x="111" y="74"/>
                    </a:lnTo>
                    <a:lnTo>
                      <a:pt x="111" y="72"/>
                    </a:lnTo>
                    <a:lnTo>
                      <a:pt x="108" y="70"/>
                    </a:lnTo>
                    <a:lnTo>
                      <a:pt x="107" y="67"/>
                    </a:lnTo>
                    <a:lnTo>
                      <a:pt x="107" y="66"/>
                    </a:lnTo>
                    <a:lnTo>
                      <a:pt x="105" y="63"/>
                    </a:lnTo>
                    <a:lnTo>
                      <a:pt x="105" y="62"/>
                    </a:lnTo>
                    <a:lnTo>
                      <a:pt x="102" y="59"/>
                    </a:lnTo>
                    <a:lnTo>
                      <a:pt x="102" y="58"/>
                    </a:lnTo>
                    <a:lnTo>
                      <a:pt x="101" y="58"/>
                    </a:lnTo>
                    <a:lnTo>
                      <a:pt x="101" y="56"/>
                    </a:lnTo>
                    <a:lnTo>
                      <a:pt x="100" y="55"/>
                    </a:lnTo>
                    <a:lnTo>
                      <a:pt x="98" y="55"/>
                    </a:lnTo>
                    <a:lnTo>
                      <a:pt x="98" y="54"/>
                    </a:lnTo>
                    <a:lnTo>
                      <a:pt x="94" y="50"/>
                    </a:lnTo>
                    <a:lnTo>
                      <a:pt x="94" y="48"/>
                    </a:lnTo>
                    <a:lnTo>
                      <a:pt x="89" y="42"/>
                    </a:lnTo>
                    <a:lnTo>
                      <a:pt x="89" y="39"/>
                    </a:lnTo>
                    <a:lnTo>
                      <a:pt x="87" y="37"/>
                    </a:lnTo>
                    <a:lnTo>
                      <a:pt x="87" y="34"/>
                    </a:lnTo>
                    <a:lnTo>
                      <a:pt x="84" y="32"/>
                    </a:lnTo>
                    <a:lnTo>
                      <a:pt x="84" y="30"/>
                    </a:lnTo>
                    <a:lnTo>
                      <a:pt x="83" y="28"/>
                    </a:lnTo>
                    <a:lnTo>
                      <a:pt x="81" y="26"/>
                    </a:lnTo>
                    <a:lnTo>
                      <a:pt x="81" y="25"/>
                    </a:lnTo>
                    <a:lnTo>
                      <a:pt x="80" y="23"/>
                    </a:lnTo>
                    <a:lnTo>
                      <a:pt x="79" y="21"/>
                    </a:lnTo>
                    <a:lnTo>
                      <a:pt x="79" y="20"/>
                    </a:lnTo>
                    <a:lnTo>
                      <a:pt x="78" y="17"/>
                    </a:lnTo>
                    <a:lnTo>
                      <a:pt x="77" y="16"/>
                    </a:lnTo>
                    <a:lnTo>
                      <a:pt x="77" y="14"/>
                    </a:lnTo>
                    <a:lnTo>
                      <a:pt x="75" y="12"/>
                    </a:lnTo>
                    <a:lnTo>
                      <a:pt x="73" y="9"/>
                    </a:lnTo>
                    <a:lnTo>
                      <a:pt x="71" y="7"/>
                    </a:lnTo>
                    <a:lnTo>
                      <a:pt x="71" y="6"/>
                    </a:lnTo>
                    <a:lnTo>
                      <a:pt x="70" y="4"/>
                    </a:lnTo>
                    <a:lnTo>
                      <a:pt x="68" y="1"/>
                    </a:lnTo>
                    <a:lnTo>
                      <a:pt x="67" y="0"/>
                    </a:lnTo>
                    <a:lnTo>
                      <a:pt x="66" y="0"/>
                    </a:lnTo>
                    <a:lnTo>
                      <a:pt x="64" y="1"/>
                    </a:lnTo>
                    <a:lnTo>
                      <a:pt x="61" y="1"/>
                    </a:lnTo>
                    <a:lnTo>
                      <a:pt x="60" y="3"/>
                    </a:lnTo>
                    <a:lnTo>
                      <a:pt x="57" y="3"/>
                    </a:lnTo>
                    <a:lnTo>
                      <a:pt x="56" y="4"/>
                    </a:lnTo>
                    <a:lnTo>
                      <a:pt x="54" y="4"/>
                    </a:lnTo>
                    <a:lnTo>
                      <a:pt x="54" y="7"/>
                    </a:lnTo>
                    <a:lnTo>
                      <a:pt x="53" y="7"/>
                    </a:lnTo>
                    <a:lnTo>
                      <a:pt x="53" y="9"/>
                    </a:lnTo>
                    <a:lnTo>
                      <a:pt x="51" y="10"/>
                    </a:lnTo>
                    <a:lnTo>
                      <a:pt x="51" y="12"/>
                    </a:lnTo>
                    <a:lnTo>
                      <a:pt x="51" y="13"/>
                    </a:lnTo>
                    <a:lnTo>
                      <a:pt x="51" y="14"/>
                    </a:lnTo>
                    <a:lnTo>
                      <a:pt x="51" y="13"/>
                    </a:lnTo>
                  </a:path>
                </a:pathLst>
              </a:custGeom>
              <a:solidFill>
                <a:srgbClr val="FF8060"/>
              </a:solidFill>
              <a:ln w="12700" cap="rnd" cmpd="sng">
                <a:solidFill>
                  <a:schemeClr val="bg2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293" name="Freeform 150"/>
              <p:cNvSpPr>
                <a:spLocks/>
              </p:cNvSpPr>
              <p:nvPr/>
            </p:nvSpPr>
            <p:spPr bwMode="auto">
              <a:xfrm>
                <a:off x="4890" y="2133"/>
                <a:ext cx="346" cy="405"/>
              </a:xfrm>
              <a:custGeom>
                <a:avLst/>
                <a:gdLst>
                  <a:gd name="T0" fmla="*/ 313 w 346"/>
                  <a:gd name="T1" fmla="*/ 264 h 405"/>
                  <a:gd name="T2" fmla="*/ 315 w 346"/>
                  <a:gd name="T3" fmla="*/ 289 h 405"/>
                  <a:gd name="T4" fmla="*/ 317 w 346"/>
                  <a:gd name="T5" fmla="*/ 310 h 405"/>
                  <a:gd name="T6" fmla="*/ 320 w 346"/>
                  <a:gd name="T7" fmla="*/ 319 h 405"/>
                  <a:gd name="T8" fmla="*/ 324 w 346"/>
                  <a:gd name="T9" fmla="*/ 328 h 405"/>
                  <a:gd name="T10" fmla="*/ 328 w 346"/>
                  <a:gd name="T11" fmla="*/ 341 h 405"/>
                  <a:gd name="T12" fmla="*/ 336 w 346"/>
                  <a:gd name="T13" fmla="*/ 359 h 405"/>
                  <a:gd name="T14" fmla="*/ 342 w 346"/>
                  <a:gd name="T15" fmla="*/ 375 h 405"/>
                  <a:gd name="T16" fmla="*/ 330 w 346"/>
                  <a:gd name="T17" fmla="*/ 379 h 405"/>
                  <a:gd name="T18" fmla="*/ 303 w 346"/>
                  <a:gd name="T19" fmla="*/ 383 h 405"/>
                  <a:gd name="T20" fmla="*/ 274 w 346"/>
                  <a:gd name="T21" fmla="*/ 386 h 405"/>
                  <a:gd name="T22" fmla="*/ 246 w 346"/>
                  <a:gd name="T23" fmla="*/ 389 h 405"/>
                  <a:gd name="T24" fmla="*/ 217 w 346"/>
                  <a:gd name="T25" fmla="*/ 392 h 405"/>
                  <a:gd name="T26" fmla="*/ 189 w 346"/>
                  <a:gd name="T27" fmla="*/ 396 h 405"/>
                  <a:gd name="T28" fmla="*/ 160 w 346"/>
                  <a:gd name="T29" fmla="*/ 399 h 405"/>
                  <a:gd name="T30" fmla="*/ 133 w 346"/>
                  <a:gd name="T31" fmla="*/ 403 h 405"/>
                  <a:gd name="T32" fmla="*/ 118 w 346"/>
                  <a:gd name="T33" fmla="*/ 367 h 405"/>
                  <a:gd name="T34" fmla="*/ 115 w 346"/>
                  <a:gd name="T35" fmla="*/ 360 h 405"/>
                  <a:gd name="T36" fmla="*/ 112 w 346"/>
                  <a:gd name="T37" fmla="*/ 354 h 405"/>
                  <a:gd name="T38" fmla="*/ 108 w 346"/>
                  <a:gd name="T39" fmla="*/ 349 h 405"/>
                  <a:gd name="T40" fmla="*/ 99 w 346"/>
                  <a:gd name="T41" fmla="*/ 344 h 405"/>
                  <a:gd name="T42" fmla="*/ 88 w 346"/>
                  <a:gd name="T43" fmla="*/ 337 h 405"/>
                  <a:gd name="T44" fmla="*/ 80 w 346"/>
                  <a:gd name="T45" fmla="*/ 333 h 405"/>
                  <a:gd name="T46" fmla="*/ 71 w 346"/>
                  <a:gd name="T47" fmla="*/ 328 h 405"/>
                  <a:gd name="T48" fmla="*/ 63 w 346"/>
                  <a:gd name="T49" fmla="*/ 325 h 405"/>
                  <a:gd name="T50" fmla="*/ 53 w 346"/>
                  <a:gd name="T51" fmla="*/ 321 h 405"/>
                  <a:gd name="T52" fmla="*/ 20 w 346"/>
                  <a:gd name="T53" fmla="*/ 318 h 405"/>
                  <a:gd name="T54" fmla="*/ 12 w 346"/>
                  <a:gd name="T55" fmla="*/ 316 h 405"/>
                  <a:gd name="T56" fmla="*/ 9 w 346"/>
                  <a:gd name="T57" fmla="*/ 310 h 405"/>
                  <a:gd name="T58" fmla="*/ 9 w 346"/>
                  <a:gd name="T59" fmla="*/ 289 h 405"/>
                  <a:gd name="T60" fmla="*/ 9 w 346"/>
                  <a:gd name="T61" fmla="*/ 271 h 405"/>
                  <a:gd name="T62" fmla="*/ 7 w 346"/>
                  <a:gd name="T63" fmla="*/ 263 h 405"/>
                  <a:gd name="T64" fmla="*/ 3 w 346"/>
                  <a:gd name="T65" fmla="*/ 252 h 405"/>
                  <a:gd name="T66" fmla="*/ 6 w 346"/>
                  <a:gd name="T67" fmla="*/ 251 h 405"/>
                  <a:gd name="T68" fmla="*/ 0 w 346"/>
                  <a:gd name="T69" fmla="*/ 243 h 405"/>
                  <a:gd name="T70" fmla="*/ 3 w 346"/>
                  <a:gd name="T71" fmla="*/ 195 h 405"/>
                  <a:gd name="T72" fmla="*/ 6 w 346"/>
                  <a:gd name="T73" fmla="*/ 159 h 405"/>
                  <a:gd name="T74" fmla="*/ 10 w 346"/>
                  <a:gd name="T75" fmla="*/ 144 h 405"/>
                  <a:gd name="T76" fmla="*/ 17 w 346"/>
                  <a:gd name="T77" fmla="*/ 133 h 405"/>
                  <a:gd name="T78" fmla="*/ 28 w 346"/>
                  <a:gd name="T79" fmla="*/ 123 h 405"/>
                  <a:gd name="T80" fmla="*/ 28 w 346"/>
                  <a:gd name="T81" fmla="*/ 116 h 405"/>
                  <a:gd name="T82" fmla="*/ 24 w 346"/>
                  <a:gd name="T83" fmla="*/ 104 h 405"/>
                  <a:gd name="T84" fmla="*/ 16 w 346"/>
                  <a:gd name="T85" fmla="*/ 88 h 405"/>
                  <a:gd name="T86" fmla="*/ 10 w 346"/>
                  <a:gd name="T87" fmla="*/ 82 h 405"/>
                  <a:gd name="T88" fmla="*/ 13 w 346"/>
                  <a:gd name="T89" fmla="*/ 62 h 405"/>
                  <a:gd name="T90" fmla="*/ 16 w 346"/>
                  <a:gd name="T91" fmla="*/ 57 h 405"/>
                  <a:gd name="T92" fmla="*/ 19 w 346"/>
                  <a:gd name="T93" fmla="*/ 49 h 405"/>
                  <a:gd name="T94" fmla="*/ 21 w 346"/>
                  <a:gd name="T95" fmla="*/ 30 h 405"/>
                  <a:gd name="T96" fmla="*/ 24 w 346"/>
                  <a:gd name="T97" fmla="*/ 18 h 405"/>
                  <a:gd name="T98" fmla="*/ 35 w 346"/>
                  <a:gd name="T99" fmla="*/ 2 h 405"/>
                  <a:gd name="T100" fmla="*/ 271 w 346"/>
                  <a:gd name="T101" fmla="*/ 71 h 405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w 346"/>
                  <a:gd name="T154" fmla="*/ 0 h 405"/>
                  <a:gd name="T155" fmla="*/ 346 w 346"/>
                  <a:gd name="T156" fmla="*/ 405 h 405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T153" t="T154" r="T155" b="T156"/>
                <a:pathLst>
                  <a:path w="346" h="405">
                    <a:moveTo>
                      <a:pt x="271" y="71"/>
                    </a:moveTo>
                    <a:lnTo>
                      <a:pt x="310" y="265"/>
                    </a:lnTo>
                    <a:lnTo>
                      <a:pt x="313" y="265"/>
                    </a:lnTo>
                    <a:lnTo>
                      <a:pt x="313" y="264"/>
                    </a:lnTo>
                    <a:lnTo>
                      <a:pt x="313" y="271"/>
                    </a:lnTo>
                    <a:lnTo>
                      <a:pt x="313" y="276"/>
                    </a:lnTo>
                    <a:lnTo>
                      <a:pt x="315" y="281"/>
                    </a:lnTo>
                    <a:lnTo>
                      <a:pt x="315" y="289"/>
                    </a:lnTo>
                    <a:lnTo>
                      <a:pt x="316" y="293"/>
                    </a:lnTo>
                    <a:lnTo>
                      <a:pt x="316" y="300"/>
                    </a:lnTo>
                    <a:lnTo>
                      <a:pt x="317" y="302"/>
                    </a:lnTo>
                    <a:lnTo>
                      <a:pt x="317" y="310"/>
                    </a:lnTo>
                    <a:lnTo>
                      <a:pt x="319" y="313"/>
                    </a:lnTo>
                    <a:lnTo>
                      <a:pt x="319" y="316"/>
                    </a:lnTo>
                    <a:lnTo>
                      <a:pt x="320" y="317"/>
                    </a:lnTo>
                    <a:lnTo>
                      <a:pt x="320" y="319"/>
                    </a:lnTo>
                    <a:lnTo>
                      <a:pt x="321" y="321"/>
                    </a:lnTo>
                    <a:lnTo>
                      <a:pt x="321" y="324"/>
                    </a:lnTo>
                    <a:lnTo>
                      <a:pt x="323" y="325"/>
                    </a:lnTo>
                    <a:lnTo>
                      <a:pt x="324" y="328"/>
                    </a:lnTo>
                    <a:lnTo>
                      <a:pt x="324" y="331"/>
                    </a:lnTo>
                    <a:lnTo>
                      <a:pt x="326" y="333"/>
                    </a:lnTo>
                    <a:lnTo>
                      <a:pt x="326" y="337"/>
                    </a:lnTo>
                    <a:lnTo>
                      <a:pt x="328" y="341"/>
                    </a:lnTo>
                    <a:lnTo>
                      <a:pt x="330" y="344"/>
                    </a:lnTo>
                    <a:lnTo>
                      <a:pt x="332" y="349"/>
                    </a:lnTo>
                    <a:lnTo>
                      <a:pt x="335" y="354"/>
                    </a:lnTo>
                    <a:lnTo>
                      <a:pt x="336" y="359"/>
                    </a:lnTo>
                    <a:lnTo>
                      <a:pt x="339" y="366"/>
                    </a:lnTo>
                    <a:lnTo>
                      <a:pt x="341" y="373"/>
                    </a:lnTo>
                    <a:lnTo>
                      <a:pt x="342" y="374"/>
                    </a:lnTo>
                    <a:lnTo>
                      <a:pt x="342" y="375"/>
                    </a:lnTo>
                    <a:lnTo>
                      <a:pt x="344" y="375"/>
                    </a:lnTo>
                    <a:lnTo>
                      <a:pt x="345" y="376"/>
                    </a:lnTo>
                    <a:lnTo>
                      <a:pt x="339" y="378"/>
                    </a:lnTo>
                    <a:lnTo>
                      <a:pt x="330" y="379"/>
                    </a:lnTo>
                    <a:lnTo>
                      <a:pt x="324" y="379"/>
                    </a:lnTo>
                    <a:lnTo>
                      <a:pt x="317" y="380"/>
                    </a:lnTo>
                    <a:lnTo>
                      <a:pt x="310" y="382"/>
                    </a:lnTo>
                    <a:lnTo>
                      <a:pt x="303" y="383"/>
                    </a:lnTo>
                    <a:lnTo>
                      <a:pt x="295" y="383"/>
                    </a:lnTo>
                    <a:lnTo>
                      <a:pt x="288" y="385"/>
                    </a:lnTo>
                    <a:lnTo>
                      <a:pt x="282" y="386"/>
                    </a:lnTo>
                    <a:lnTo>
                      <a:pt x="274" y="386"/>
                    </a:lnTo>
                    <a:lnTo>
                      <a:pt x="268" y="387"/>
                    </a:lnTo>
                    <a:lnTo>
                      <a:pt x="261" y="388"/>
                    </a:lnTo>
                    <a:lnTo>
                      <a:pt x="253" y="388"/>
                    </a:lnTo>
                    <a:lnTo>
                      <a:pt x="246" y="389"/>
                    </a:lnTo>
                    <a:lnTo>
                      <a:pt x="239" y="391"/>
                    </a:lnTo>
                    <a:lnTo>
                      <a:pt x="232" y="391"/>
                    </a:lnTo>
                    <a:lnTo>
                      <a:pt x="225" y="392"/>
                    </a:lnTo>
                    <a:lnTo>
                      <a:pt x="217" y="392"/>
                    </a:lnTo>
                    <a:lnTo>
                      <a:pt x="211" y="394"/>
                    </a:lnTo>
                    <a:lnTo>
                      <a:pt x="203" y="395"/>
                    </a:lnTo>
                    <a:lnTo>
                      <a:pt x="196" y="395"/>
                    </a:lnTo>
                    <a:lnTo>
                      <a:pt x="189" y="396"/>
                    </a:lnTo>
                    <a:lnTo>
                      <a:pt x="182" y="396"/>
                    </a:lnTo>
                    <a:lnTo>
                      <a:pt x="175" y="398"/>
                    </a:lnTo>
                    <a:lnTo>
                      <a:pt x="169" y="399"/>
                    </a:lnTo>
                    <a:lnTo>
                      <a:pt x="160" y="399"/>
                    </a:lnTo>
                    <a:lnTo>
                      <a:pt x="154" y="401"/>
                    </a:lnTo>
                    <a:lnTo>
                      <a:pt x="146" y="401"/>
                    </a:lnTo>
                    <a:lnTo>
                      <a:pt x="140" y="402"/>
                    </a:lnTo>
                    <a:lnTo>
                      <a:pt x="133" y="403"/>
                    </a:lnTo>
                    <a:lnTo>
                      <a:pt x="125" y="403"/>
                    </a:lnTo>
                    <a:lnTo>
                      <a:pt x="118" y="404"/>
                    </a:lnTo>
                    <a:lnTo>
                      <a:pt x="118" y="369"/>
                    </a:lnTo>
                    <a:lnTo>
                      <a:pt x="118" y="367"/>
                    </a:lnTo>
                    <a:lnTo>
                      <a:pt x="118" y="365"/>
                    </a:lnTo>
                    <a:lnTo>
                      <a:pt x="116" y="363"/>
                    </a:lnTo>
                    <a:lnTo>
                      <a:pt x="116" y="362"/>
                    </a:lnTo>
                    <a:lnTo>
                      <a:pt x="115" y="360"/>
                    </a:lnTo>
                    <a:lnTo>
                      <a:pt x="115" y="359"/>
                    </a:lnTo>
                    <a:lnTo>
                      <a:pt x="113" y="358"/>
                    </a:lnTo>
                    <a:lnTo>
                      <a:pt x="113" y="355"/>
                    </a:lnTo>
                    <a:lnTo>
                      <a:pt x="112" y="354"/>
                    </a:lnTo>
                    <a:lnTo>
                      <a:pt x="111" y="351"/>
                    </a:lnTo>
                    <a:lnTo>
                      <a:pt x="112" y="351"/>
                    </a:lnTo>
                    <a:lnTo>
                      <a:pt x="111" y="350"/>
                    </a:lnTo>
                    <a:lnTo>
                      <a:pt x="108" y="349"/>
                    </a:lnTo>
                    <a:lnTo>
                      <a:pt x="106" y="349"/>
                    </a:lnTo>
                    <a:lnTo>
                      <a:pt x="104" y="347"/>
                    </a:lnTo>
                    <a:lnTo>
                      <a:pt x="102" y="344"/>
                    </a:lnTo>
                    <a:lnTo>
                      <a:pt x="99" y="344"/>
                    </a:lnTo>
                    <a:lnTo>
                      <a:pt x="95" y="341"/>
                    </a:lnTo>
                    <a:lnTo>
                      <a:pt x="93" y="341"/>
                    </a:lnTo>
                    <a:lnTo>
                      <a:pt x="91" y="340"/>
                    </a:lnTo>
                    <a:lnTo>
                      <a:pt x="88" y="337"/>
                    </a:lnTo>
                    <a:lnTo>
                      <a:pt x="87" y="337"/>
                    </a:lnTo>
                    <a:lnTo>
                      <a:pt x="84" y="334"/>
                    </a:lnTo>
                    <a:lnTo>
                      <a:pt x="82" y="333"/>
                    </a:lnTo>
                    <a:lnTo>
                      <a:pt x="80" y="333"/>
                    </a:lnTo>
                    <a:lnTo>
                      <a:pt x="77" y="331"/>
                    </a:lnTo>
                    <a:lnTo>
                      <a:pt x="75" y="331"/>
                    </a:lnTo>
                    <a:lnTo>
                      <a:pt x="73" y="328"/>
                    </a:lnTo>
                    <a:lnTo>
                      <a:pt x="71" y="328"/>
                    </a:lnTo>
                    <a:lnTo>
                      <a:pt x="68" y="326"/>
                    </a:lnTo>
                    <a:lnTo>
                      <a:pt x="67" y="326"/>
                    </a:lnTo>
                    <a:lnTo>
                      <a:pt x="64" y="325"/>
                    </a:lnTo>
                    <a:lnTo>
                      <a:pt x="63" y="325"/>
                    </a:lnTo>
                    <a:lnTo>
                      <a:pt x="61" y="324"/>
                    </a:lnTo>
                    <a:lnTo>
                      <a:pt x="59" y="322"/>
                    </a:lnTo>
                    <a:lnTo>
                      <a:pt x="54" y="322"/>
                    </a:lnTo>
                    <a:lnTo>
                      <a:pt x="53" y="321"/>
                    </a:lnTo>
                    <a:lnTo>
                      <a:pt x="32" y="321"/>
                    </a:lnTo>
                    <a:lnTo>
                      <a:pt x="30" y="319"/>
                    </a:lnTo>
                    <a:lnTo>
                      <a:pt x="21" y="319"/>
                    </a:lnTo>
                    <a:lnTo>
                      <a:pt x="20" y="318"/>
                    </a:lnTo>
                    <a:lnTo>
                      <a:pt x="16" y="318"/>
                    </a:lnTo>
                    <a:lnTo>
                      <a:pt x="15" y="317"/>
                    </a:lnTo>
                    <a:lnTo>
                      <a:pt x="13" y="317"/>
                    </a:lnTo>
                    <a:lnTo>
                      <a:pt x="12" y="316"/>
                    </a:lnTo>
                    <a:lnTo>
                      <a:pt x="10" y="316"/>
                    </a:lnTo>
                    <a:lnTo>
                      <a:pt x="10" y="315"/>
                    </a:lnTo>
                    <a:lnTo>
                      <a:pt x="9" y="313"/>
                    </a:lnTo>
                    <a:lnTo>
                      <a:pt x="9" y="310"/>
                    </a:lnTo>
                    <a:lnTo>
                      <a:pt x="8" y="309"/>
                    </a:lnTo>
                    <a:lnTo>
                      <a:pt x="8" y="295"/>
                    </a:lnTo>
                    <a:lnTo>
                      <a:pt x="9" y="293"/>
                    </a:lnTo>
                    <a:lnTo>
                      <a:pt x="9" y="289"/>
                    </a:lnTo>
                    <a:lnTo>
                      <a:pt x="10" y="288"/>
                    </a:lnTo>
                    <a:lnTo>
                      <a:pt x="10" y="276"/>
                    </a:lnTo>
                    <a:lnTo>
                      <a:pt x="9" y="273"/>
                    </a:lnTo>
                    <a:lnTo>
                      <a:pt x="9" y="271"/>
                    </a:lnTo>
                    <a:lnTo>
                      <a:pt x="8" y="270"/>
                    </a:lnTo>
                    <a:lnTo>
                      <a:pt x="8" y="265"/>
                    </a:lnTo>
                    <a:lnTo>
                      <a:pt x="7" y="264"/>
                    </a:lnTo>
                    <a:lnTo>
                      <a:pt x="7" y="263"/>
                    </a:lnTo>
                    <a:lnTo>
                      <a:pt x="6" y="261"/>
                    </a:lnTo>
                    <a:lnTo>
                      <a:pt x="4" y="258"/>
                    </a:lnTo>
                    <a:lnTo>
                      <a:pt x="3" y="256"/>
                    </a:lnTo>
                    <a:lnTo>
                      <a:pt x="3" y="252"/>
                    </a:lnTo>
                    <a:lnTo>
                      <a:pt x="4" y="252"/>
                    </a:lnTo>
                    <a:lnTo>
                      <a:pt x="4" y="251"/>
                    </a:lnTo>
                    <a:lnTo>
                      <a:pt x="9" y="251"/>
                    </a:lnTo>
                    <a:lnTo>
                      <a:pt x="6" y="251"/>
                    </a:lnTo>
                    <a:lnTo>
                      <a:pt x="3" y="248"/>
                    </a:lnTo>
                    <a:lnTo>
                      <a:pt x="3" y="247"/>
                    </a:lnTo>
                    <a:lnTo>
                      <a:pt x="1" y="245"/>
                    </a:lnTo>
                    <a:lnTo>
                      <a:pt x="0" y="243"/>
                    </a:lnTo>
                    <a:lnTo>
                      <a:pt x="0" y="219"/>
                    </a:lnTo>
                    <a:lnTo>
                      <a:pt x="1" y="216"/>
                    </a:lnTo>
                    <a:lnTo>
                      <a:pt x="1" y="201"/>
                    </a:lnTo>
                    <a:lnTo>
                      <a:pt x="3" y="195"/>
                    </a:lnTo>
                    <a:lnTo>
                      <a:pt x="3" y="188"/>
                    </a:lnTo>
                    <a:lnTo>
                      <a:pt x="4" y="182"/>
                    </a:lnTo>
                    <a:lnTo>
                      <a:pt x="4" y="168"/>
                    </a:lnTo>
                    <a:lnTo>
                      <a:pt x="6" y="159"/>
                    </a:lnTo>
                    <a:lnTo>
                      <a:pt x="7" y="155"/>
                    </a:lnTo>
                    <a:lnTo>
                      <a:pt x="8" y="150"/>
                    </a:lnTo>
                    <a:lnTo>
                      <a:pt x="9" y="146"/>
                    </a:lnTo>
                    <a:lnTo>
                      <a:pt x="10" y="144"/>
                    </a:lnTo>
                    <a:lnTo>
                      <a:pt x="12" y="141"/>
                    </a:lnTo>
                    <a:lnTo>
                      <a:pt x="15" y="139"/>
                    </a:lnTo>
                    <a:lnTo>
                      <a:pt x="16" y="136"/>
                    </a:lnTo>
                    <a:lnTo>
                      <a:pt x="17" y="133"/>
                    </a:lnTo>
                    <a:lnTo>
                      <a:pt x="25" y="125"/>
                    </a:lnTo>
                    <a:lnTo>
                      <a:pt x="25" y="124"/>
                    </a:lnTo>
                    <a:lnTo>
                      <a:pt x="26" y="124"/>
                    </a:lnTo>
                    <a:lnTo>
                      <a:pt x="28" y="123"/>
                    </a:lnTo>
                    <a:lnTo>
                      <a:pt x="28" y="120"/>
                    </a:lnTo>
                    <a:lnTo>
                      <a:pt x="29" y="120"/>
                    </a:lnTo>
                    <a:lnTo>
                      <a:pt x="29" y="117"/>
                    </a:lnTo>
                    <a:lnTo>
                      <a:pt x="28" y="116"/>
                    </a:lnTo>
                    <a:lnTo>
                      <a:pt x="28" y="112"/>
                    </a:lnTo>
                    <a:lnTo>
                      <a:pt x="26" y="109"/>
                    </a:lnTo>
                    <a:lnTo>
                      <a:pt x="25" y="107"/>
                    </a:lnTo>
                    <a:lnTo>
                      <a:pt x="24" y="104"/>
                    </a:lnTo>
                    <a:lnTo>
                      <a:pt x="22" y="100"/>
                    </a:lnTo>
                    <a:lnTo>
                      <a:pt x="20" y="98"/>
                    </a:lnTo>
                    <a:lnTo>
                      <a:pt x="19" y="92"/>
                    </a:lnTo>
                    <a:lnTo>
                      <a:pt x="16" y="88"/>
                    </a:lnTo>
                    <a:lnTo>
                      <a:pt x="15" y="87"/>
                    </a:lnTo>
                    <a:lnTo>
                      <a:pt x="12" y="87"/>
                    </a:lnTo>
                    <a:lnTo>
                      <a:pt x="12" y="83"/>
                    </a:lnTo>
                    <a:lnTo>
                      <a:pt x="10" y="82"/>
                    </a:lnTo>
                    <a:lnTo>
                      <a:pt x="10" y="66"/>
                    </a:lnTo>
                    <a:lnTo>
                      <a:pt x="12" y="64"/>
                    </a:lnTo>
                    <a:lnTo>
                      <a:pt x="12" y="63"/>
                    </a:lnTo>
                    <a:lnTo>
                      <a:pt x="13" y="62"/>
                    </a:lnTo>
                    <a:lnTo>
                      <a:pt x="13" y="60"/>
                    </a:lnTo>
                    <a:lnTo>
                      <a:pt x="15" y="59"/>
                    </a:lnTo>
                    <a:lnTo>
                      <a:pt x="15" y="58"/>
                    </a:lnTo>
                    <a:lnTo>
                      <a:pt x="16" y="57"/>
                    </a:lnTo>
                    <a:lnTo>
                      <a:pt x="16" y="54"/>
                    </a:lnTo>
                    <a:lnTo>
                      <a:pt x="17" y="53"/>
                    </a:lnTo>
                    <a:lnTo>
                      <a:pt x="17" y="51"/>
                    </a:lnTo>
                    <a:lnTo>
                      <a:pt x="19" y="49"/>
                    </a:lnTo>
                    <a:lnTo>
                      <a:pt x="19" y="44"/>
                    </a:lnTo>
                    <a:lnTo>
                      <a:pt x="20" y="41"/>
                    </a:lnTo>
                    <a:lnTo>
                      <a:pt x="20" y="31"/>
                    </a:lnTo>
                    <a:lnTo>
                      <a:pt x="21" y="30"/>
                    </a:lnTo>
                    <a:lnTo>
                      <a:pt x="21" y="22"/>
                    </a:lnTo>
                    <a:lnTo>
                      <a:pt x="22" y="21"/>
                    </a:lnTo>
                    <a:lnTo>
                      <a:pt x="22" y="19"/>
                    </a:lnTo>
                    <a:lnTo>
                      <a:pt x="24" y="18"/>
                    </a:lnTo>
                    <a:lnTo>
                      <a:pt x="24" y="15"/>
                    </a:lnTo>
                    <a:lnTo>
                      <a:pt x="26" y="12"/>
                    </a:lnTo>
                    <a:lnTo>
                      <a:pt x="26" y="10"/>
                    </a:lnTo>
                    <a:lnTo>
                      <a:pt x="35" y="2"/>
                    </a:lnTo>
                    <a:lnTo>
                      <a:pt x="37" y="1"/>
                    </a:lnTo>
                    <a:lnTo>
                      <a:pt x="38" y="0"/>
                    </a:lnTo>
                    <a:lnTo>
                      <a:pt x="268" y="67"/>
                    </a:lnTo>
                    <a:lnTo>
                      <a:pt x="271" y="71"/>
                    </a:lnTo>
                  </a:path>
                </a:pathLst>
              </a:custGeom>
              <a:solidFill>
                <a:srgbClr val="FF8060"/>
              </a:solidFill>
              <a:ln w="12700" cap="rnd" cmpd="sng">
                <a:solidFill>
                  <a:schemeClr val="bg2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294" name="Freeform 151"/>
              <p:cNvSpPr>
                <a:spLocks/>
              </p:cNvSpPr>
              <p:nvPr/>
            </p:nvSpPr>
            <p:spPr bwMode="auto">
              <a:xfrm>
                <a:off x="4895" y="2300"/>
                <a:ext cx="32" cy="98"/>
              </a:xfrm>
              <a:custGeom>
                <a:avLst/>
                <a:gdLst>
                  <a:gd name="T0" fmla="*/ 1 w 32"/>
                  <a:gd name="T1" fmla="*/ 0 h 98"/>
                  <a:gd name="T2" fmla="*/ 0 w 32"/>
                  <a:gd name="T3" fmla="*/ 1 h 98"/>
                  <a:gd name="T4" fmla="*/ 0 w 32"/>
                  <a:gd name="T5" fmla="*/ 3 h 98"/>
                  <a:gd name="T6" fmla="*/ 1 w 32"/>
                  <a:gd name="T7" fmla="*/ 3 h 98"/>
                  <a:gd name="T8" fmla="*/ 1 w 32"/>
                  <a:gd name="T9" fmla="*/ 12 h 98"/>
                  <a:gd name="T10" fmla="*/ 3 w 32"/>
                  <a:gd name="T11" fmla="*/ 16 h 98"/>
                  <a:gd name="T12" fmla="*/ 3 w 32"/>
                  <a:gd name="T13" fmla="*/ 21 h 98"/>
                  <a:gd name="T14" fmla="*/ 3 w 32"/>
                  <a:gd name="T15" fmla="*/ 23 h 98"/>
                  <a:gd name="T16" fmla="*/ 3 w 32"/>
                  <a:gd name="T17" fmla="*/ 28 h 98"/>
                  <a:gd name="T18" fmla="*/ 5 w 32"/>
                  <a:gd name="T19" fmla="*/ 32 h 98"/>
                  <a:gd name="T20" fmla="*/ 6 w 32"/>
                  <a:gd name="T21" fmla="*/ 34 h 98"/>
                  <a:gd name="T22" fmla="*/ 8 w 32"/>
                  <a:gd name="T23" fmla="*/ 38 h 98"/>
                  <a:gd name="T24" fmla="*/ 8 w 32"/>
                  <a:gd name="T25" fmla="*/ 41 h 98"/>
                  <a:gd name="T26" fmla="*/ 9 w 32"/>
                  <a:gd name="T27" fmla="*/ 43 h 98"/>
                  <a:gd name="T28" fmla="*/ 10 w 32"/>
                  <a:gd name="T29" fmla="*/ 47 h 98"/>
                  <a:gd name="T30" fmla="*/ 12 w 32"/>
                  <a:gd name="T31" fmla="*/ 50 h 98"/>
                  <a:gd name="T32" fmla="*/ 13 w 32"/>
                  <a:gd name="T33" fmla="*/ 51 h 98"/>
                  <a:gd name="T34" fmla="*/ 14 w 32"/>
                  <a:gd name="T35" fmla="*/ 54 h 98"/>
                  <a:gd name="T36" fmla="*/ 16 w 32"/>
                  <a:gd name="T37" fmla="*/ 56 h 98"/>
                  <a:gd name="T38" fmla="*/ 17 w 32"/>
                  <a:gd name="T39" fmla="*/ 59 h 98"/>
                  <a:gd name="T40" fmla="*/ 18 w 32"/>
                  <a:gd name="T41" fmla="*/ 62 h 98"/>
                  <a:gd name="T42" fmla="*/ 19 w 32"/>
                  <a:gd name="T43" fmla="*/ 64 h 98"/>
                  <a:gd name="T44" fmla="*/ 21 w 32"/>
                  <a:gd name="T45" fmla="*/ 65 h 98"/>
                  <a:gd name="T46" fmla="*/ 22 w 32"/>
                  <a:gd name="T47" fmla="*/ 68 h 98"/>
                  <a:gd name="T48" fmla="*/ 23 w 32"/>
                  <a:gd name="T49" fmla="*/ 71 h 98"/>
                  <a:gd name="T50" fmla="*/ 25 w 32"/>
                  <a:gd name="T51" fmla="*/ 74 h 98"/>
                  <a:gd name="T52" fmla="*/ 26 w 32"/>
                  <a:gd name="T53" fmla="*/ 75 h 98"/>
                  <a:gd name="T54" fmla="*/ 26 w 32"/>
                  <a:gd name="T55" fmla="*/ 78 h 98"/>
                  <a:gd name="T56" fmla="*/ 28 w 32"/>
                  <a:gd name="T57" fmla="*/ 80 h 98"/>
                  <a:gd name="T58" fmla="*/ 29 w 32"/>
                  <a:gd name="T59" fmla="*/ 83 h 98"/>
                  <a:gd name="T60" fmla="*/ 29 w 32"/>
                  <a:gd name="T61" fmla="*/ 85 h 98"/>
                  <a:gd name="T62" fmla="*/ 30 w 32"/>
                  <a:gd name="T63" fmla="*/ 88 h 98"/>
                  <a:gd name="T64" fmla="*/ 30 w 32"/>
                  <a:gd name="T65" fmla="*/ 91 h 98"/>
                  <a:gd name="T66" fmla="*/ 31 w 32"/>
                  <a:gd name="T67" fmla="*/ 94 h 98"/>
                  <a:gd name="T68" fmla="*/ 31 w 32"/>
                  <a:gd name="T69" fmla="*/ 97 h 98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32"/>
                  <a:gd name="T106" fmla="*/ 0 h 98"/>
                  <a:gd name="T107" fmla="*/ 32 w 32"/>
                  <a:gd name="T108" fmla="*/ 98 h 98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32" h="98">
                    <a:moveTo>
                      <a:pt x="1" y="0"/>
                    </a:moveTo>
                    <a:lnTo>
                      <a:pt x="0" y="1"/>
                    </a:lnTo>
                    <a:lnTo>
                      <a:pt x="0" y="3"/>
                    </a:lnTo>
                    <a:lnTo>
                      <a:pt x="1" y="3"/>
                    </a:lnTo>
                    <a:lnTo>
                      <a:pt x="1" y="12"/>
                    </a:lnTo>
                    <a:lnTo>
                      <a:pt x="3" y="16"/>
                    </a:lnTo>
                    <a:lnTo>
                      <a:pt x="3" y="21"/>
                    </a:lnTo>
                    <a:lnTo>
                      <a:pt x="3" y="23"/>
                    </a:lnTo>
                    <a:lnTo>
                      <a:pt x="3" y="28"/>
                    </a:lnTo>
                    <a:lnTo>
                      <a:pt x="5" y="32"/>
                    </a:lnTo>
                    <a:lnTo>
                      <a:pt x="6" y="34"/>
                    </a:lnTo>
                    <a:lnTo>
                      <a:pt x="8" y="38"/>
                    </a:lnTo>
                    <a:lnTo>
                      <a:pt x="8" y="41"/>
                    </a:lnTo>
                    <a:lnTo>
                      <a:pt x="9" y="43"/>
                    </a:lnTo>
                    <a:lnTo>
                      <a:pt x="10" y="47"/>
                    </a:lnTo>
                    <a:lnTo>
                      <a:pt x="12" y="50"/>
                    </a:lnTo>
                    <a:lnTo>
                      <a:pt x="13" y="51"/>
                    </a:lnTo>
                    <a:lnTo>
                      <a:pt x="14" y="54"/>
                    </a:lnTo>
                    <a:lnTo>
                      <a:pt x="16" y="56"/>
                    </a:lnTo>
                    <a:lnTo>
                      <a:pt x="17" y="59"/>
                    </a:lnTo>
                    <a:lnTo>
                      <a:pt x="18" y="62"/>
                    </a:lnTo>
                    <a:lnTo>
                      <a:pt x="19" y="64"/>
                    </a:lnTo>
                    <a:lnTo>
                      <a:pt x="21" y="65"/>
                    </a:lnTo>
                    <a:lnTo>
                      <a:pt x="22" y="68"/>
                    </a:lnTo>
                    <a:lnTo>
                      <a:pt x="23" y="71"/>
                    </a:lnTo>
                    <a:lnTo>
                      <a:pt x="25" y="74"/>
                    </a:lnTo>
                    <a:lnTo>
                      <a:pt x="26" y="75"/>
                    </a:lnTo>
                    <a:lnTo>
                      <a:pt x="26" y="78"/>
                    </a:lnTo>
                    <a:lnTo>
                      <a:pt x="28" y="80"/>
                    </a:lnTo>
                    <a:lnTo>
                      <a:pt x="29" y="83"/>
                    </a:lnTo>
                    <a:lnTo>
                      <a:pt x="29" y="85"/>
                    </a:lnTo>
                    <a:lnTo>
                      <a:pt x="30" y="88"/>
                    </a:lnTo>
                    <a:lnTo>
                      <a:pt x="30" y="91"/>
                    </a:lnTo>
                    <a:lnTo>
                      <a:pt x="31" y="94"/>
                    </a:lnTo>
                    <a:lnTo>
                      <a:pt x="31" y="97"/>
                    </a:lnTo>
                  </a:path>
                </a:pathLst>
              </a:custGeom>
              <a:noFill/>
              <a:ln w="12700" cap="rnd" cmpd="sng">
                <a:solidFill>
                  <a:schemeClr val="bg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295" name="Freeform 152"/>
              <p:cNvSpPr>
                <a:spLocks/>
              </p:cNvSpPr>
              <p:nvPr/>
            </p:nvSpPr>
            <p:spPr bwMode="auto">
              <a:xfrm>
                <a:off x="5049" y="2246"/>
                <a:ext cx="72" cy="127"/>
              </a:xfrm>
              <a:custGeom>
                <a:avLst/>
                <a:gdLst>
                  <a:gd name="T0" fmla="*/ 0 w 72"/>
                  <a:gd name="T1" fmla="*/ 28 h 127"/>
                  <a:gd name="T2" fmla="*/ 1 w 72"/>
                  <a:gd name="T3" fmla="*/ 23 h 127"/>
                  <a:gd name="T4" fmla="*/ 2 w 72"/>
                  <a:gd name="T5" fmla="*/ 21 h 127"/>
                  <a:gd name="T6" fmla="*/ 3 w 72"/>
                  <a:gd name="T7" fmla="*/ 18 h 127"/>
                  <a:gd name="T8" fmla="*/ 6 w 72"/>
                  <a:gd name="T9" fmla="*/ 14 h 127"/>
                  <a:gd name="T10" fmla="*/ 14 w 72"/>
                  <a:gd name="T11" fmla="*/ 5 h 127"/>
                  <a:gd name="T12" fmla="*/ 18 w 72"/>
                  <a:gd name="T13" fmla="*/ 3 h 127"/>
                  <a:gd name="T14" fmla="*/ 21 w 72"/>
                  <a:gd name="T15" fmla="*/ 1 h 127"/>
                  <a:gd name="T16" fmla="*/ 26 w 72"/>
                  <a:gd name="T17" fmla="*/ 0 h 127"/>
                  <a:gd name="T18" fmla="*/ 35 w 72"/>
                  <a:gd name="T19" fmla="*/ 1 h 127"/>
                  <a:gd name="T20" fmla="*/ 41 w 72"/>
                  <a:gd name="T21" fmla="*/ 3 h 127"/>
                  <a:gd name="T22" fmla="*/ 44 w 72"/>
                  <a:gd name="T23" fmla="*/ 5 h 127"/>
                  <a:gd name="T24" fmla="*/ 48 w 72"/>
                  <a:gd name="T25" fmla="*/ 8 h 127"/>
                  <a:gd name="T26" fmla="*/ 57 w 72"/>
                  <a:gd name="T27" fmla="*/ 14 h 127"/>
                  <a:gd name="T28" fmla="*/ 59 w 72"/>
                  <a:gd name="T29" fmla="*/ 18 h 127"/>
                  <a:gd name="T30" fmla="*/ 61 w 72"/>
                  <a:gd name="T31" fmla="*/ 23 h 127"/>
                  <a:gd name="T32" fmla="*/ 64 w 72"/>
                  <a:gd name="T33" fmla="*/ 29 h 127"/>
                  <a:gd name="T34" fmla="*/ 67 w 72"/>
                  <a:gd name="T35" fmla="*/ 32 h 127"/>
                  <a:gd name="T36" fmla="*/ 68 w 72"/>
                  <a:gd name="T37" fmla="*/ 38 h 127"/>
                  <a:gd name="T38" fmla="*/ 70 w 72"/>
                  <a:gd name="T39" fmla="*/ 46 h 127"/>
                  <a:gd name="T40" fmla="*/ 71 w 72"/>
                  <a:gd name="T41" fmla="*/ 60 h 127"/>
                  <a:gd name="T42" fmla="*/ 70 w 72"/>
                  <a:gd name="T43" fmla="*/ 67 h 127"/>
                  <a:gd name="T44" fmla="*/ 68 w 72"/>
                  <a:gd name="T45" fmla="*/ 72 h 127"/>
                  <a:gd name="T46" fmla="*/ 63 w 72"/>
                  <a:gd name="T47" fmla="*/ 78 h 127"/>
                  <a:gd name="T48" fmla="*/ 55 w 72"/>
                  <a:gd name="T49" fmla="*/ 88 h 127"/>
                  <a:gd name="T50" fmla="*/ 54 w 72"/>
                  <a:gd name="T51" fmla="*/ 90 h 127"/>
                  <a:gd name="T52" fmla="*/ 52 w 72"/>
                  <a:gd name="T53" fmla="*/ 92 h 127"/>
                  <a:gd name="T54" fmla="*/ 50 w 72"/>
                  <a:gd name="T55" fmla="*/ 96 h 127"/>
                  <a:gd name="T56" fmla="*/ 47 w 72"/>
                  <a:gd name="T57" fmla="*/ 97 h 127"/>
                  <a:gd name="T58" fmla="*/ 43 w 72"/>
                  <a:gd name="T59" fmla="*/ 100 h 127"/>
                  <a:gd name="T60" fmla="*/ 41 w 72"/>
                  <a:gd name="T61" fmla="*/ 101 h 127"/>
                  <a:gd name="T62" fmla="*/ 38 w 72"/>
                  <a:gd name="T63" fmla="*/ 103 h 127"/>
                  <a:gd name="T64" fmla="*/ 37 w 72"/>
                  <a:gd name="T65" fmla="*/ 107 h 127"/>
                  <a:gd name="T66" fmla="*/ 35 w 72"/>
                  <a:gd name="T67" fmla="*/ 117 h 127"/>
                  <a:gd name="T68" fmla="*/ 34 w 72"/>
                  <a:gd name="T69" fmla="*/ 119 h 127"/>
                  <a:gd name="T70" fmla="*/ 31 w 72"/>
                  <a:gd name="T71" fmla="*/ 120 h 127"/>
                  <a:gd name="T72" fmla="*/ 29 w 72"/>
                  <a:gd name="T73" fmla="*/ 122 h 127"/>
                  <a:gd name="T74" fmla="*/ 26 w 72"/>
                  <a:gd name="T75" fmla="*/ 123 h 127"/>
                  <a:gd name="T76" fmla="*/ 23 w 72"/>
                  <a:gd name="T77" fmla="*/ 125 h 127"/>
                  <a:gd name="T78" fmla="*/ 21 w 72"/>
                  <a:gd name="T79" fmla="*/ 125 h 127"/>
                  <a:gd name="T80" fmla="*/ 19 w 72"/>
                  <a:gd name="T81" fmla="*/ 123 h 127"/>
                  <a:gd name="T82" fmla="*/ 18 w 72"/>
                  <a:gd name="T83" fmla="*/ 122 h 127"/>
                  <a:gd name="T84" fmla="*/ 17 w 72"/>
                  <a:gd name="T85" fmla="*/ 120 h 127"/>
                  <a:gd name="T86" fmla="*/ 15 w 72"/>
                  <a:gd name="T87" fmla="*/ 118 h 127"/>
                  <a:gd name="T88" fmla="*/ 14 w 72"/>
                  <a:gd name="T89" fmla="*/ 117 h 127"/>
                  <a:gd name="T90" fmla="*/ 13 w 72"/>
                  <a:gd name="T91" fmla="*/ 114 h 127"/>
                  <a:gd name="T92" fmla="*/ 12 w 72"/>
                  <a:gd name="T93" fmla="*/ 112 h 127"/>
                  <a:gd name="T94" fmla="*/ 15 w 72"/>
                  <a:gd name="T95" fmla="*/ 101 h 127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w 72"/>
                  <a:gd name="T145" fmla="*/ 0 h 127"/>
                  <a:gd name="T146" fmla="*/ 72 w 72"/>
                  <a:gd name="T147" fmla="*/ 127 h 127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T144" t="T145" r="T146" b="T147"/>
                <a:pathLst>
                  <a:path w="72" h="127">
                    <a:moveTo>
                      <a:pt x="0" y="29"/>
                    </a:moveTo>
                    <a:lnTo>
                      <a:pt x="0" y="28"/>
                    </a:lnTo>
                    <a:lnTo>
                      <a:pt x="1" y="26"/>
                    </a:lnTo>
                    <a:lnTo>
                      <a:pt x="1" y="23"/>
                    </a:lnTo>
                    <a:lnTo>
                      <a:pt x="2" y="22"/>
                    </a:lnTo>
                    <a:lnTo>
                      <a:pt x="2" y="21"/>
                    </a:lnTo>
                    <a:lnTo>
                      <a:pt x="3" y="19"/>
                    </a:lnTo>
                    <a:lnTo>
                      <a:pt x="3" y="18"/>
                    </a:lnTo>
                    <a:lnTo>
                      <a:pt x="5" y="16"/>
                    </a:lnTo>
                    <a:lnTo>
                      <a:pt x="6" y="14"/>
                    </a:lnTo>
                    <a:lnTo>
                      <a:pt x="6" y="13"/>
                    </a:lnTo>
                    <a:lnTo>
                      <a:pt x="14" y="5"/>
                    </a:lnTo>
                    <a:lnTo>
                      <a:pt x="15" y="5"/>
                    </a:lnTo>
                    <a:lnTo>
                      <a:pt x="18" y="3"/>
                    </a:lnTo>
                    <a:lnTo>
                      <a:pt x="19" y="3"/>
                    </a:lnTo>
                    <a:lnTo>
                      <a:pt x="21" y="1"/>
                    </a:lnTo>
                    <a:lnTo>
                      <a:pt x="25" y="1"/>
                    </a:lnTo>
                    <a:lnTo>
                      <a:pt x="26" y="0"/>
                    </a:lnTo>
                    <a:lnTo>
                      <a:pt x="32" y="0"/>
                    </a:lnTo>
                    <a:lnTo>
                      <a:pt x="35" y="1"/>
                    </a:lnTo>
                    <a:lnTo>
                      <a:pt x="39" y="1"/>
                    </a:lnTo>
                    <a:lnTo>
                      <a:pt x="41" y="3"/>
                    </a:lnTo>
                    <a:lnTo>
                      <a:pt x="43" y="3"/>
                    </a:lnTo>
                    <a:lnTo>
                      <a:pt x="44" y="5"/>
                    </a:lnTo>
                    <a:lnTo>
                      <a:pt x="47" y="6"/>
                    </a:lnTo>
                    <a:lnTo>
                      <a:pt x="48" y="8"/>
                    </a:lnTo>
                    <a:lnTo>
                      <a:pt x="51" y="9"/>
                    </a:lnTo>
                    <a:lnTo>
                      <a:pt x="57" y="14"/>
                    </a:lnTo>
                    <a:lnTo>
                      <a:pt x="57" y="17"/>
                    </a:lnTo>
                    <a:lnTo>
                      <a:pt x="59" y="18"/>
                    </a:lnTo>
                    <a:lnTo>
                      <a:pt x="60" y="21"/>
                    </a:lnTo>
                    <a:lnTo>
                      <a:pt x="61" y="23"/>
                    </a:lnTo>
                    <a:lnTo>
                      <a:pt x="63" y="26"/>
                    </a:lnTo>
                    <a:lnTo>
                      <a:pt x="64" y="29"/>
                    </a:lnTo>
                    <a:lnTo>
                      <a:pt x="65" y="30"/>
                    </a:lnTo>
                    <a:lnTo>
                      <a:pt x="67" y="32"/>
                    </a:lnTo>
                    <a:lnTo>
                      <a:pt x="67" y="35"/>
                    </a:lnTo>
                    <a:lnTo>
                      <a:pt x="68" y="38"/>
                    </a:lnTo>
                    <a:lnTo>
                      <a:pt x="70" y="41"/>
                    </a:lnTo>
                    <a:lnTo>
                      <a:pt x="70" y="46"/>
                    </a:lnTo>
                    <a:lnTo>
                      <a:pt x="71" y="48"/>
                    </a:lnTo>
                    <a:lnTo>
                      <a:pt x="71" y="60"/>
                    </a:lnTo>
                    <a:lnTo>
                      <a:pt x="70" y="63"/>
                    </a:lnTo>
                    <a:lnTo>
                      <a:pt x="70" y="67"/>
                    </a:lnTo>
                    <a:lnTo>
                      <a:pt x="68" y="70"/>
                    </a:lnTo>
                    <a:lnTo>
                      <a:pt x="68" y="72"/>
                    </a:lnTo>
                    <a:lnTo>
                      <a:pt x="67" y="74"/>
                    </a:lnTo>
                    <a:lnTo>
                      <a:pt x="63" y="78"/>
                    </a:lnTo>
                    <a:lnTo>
                      <a:pt x="61" y="81"/>
                    </a:lnTo>
                    <a:lnTo>
                      <a:pt x="55" y="88"/>
                    </a:lnTo>
                    <a:lnTo>
                      <a:pt x="55" y="89"/>
                    </a:lnTo>
                    <a:lnTo>
                      <a:pt x="54" y="90"/>
                    </a:lnTo>
                    <a:lnTo>
                      <a:pt x="52" y="90"/>
                    </a:lnTo>
                    <a:lnTo>
                      <a:pt x="52" y="92"/>
                    </a:lnTo>
                    <a:lnTo>
                      <a:pt x="50" y="94"/>
                    </a:lnTo>
                    <a:lnTo>
                      <a:pt x="50" y="96"/>
                    </a:lnTo>
                    <a:lnTo>
                      <a:pt x="47" y="96"/>
                    </a:lnTo>
                    <a:lnTo>
                      <a:pt x="47" y="97"/>
                    </a:lnTo>
                    <a:lnTo>
                      <a:pt x="45" y="97"/>
                    </a:lnTo>
                    <a:lnTo>
                      <a:pt x="43" y="100"/>
                    </a:lnTo>
                    <a:lnTo>
                      <a:pt x="42" y="100"/>
                    </a:lnTo>
                    <a:lnTo>
                      <a:pt x="41" y="101"/>
                    </a:lnTo>
                    <a:lnTo>
                      <a:pt x="39" y="101"/>
                    </a:lnTo>
                    <a:lnTo>
                      <a:pt x="38" y="103"/>
                    </a:lnTo>
                    <a:lnTo>
                      <a:pt x="38" y="106"/>
                    </a:lnTo>
                    <a:lnTo>
                      <a:pt x="37" y="107"/>
                    </a:lnTo>
                    <a:lnTo>
                      <a:pt x="37" y="117"/>
                    </a:lnTo>
                    <a:lnTo>
                      <a:pt x="35" y="117"/>
                    </a:lnTo>
                    <a:lnTo>
                      <a:pt x="35" y="119"/>
                    </a:lnTo>
                    <a:lnTo>
                      <a:pt x="34" y="119"/>
                    </a:lnTo>
                    <a:lnTo>
                      <a:pt x="34" y="120"/>
                    </a:lnTo>
                    <a:lnTo>
                      <a:pt x="31" y="120"/>
                    </a:lnTo>
                    <a:lnTo>
                      <a:pt x="31" y="122"/>
                    </a:lnTo>
                    <a:lnTo>
                      <a:pt x="29" y="122"/>
                    </a:lnTo>
                    <a:lnTo>
                      <a:pt x="28" y="123"/>
                    </a:lnTo>
                    <a:lnTo>
                      <a:pt x="26" y="123"/>
                    </a:lnTo>
                    <a:lnTo>
                      <a:pt x="25" y="125"/>
                    </a:lnTo>
                    <a:lnTo>
                      <a:pt x="23" y="125"/>
                    </a:lnTo>
                    <a:lnTo>
                      <a:pt x="22" y="126"/>
                    </a:lnTo>
                    <a:lnTo>
                      <a:pt x="21" y="125"/>
                    </a:lnTo>
                    <a:lnTo>
                      <a:pt x="21" y="123"/>
                    </a:lnTo>
                    <a:lnTo>
                      <a:pt x="19" y="123"/>
                    </a:lnTo>
                    <a:lnTo>
                      <a:pt x="19" y="122"/>
                    </a:lnTo>
                    <a:lnTo>
                      <a:pt x="18" y="122"/>
                    </a:lnTo>
                    <a:lnTo>
                      <a:pt x="18" y="120"/>
                    </a:lnTo>
                    <a:lnTo>
                      <a:pt x="17" y="120"/>
                    </a:lnTo>
                    <a:lnTo>
                      <a:pt x="17" y="119"/>
                    </a:lnTo>
                    <a:lnTo>
                      <a:pt x="15" y="118"/>
                    </a:lnTo>
                    <a:lnTo>
                      <a:pt x="15" y="117"/>
                    </a:lnTo>
                    <a:lnTo>
                      <a:pt x="14" y="117"/>
                    </a:lnTo>
                    <a:lnTo>
                      <a:pt x="14" y="116"/>
                    </a:lnTo>
                    <a:lnTo>
                      <a:pt x="13" y="114"/>
                    </a:lnTo>
                    <a:lnTo>
                      <a:pt x="13" y="113"/>
                    </a:lnTo>
                    <a:lnTo>
                      <a:pt x="12" y="112"/>
                    </a:lnTo>
                    <a:lnTo>
                      <a:pt x="12" y="105"/>
                    </a:lnTo>
                    <a:lnTo>
                      <a:pt x="15" y="101"/>
                    </a:lnTo>
                  </a:path>
                </a:pathLst>
              </a:custGeom>
              <a:noFill/>
              <a:ln w="12700" cap="rnd" cmpd="sng">
                <a:solidFill>
                  <a:schemeClr val="bg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296" name="Freeform 153"/>
              <p:cNvSpPr>
                <a:spLocks/>
              </p:cNvSpPr>
              <p:nvPr/>
            </p:nvSpPr>
            <p:spPr bwMode="auto">
              <a:xfrm>
                <a:off x="4937" y="2426"/>
                <a:ext cx="169" cy="95"/>
              </a:xfrm>
              <a:custGeom>
                <a:avLst/>
                <a:gdLst>
                  <a:gd name="T0" fmla="*/ 48 w 169"/>
                  <a:gd name="T1" fmla="*/ 28 h 95"/>
                  <a:gd name="T2" fmla="*/ 65 w 169"/>
                  <a:gd name="T3" fmla="*/ 25 h 95"/>
                  <a:gd name="T4" fmla="*/ 80 w 169"/>
                  <a:gd name="T5" fmla="*/ 22 h 95"/>
                  <a:gd name="T6" fmla="*/ 93 w 169"/>
                  <a:gd name="T7" fmla="*/ 16 h 95"/>
                  <a:gd name="T8" fmla="*/ 104 w 169"/>
                  <a:gd name="T9" fmla="*/ 10 h 95"/>
                  <a:gd name="T10" fmla="*/ 115 w 169"/>
                  <a:gd name="T11" fmla="*/ 4 h 95"/>
                  <a:gd name="T12" fmla="*/ 168 w 169"/>
                  <a:gd name="T13" fmla="*/ 61 h 95"/>
                  <a:gd name="T14" fmla="*/ 163 w 169"/>
                  <a:gd name="T15" fmla="*/ 62 h 95"/>
                  <a:gd name="T16" fmla="*/ 159 w 169"/>
                  <a:gd name="T17" fmla="*/ 64 h 95"/>
                  <a:gd name="T18" fmla="*/ 153 w 169"/>
                  <a:gd name="T19" fmla="*/ 67 h 95"/>
                  <a:gd name="T20" fmla="*/ 148 w 169"/>
                  <a:gd name="T21" fmla="*/ 70 h 95"/>
                  <a:gd name="T22" fmla="*/ 141 w 169"/>
                  <a:gd name="T23" fmla="*/ 73 h 95"/>
                  <a:gd name="T24" fmla="*/ 133 w 169"/>
                  <a:gd name="T25" fmla="*/ 75 h 95"/>
                  <a:gd name="T26" fmla="*/ 128 w 169"/>
                  <a:gd name="T27" fmla="*/ 79 h 95"/>
                  <a:gd name="T28" fmla="*/ 120 w 169"/>
                  <a:gd name="T29" fmla="*/ 82 h 95"/>
                  <a:gd name="T30" fmla="*/ 112 w 169"/>
                  <a:gd name="T31" fmla="*/ 84 h 95"/>
                  <a:gd name="T32" fmla="*/ 104 w 169"/>
                  <a:gd name="T33" fmla="*/ 86 h 95"/>
                  <a:gd name="T34" fmla="*/ 98 w 169"/>
                  <a:gd name="T35" fmla="*/ 88 h 95"/>
                  <a:gd name="T36" fmla="*/ 92 w 169"/>
                  <a:gd name="T37" fmla="*/ 89 h 95"/>
                  <a:gd name="T38" fmla="*/ 87 w 169"/>
                  <a:gd name="T39" fmla="*/ 91 h 95"/>
                  <a:gd name="T40" fmla="*/ 84 w 169"/>
                  <a:gd name="T41" fmla="*/ 93 h 95"/>
                  <a:gd name="T42" fmla="*/ 76 w 169"/>
                  <a:gd name="T43" fmla="*/ 94 h 95"/>
                  <a:gd name="T44" fmla="*/ 74 w 169"/>
                  <a:gd name="T45" fmla="*/ 89 h 95"/>
                  <a:gd name="T46" fmla="*/ 72 w 169"/>
                  <a:gd name="T47" fmla="*/ 78 h 95"/>
                  <a:gd name="T48" fmla="*/ 72 w 169"/>
                  <a:gd name="T49" fmla="*/ 71 h 95"/>
                  <a:gd name="T50" fmla="*/ 70 w 169"/>
                  <a:gd name="T51" fmla="*/ 66 h 95"/>
                  <a:gd name="T52" fmla="*/ 69 w 169"/>
                  <a:gd name="T53" fmla="*/ 63 h 95"/>
                  <a:gd name="T54" fmla="*/ 66 w 169"/>
                  <a:gd name="T55" fmla="*/ 60 h 95"/>
                  <a:gd name="T56" fmla="*/ 57 w 169"/>
                  <a:gd name="T57" fmla="*/ 49 h 95"/>
                  <a:gd name="T58" fmla="*/ 53 w 169"/>
                  <a:gd name="T59" fmla="*/ 47 h 95"/>
                  <a:gd name="T60" fmla="*/ 49 w 169"/>
                  <a:gd name="T61" fmla="*/ 43 h 95"/>
                  <a:gd name="T62" fmla="*/ 44 w 169"/>
                  <a:gd name="T63" fmla="*/ 40 h 95"/>
                  <a:gd name="T64" fmla="*/ 40 w 169"/>
                  <a:gd name="T65" fmla="*/ 38 h 95"/>
                  <a:gd name="T66" fmla="*/ 36 w 169"/>
                  <a:gd name="T67" fmla="*/ 36 h 95"/>
                  <a:gd name="T68" fmla="*/ 32 w 169"/>
                  <a:gd name="T69" fmla="*/ 36 h 95"/>
                  <a:gd name="T70" fmla="*/ 28 w 169"/>
                  <a:gd name="T71" fmla="*/ 34 h 95"/>
                  <a:gd name="T72" fmla="*/ 25 w 169"/>
                  <a:gd name="T73" fmla="*/ 33 h 95"/>
                  <a:gd name="T74" fmla="*/ 21 w 169"/>
                  <a:gd name="T75" fmla="*/ 32 h 95"/>
                  <a:gd name="T76" fmla="*/ 18 w 169"/>
                  <a:gd name="T77" fmla="*/ 31 h 95"/>
                  <a:gd name="T78" fmla="*/ 15 w 169"/>
                  <a:gd name="T79" fmla="*/ 30 h 95"/>
                  <a:gd name="T80" fmla="*/ 10 w 169"/>
                  <a:gd name="T81" fmla="*/ 28 h 95"/>
                  <a:gd name="T82" fmla="*/ 4 w 169"/>
                  <a:gd name="T83" fmla="*/ 27 h 95"/>
                  <a:gd name="T84" fmla="*/ 0 w 169"/>
                  <a:gd name="T85" fmla="*/ 25 h 95"/>
                  <a:gd name="T86" fmla="*/ 10 w 169"/>
                  <a:gd name="T87" fmla="*/ 27 h 95"/>
                  <a:gd name="T88" fmla="*/ 19 w 169"/>
                  <a:gd name="T89" fmla="*/ 28 h 95"/>
                  <a:gd name="T90" fmla="*/ 29 w 169"/>
                  <a:gd name="T91" fmla="*/ 30 h 95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w 169"/>
                  <a:gd name="T139" fmla="*/ 0 h 95"/>
                  <a:gd name="T140" fmla="*/ 169 w 169"/>
                  <a:gd name="T141" fmla="*/ 95 h 95"/>
                </a:gdLst>
                <a:ahLst/>
                <a:cxnLst>
                  <a:cxn ang="T92">
                    <a:pos x="T0" y="T1"/>
                  </a:cxn>
                  <a:cxn ang="T93">
                    <a:pos x="T2" y="T3"/>
                  </a:cxn>
                  <a:cxn ang="T94">
                    <a:pos x="T4" y="T5"/>
                  </a:cxn>
                  <a:cxn ang="T95">
                    <a:pos x="T6" y="T7"/>
                  </a:cxn>
                  <a:cxn ang="T96">
                    <a:pos x="T8" y="T9"/>
                  </a:cxn>
                  <a:cxn ang="T97">
                    <a:pos x="T10" y="T11"/>
                  </a:cxn>
                  <a:cxn ang="T98">
                    <a:pos x="T12" y="T13"/>
                  </a:cxn>
                  <a:cxn ang="T99">
                    <a:pos x="T14" y="T15"/>
                  </a:cxn>
                  <a:cxn ang="T100">
                    <a:pos x="T16" y="T17"/>
                  </a:cxn>
                  <a:cxn ang="T101">
                    <a:pos x="T18" y="T19"/>
                  </a:cxn>
                  <a:cxn ang="T102">
                    <a:pos x="T20" y="T21"/>
                  </a:cxn>
                  <a:cxn ang="T103">
                    <a:pos x="T22" y="T23"/>
                  </a:cxn>
                  <a:cxn ang="T104">
                    <a:pos x="T24" y="T25"/>
                  </a:cxn>
                  <a:cxn ang="T105">
                    <a:pos x="T26" y="T27"/>
                  </a:cxn>
                  <a:cxn ang="T106">
                    <a:pos x="T28" y="T29"/>
                  </a:cxn>
                  <a:cxn ang="T107">
                    <a:pos x="T30" y="T31"/>
                  </a:cxn>
                  <a:cxn ang="T108">
                    <a:pos x="T32" y="T33"/>
                  </a:cxn>
                  <a:cxn ang="T109">
                    <a:pos x="T34" y="T35"/>
                  </a:cxn>
                  <a:cxn ang="T110">
                    <a:pos x="T36" y="T37"/>
                  </a:cxn>
                  <a:cxn ang="T111">
                    <a:pos x="T38" y="T39"/>
                  </a:cxn>
                  <a:cxn ang="T112">
                    <a:pos x="T40" y="T41"/>
                  </a:cxn>
                  <a:cxn ang="T113">
                    <a:pos x="T42" y="T43"/>
                  </a:cxn>
                  <a:cxn ang="T114">
                    <a:pos x="T44" y="T45"/>
                  </a:cxn>
                  <a:cxn ang="T115">
                    <a:pos x="T46" y="T47"/>
                  </a:cxn>
                  <a:cxn ang="T116">
                    <a:pos x="T48" y="T49"/>
                  </a:cxn>
                  <a:cxn ang="T117">
                    <a:pos x="T50" y="T51"/>
                  </a:cxn>
                  <a:cxn ang="T118">
                    <a:pos x="T52" y="T53"/>
                  </a:cxn>
                  <a:cxn ang="T119">
                    <a:pos x="T54" y="T55"/>
                  </a:cxn>
                  <a:cxn ang="T120">
                    <a:pos x="T56" y="T57"/>
                  </a:cxn>
                  <a:cxn ang="T121">
                    <a:pos x="T58" y="T59"/>
                  </a:cxn>
                  <a:cxn ang="T122">
                    <a:pos x="T60" y="T61"/>
                  </a:cxn>
                  <a:cxn ang="T123">
                    <a:pos x="T62" y="T63"/>
                  </a:cxn>
                  <a:cxn ang="T124">
                    <a:pos x="T64" y="T65"/>
                  </a:cxn>
                  <a:cxn ang="T125">
                    <a:pos x="T66" y="T67"/>
                  </a:cxn>
                  <a:cxn ang="T126">
                    <a:pos x="T68" y="T69"/>
                  </a:cxn>
                  <a:cxn ang="T127">
                    <a:pos x="T70" y="T71"/>
                  </a:cxn>
                  <a:cxn ang="T128">
                    <a:pos x="T72" y="T73"/>
                  </a:cxn>
                  <a:cxn ang="T129">
                    <a:pos x="T74" y="T75"/>
                  </a:cxn>
                  <a:cxn ang="T130">
                    <a:pos x="T76" y="T77"/>
                  </a:cxn>
                  <a:cxn ang="T131">
                    <a:pos x="T78" y="T79"/>
                  </a:cxn>
                  <a:cxn ang="T132">
                    <a:pos x="T80" y="T81"/>
                  </a:cxn>
                  <a:cxn ang="T133">
                    <a:pos x="T82" y="T83"/>
                  </a:cxn>
                  <a:cxn ang="T134">
                    <a:pos x="T84" y="T85"/>
                  </a:cxn>
                  <a:cxn ang="T135">
                    <a:pos x="T86" y="T87"/>
                  </a:cxn>
                  <a:cxn ang="T136">
                    <a:pos x="T88" y="T89"/>
                  </a:cxn>
                  <a:cxn ang="T137">
                    <a:pos x="T90" y="T91"/>
                  </a:cxn>
                </a:cxnLst>
                <a:rect l="T138" t="T139" r="T140" b="T141"/>
                <a:pathLst>
                  <a:path w="169" h="95">
                    <a:moveTo>
                      <a:pt x="40" y="30"/>
                    </a:moveTo>
                    <a:lnTo>
                      <a:pt x="48" y="28"/>
                    </a:lnTo>
                    <a:lnTo>
                      <a:pt x="57" y="27"/>
                    </a:lnTo>
                    <a:lnTo>
                      <a:pt x="65" y="25"/>
                    </a:lnTo>
                    <a:lnTo>
                      <a:pt x="72" y="24"/>
                    </a:lnTo>
                    <a:lnTo>
                      <a:pt x="80" y="22"/>
                    </a:lnTo>
                    <a:lnTo>
                      <a:pt x="87" y="19"/>
                    </a:lnTo>
                    <a:lnTo>
                      <a:pt x="93" y="16"/>
                    </a:lnTo>
                    <a:lnTo>
                      <a:pt x="100" y="14"/>
                    </a:lnTo>
                    <a:lnTo>
                      <a:pt x="104" y="10"/>
                    </a:lnTo>
                    <a:lnTo>
                      <a:pt x="109" y="7"/>
                    </a:lnTo>
                    <a:lnTo>
                      <a:pt x="115" y="4"/>
                    </a:lnTo>
                    <a:lnTo>
                      <a:pt x="120" y="0"/>
                    </a:lnTo>
                    <a:lnTo>
                      <a:pt x="168" y="61"/>
                    </a:lnTo>
                    <a:lnTo>
                      <a:pt x="165" y="61"/>
                    </a:lnTo>
                    <a:lnTo>
                      <a:pt x="163" y="62"/>
                    </a:lnTo>
                    <a:lnTo>
                      <a:pt x="161" y="63"/>
                    </a:lnTo>
                    <a:lnTo>
                      <a:pt x="159" y="64"/>
                    </a:lnTo>
                    <a:lnTo>
                      <a:pt x="156" y="66"/>
                    </a:lnTo>
                    <a:lnTo>
                      <a:pt x="153" y="67"/>
                    </a:lnTo>
                    <a:lnTo>
                      <a:pt x="150" y="69"/>
                    </a:lnTo>
                    <a:lnTo>
                      <a:pt x="148" y="70"/>
                    </a:lnTo>
                    <a:lnTo>
                      <a:pt x="143" y="71"/>
                    </a:lnTo>
                    <a:lnTo>
                      <a:pt x="141" y="73"/>
                    </a:lnTo>
                    <a:lnTo>
                      <a:pt x="137" y="74"/>
                    </a:lnTo>
                    <a:lnTo>
                      <a:pt x="133" y="75"/>
                    </a:lnTo>
                    <a:lnTo>
                      <a:pt x="130" y="78"/>
                    </a:lnTo>
                    <a:lnTo>
                      <a:pt x="128" y="79"/>
                    </a:lnTo>
                    <a:lnTo>
                      <a:pt x="124" y="80"/>
                    </a:lnTo>
                    <a:lnTo>
                      <a:pt x="120" y="82"/>
                    </a:lnTo>
                    <a:lnTo>
                      <a:pt x="115" y="82"/>
                    </a:lnTo>
                    <a:lnTo>
                      <a:pt x="112" y="84"/>
                    </a:lnTo>
                    <a:lnTo>
                      <a:pt x="108" y="85"/>
                    </a:lnTo>
                    <a:lnTo>
                      <a:pt x="104" y="86"/>
                    </a:lnTo>
                    <a:lnTo>
                      <a:pt x="102" y="86"/>
                    </a:lnTo>
                    <a:lnTo>
                      <a:pt x="98" y="88"/>
                    </a:lnTo>
                    <a:lnTo>
                      <a:pt x="94" y="89"/>
                    </a:lnTo>
                    <a:lnTo>
                      <a:pt x="92" y="89"/>
                    </a:lnTo>
                    <a:lnTo>
                      <a:pt x="88" y="91"/>
                    </a:lnTo>
                    <a:lnTo>
                      <a:pt x="87" y="91"/>
                    </a:lnTo>
                    <a:lnTo>
                      <a:pt x="84" y="91"/>
                    </a:lnTo>
                    <a:lnTo>
                      <a:pt x="84" y="93"/>
                    </a:lnTo>
                    <a:lnTo>
                      <a:pt x="77" y="93"/>
                    </a:lnTo>
                    <a:lnTo>
                      <a:pt x="76" y="94"/>
                    </a:lnTo>
                    <a:lnTo>
                      <a:pt x="74" y="94"/>
                    </a:lnTo>
                    <a:lnTo>
                      <a:pt x="74" y="89"/>
                    </a:lnTo>
                    <a:lnTo>
                      <a:pt x="72" y="86"/>
                    </a:lnTo>
                    <a:lnTo>
                      <a:pt x="72" y="78"/>
                    </a:lnTo>
                    <a:lnTo>
                      <a:pt x="72" y="75"/>
                    </a:lnTo>
                    <a:lnTo>
                      <a:pt x="72" y="71"/>
                    </a:lnTo>
                    <a:lnTo>
                      <a:pt x="70" y="70"/>
                    </a:lnTo>
                    <a:lnTo>
                      <a:pt x="70" y="66"/>
                    </a:lnTo>
                    <a:lnTo>
                      <a:pt x="69" y="64"/>
                    </a:lnTo>
                    <a:lnTo>
                      <a:pt x="69" y="63"/>
                    </a:lnTo>
                    <a:lnTo>
                      <a:pt x="68" y="61"/>
                    </a:lnTo>
                    <a:lnTo>
                      <a:pt x="66" y="60"/>
                    </a:lnTo>
                    <a:lnTo>
                      <a:pt x="66" y="58"/>
                    </a:lnTo>
                    <a:lnTo>
                      <a:pt x="57" y="49"/>
                    </a:lnTo>
                    <a:lnTo>
                      <a:pt x="55" y="49"/>
                    </a:lnTo>
                    <a:lnTo>
                      <a:pt x="53" y="47"/>
                    </a:lnTo>
                    <a:lnTo>
                      <a:pt x="51" y="46"/>
                    </a:lnTo>
                    <a:lnTo>
                      <a:pt x="49" y="43"/>
                    </a:lnTo>
                    <a:lnTo>
                      <a:pt x="47" y="42"/>
                    </a:lnTo>
                    <a:lnTo>
                      <a:pt x="44" y="40"/>
                    </a:lnTo>
                    <a:lnTo>
                      <a:pt x="42" y="39"/>
                    </a:lnTo>
                    <a:lnTo>
                      <a:pt x="40" y="38"/>
                    </a:lnTo>
                    <a:lnTo>
                      <a:pt x="37" y="38"/>
                    </a:lnTo>
                    <a:lnTo>
                      <a:pt x="36" y="36"/>
                    </a:lnTo>
                    <a:lnTo>
                      <a:pt x="33" y="36"/>
                    </a:lnTo>
                    <a:lnTo>
                      <a:pt x="32" y="36"/>
                    </a:lnTo>
                    <a:lnTo>
                      <a:pt x="31" y="34"/>
                    </a:lnTo>
                    <a:lnTo>
                      <a:pt x="28" y="34"/>
                    </a:lnTo>
                    <a:lnTo>
                      <a:pt x="27" y="33"/>
                    </a:lnTo>
                    <a:lnTo>
                      <a:pt x="25" y="33"/>
                    </a:lnTo>
                    <a:lnTo>
                      <a:pt x="24" y="32"/>
                    </a:lnTo>
                    <a:lnTo>
                      <a:pt x="21" y="32"/>
                    </a:lnTo>
                    <a:lnTo>
                      <a:pt x="20" y="31"/>
                    </a:lnTo>
                    <a:lnTo>
                      <a:pt x="18" y="31"/>
                    </a:lnTo>
                    <a:lnTo>
                      <a:pt x="16" y="30"/>
                    </a:lnTo>
                    <a:lnTo>
                      <a:pt x="15" y="30"/>
                    </a:lnTo>
                    <a:lnTo>
                      <a:pt x="14" y="28"/>
                    </a:lnTo>
                    <a:lnTo>
                      <a:pt x="10" y="28"/>
                    </a:lnTo>
                    <a:lnTo>
                      <a:pt x="9" y="27"/>
                    </a:lnTo>
                    <a:lnTo>
                      <a:pt x="4" y="27"/>
                    </a:lnTo>
                    <a:lnTo>
                      <a:pt x="3" y="25"/>
                    </a:lnTo>
                    <a:lnTo>
                      <a:pt x="0" y="25"/>
                    </a:lnTo>
                    <a:lnTo>
                      <a:pt x="9" y="25"/>
                    </a:lnTo>
                    <a:lnTo>
                      <a:pt x="10" y="27"/>
                    </a:lnTo>
                    <a:lnTo>
                      <a:pt x="16" y="27"/>
                    </a:lnTo>
                    <a:lnTo>
                      <a:pt x="19" y="28"/>
                    </a:lnTo>
                    <a:lnTo>
                      <a:pt x="28" y="28"/>
                    </a:lnTo>
                    <a:lnTo>
                      <a:pt x="29" y="30"/>
                    </a:lnTo>
                    <a:lnTo>
                      <a:pt x="40" y="30"/>
                    </a:lnTo>
                  </a:path>
                </a:pathLst>
              </a:custGeom>
              <a:solidFill>
                <a:srgbClr val="FE4040"/>
              </a:solidFill>
              <a:ln w="12700" cap="rnd" cmpd="sng">
                <a:solidFill>
                  <a:schemeClr val="bg2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297" name="Freeform 154"/>
              <p:cNvSpPr>
                <a:spLocks/>
              </p:cNvSpPr>
              <p:nvPr/>
            </p:nvSpPr>
            <p:spPr bwMode="auto">
              <a:xfrm>
                <a:off x="5129" y="2384"/>
                <a:ext cx="106" cy="101"/>
              </a:xfrm>
              <a:custGeom>
                <a:avLst/>
                <a:gdLst>
                  <a:gd name="T0" fmla="*/ 1 w 106"/>
                  <a:gd name="T1" fmla="*/ 7 h 101"/>
                  <a:gd name="T2" fmla="*/ 3 w 106"/>
                  <a:gd name="T3" fmla="*/ 14 h 101"/>
                  <a:gd name="T4" fmla="*/ 4 w 106"/>
                  <a:gd name="T5" fmla="*/ 30 h 101"/>
                  <a:gd name="T6" fmla="*/ 5 w 106"/>
                  <a:gd name="T7" fmla="*/ 41 h 101"/>
                  <a:gd name="T8" fmla="*/ 7 w 106"/>
                  <a:gd name="T9" fmla="*/ 54 h 101"/>
                  <a:gd name="T10" fmla="*/ 8 w 106"/>
                  <a:gd name="T11" fmla="*/ 65 h 101"/>
                  <a:gd name="T12" fmla="*/ 9 w 106"/>
                  <a:gd name="T13" fmla="*/ 81 h 101"/>
                  <a:gd name="T14" fmla="*/ 10 w 106"/>
                  <a:gd name="T15" fmla="*/ 89 h 101"/>
                  <a:gd name="T16" fmla="*/ 11 w 106"/>
                  <a:gd name="T17" fmla="*/ 92 h 101"/>
                  <a:gd name="T18" fmla="*/ 13 w 106"/>
                  <a:gd name="T19" fmla="*/ 96 h 101"/>
                  <a:gd name="T20" fmla="*/ 26 w 106"/>
                  <a:gd name="T21" fmla="*/ 97 h 101"/>
                  <a:gd name="T22" fmla="*/ 58 w 106"/>
                  <a:gd name="T23" fmla="*/ 99 h 101"/>
                  <a:gd name="T24" fmla="*/ 104 w 106"/>
                  <a:gd name="T25" fmla="*/ 100 h 101"/>
                  <a:gd name="T26" fmla="*/ 105 w 106"/>
                  <a:gd name="T27" fmla="*/ 99 h 101"/>
                  <a:gd name="T28" fmla="*/ 100 w 106"/>
                  <a:gd name="T29" fmla="*/ 91 h 101"/>
                  <a:gd name="T30" fmla="*/ 96 w 106"/>
                  <a:gd name="T31" fmla="*/ 83 h 101"/>
                  <a:gd name="T32" fmla="*/ 94 w 106"/>
                  <a:gd name="T33" fmla="*/ 77 h 101"/>
                  <a:gd name="T34" fmla="*/ 90 w 106"/>
                  <a:gd name="T35" fmla="*/ 72 h 101"/>
                  <a:gd name="T36" fmla="*/ 88 w 106"/>
                  <a:gd name="T37" fmla="*/ 66 h 101"/>
                  <a:gd name="T38" fmla="*/ 86 w 106"/>
                  <a:gd name="T39" fmla="*/ 62 h 101"/>
                  <a:gd name="T40" fmla="*/ 83 w 106"/>
                  <a:gd name="T41" fmla="*/ 58 h 101"/>
                  <a:gd name="T42" fmla="*/ 82 w 106"/>
                  <a:gd name="T43" fmla="*/ 54 h 101"/>
                  <a:gd name="T44" fmla="*/ 81 w 106"/>
                  <a:gd name="T45" fmla="*/ 51 h 101"/>
                  <a:gd name="T46" fmla="*/ 79 w 106"/>
                  <a:gd name="T47" fmla="*/ 49 h 101"/>
                  <a:gd name="T48" fmla="*/ 78 w 106"/>
                  <a:gd name="T49" fmla="*/ 40 h 101"/>
                  <a:gd name="T50" fmla="*/ 77 w 106"/>
                  <a:gd name="T51" fmla="*/ 32 h 101"/>
                  <a:gd name="T52" fmla="*/ 76 w 106"/>
                  <a:gd name="T53" fmla="*/ 27 h 101"/>
                  <a:gd name="T54" fmla="*/ 75 w 106"/>
                  <a:gd name="T55" fmla="*/ 21 h 101"/>
                  <a:gd name="T56" fmla="*/ 73 w 106"/>
                  <a:gd name="T57" fmla="*/ 14 h 101"/>
                  <a:gd name="T58" fmla="*/ 72 w 106"/>
                  <a:gd name="T59" fmla="*/ 9 h 101"/>
                  <a:gd name="T60" fmla="*/ 71 w 106"/>
                  <a:gd name="T61" fmla="*/ 3 h 101"/>
                  <a:gd name="T62" fmla="*/ 34 w 106"/>
                  <a:gd name="T63" fmla="*/ 0 h 101"/>
                  <a:gd name="T64" fmla="*/ 27 w 106"/>
                  <a:gd name="T65" fmla="*/ 1 h 101"/>
                  <a:gd name="T66" fmla="*/ 21 w 106"/>
                  <a:gd name="T67" fmla="*/ 3 h 101"/>
                  <a:gd name="T68" fmla="*/ 11 w 106"/>
                  <a:gd name="T69" fmla="*/ 4 h 101"/>
                  <a:gd name="T70" fmla="*/ 4 w 106"/>
                  <a:gd name="T71" fmla="*/ 5 h 101"/>
                  <a:gd name="T72" fmla="*/ 0 w 106"/>
                  <a:gd name="T73" fmla="*/ 7 h 101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106"/>
                  <a:gd name="T112" fmla="*/ 0 h 101"/>
                  <a:gd name="T113" fmla="*/ 106 w 106"/>
                  <a:gd name="T114" fmla="*/ 101 h 101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106" h="101">
                    <a:moveTo>
                      <a:pt x="0" y="7"/>
                    </a:moveTo>
                    <a:lnTo>
                      <a:pt x="1" y="7"/>
                    </a:lnTo>
                    <a:lnTo>
                      <a:pt x="1" y="11"/>
                    </a:lnTo>
                    <a:lnTo>
                      <a:pt x="3" y="14"/>
                    </a:lnTo>
                    <a:lnTo>
                      <a:pt x="3" y="27"/>
                    </a:lnTo>
                    <a:lnTo>
                      <a:pt x="4" y="30"/>
                    </a:lnTo>
                    <a:lnTo>
                      <a:pt x="4" y="38"/>
                    </a:lnTo>
                    <a:lnTo>
                      <a:pt x="5" y="41"/>
                    </a:lnTo>
                    <a:lnTo>
                      <a:pt x="5" y="51"/>
                    </a:lnTo>
                    <a:lnTo>
                      <a:pt x="7" y="54"/>
                    </a:lnTo>
                    <a:lnTo>
                      <a:pt x="7" y="63"/>
                    </a:lnTo>
                    <a:lnTo>
                      <a:pt x="8" y="65"/>
                    </a:lnTo>
                    <a:lnTo>
                      <a:pt x="8" y="78"/>
                    </a:lnTo>
                    <a:lnTo>
                      <a:pt x="9" y="81"/>
                    </a:lnTo>
                    <a:lnTo>
                      <a:pt x="9" y="87"/>
                    </a:lnTo>
                    <a:lnTo>
                      <a:pt x="10" y="89"/>
                    </a:lnTo>
                    <a:lnTo>
                      <a:pt x="10" y="92"/>
                    </a:lnTo>
                    <a:lnTo>
                      <a:pt x="11" y="92"/>
                    </a:lnTo>
                    <a:lnTo>
                      <a:pt x="11" y="95"/>
                    </a:lnTo>
                    <a:lnTo>
                      <a:pt x="13" y="96"/>
                    </a:lnTo>
                    <a:lnTo>
                      <a:pt x="13" y="97"/>
                    </a:lnTo>
                    <a:lnTo>
                      <a:pt x="26" y="97"/>
                    </a:lnTo>
                    <a:lnTo>
                      <a:pt x="28" y="99"/>
                    </a:lnTo>
                    <a:lnTo>
                      <a:pt x="58" y="99"/>
                    </a:lnTo>
                    <a:lnTo>
                      <a:pt x="61" y="100"/>
                    </a:lnTo>
                    <a:lnTo>
                      <a:pt x="104" y="100"/>
                    </a:lnTo>
                    <a:lnTo>
                      <a:pt x="104" y="99"/>
                    </a:lnTo>
                    <a:lnTo>
                      <a:pt x="105" y="99"/>
                    </a:lnTo>
                    <a:lnTo>
                      <a:pt x="103" y="95"/>
                    </a:lnTo>
                    <a:lnTo>
                      <a:pt x="100" y="91"/>
                    </a:lnTo>
                    <a:lnTo>
                      <a:pt x="99" y="87"/>
                    </a:lnTo>
                    <a:lnTo>
                      <a:pt x="96" y="83"/>
                    </a:lnTo>
                    <a:lnTo>
                      <a:pt x="95" y="79"/>
                    </a:lnTo>
                    <a:lnTo>
                      <a:pt x="94" y="77"/>
                    </a:lnTo>
                    <a:lnTo>
                      <a:pt x="91" y="74"/>
                    </a:lnTo>
                    <a:lnTo>
                      <a:pt x="90" y="72"/>
                    </a:lnTo>
                    <a:lnTo>
                      <a:pt x="89" y="68"/>
                    </a:lnTo>
                    <a:lnTo>
                      <a:pt x="88" y="66"/>
                    </a:lnTo>
                    <a:lnTo>
                      <a:pt x="86" y="64"/>
                    </a:lnTo>
                    <a:lnTo>
                      <a:pt x="86" y="62"/>
                    </a:lnTo>
                    <a:lnTo>
                      <a:pt x="85" y="59"/>
                    </a:lnTo>
                    <a:lnTo>
                      <a:pt x="83" y="58"/>
                    </a:lnTo>
                    <a:lnTo>
                      <a:pt x="83" y="56"/>
                    </a:lnTo>
                    <a:lnTo>
                      <a:pt x="82" y="54"/>
                    </a:lnTo>
                    <a:lnTo>
                      <a:pt x="82" y="52"/>
                    </a:lnTo>
                    <a:lnTo>
                      <a:pt x="81" y="51"/>
                    </a:lnTo>
                    <a:lnTo>
                      <a:pt x="81" y="49"/>
                    </a:lnTo>
                    <a:lnTo>
                      <a:pt x="79" y="49"/>
                    </a:lnTo>
                    <a:lnTo>
                      <a:pt x="79" y="41"/>
                    </a:lnTo>
                    <a:lnTo>
                      <a:pt x="78" y="40"/>
                    </a:lnTo>
                    <a:lnTo>
                      <a:pt x="78" y="34"/>
                    </a:lnTo>
                    <a:lnTo>
                      <a:pt x="77" y="32"/>
                    </a:lnTo>
                    <a:lnTo>
                      <a:pt x="77" y="28"/>
                    </a:lnTo>
                    <a:lnTo>
                      <a:pt x="76" y="27"/>
                    </a:lnTo>
                    <a:lnTo>
                      <a:pt x="76" y="23"/>
                    </a:lnTo>
                    <a:lnTo>
                      <a:pt x="75" y="21"/>
                    </a:lnTo>
                    <a:lnTo>
                      <a:pt x="75" y="15"/>
                    </a:lnTo>
                    <a:lnTo>
                      <a:pt x="73" y="14"/>
                    </a:lnTo>
                    <a:lnTo>
                      <a:pt x="73" y="10"/>
                    </a:lnTo>
                    <a:lnTo>
                      <a:pt x="72" y="9"/>
                    </a:lnTo>
                    <a:lnTo>
                      <a:pt x="72" y="4"/>
                    </a:lnTo>
                    <a:lnTo>
                      <a:pt x="71" y="3"/>
                    </a:lnTo>
                    <a:lnTo>
                      <a:pt x="71" y="0"/>
                    </a:lnTo>
                    <a:lnTo>
                      <a:pt x="34" y="0"/>
                    </a:lnTo>
                    <a:lnTo>
                      <a:pt x="32" y="1"/>
                    </a:lnTo>
                    <a:lnTo>
                      <a:pt x="27" y="1"/>
                    </a:lnTo>
                    <a:lnTo>
                      <a:pt x="24" y="3"/>
                    </a:lnTo>
                    <a:lnTo>
                      <a:pt x="21" y="3"/>
                    </a:lnTo>
                    <a:lnTo>
                      <a:pt x="18" y="4"/>
                    </a:lnTo>
                    <a:lnTo>
                      <a:pt x="11" y="4"/>
                    </a:lnTo>
                    <a:lnTo>
                      <a:pt x="8" y="5"/>
                    </a:lnTo>
                    <a:lnTo>
                      <a:pt x="4" y="5"/>
                    </a:lnTo>
                    <a:lnTo>
                      <a:pt x="0" y="7"/>
                    </a:lnTo>
                  </a:path>
                </a:pathLst>
              </a:custGeom>
              <a:solidFill>
                <a:srgbClr val="FE4040"/>
              </a:solidFill>
              <a:ln w="12700" cap="rnd" cmpd="sng">
                <a:solidFill>
                  <a:schemeClr val="bg2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298" name="Freeform 155"/>
              <p:cNvSpPr>
                <a:spLocks/>
              </p:cNvSpPr>
              <p:nvPr/>
            </p:nvSpPr>
            <p:spPr bwMode="auto">
              <a:xfrm>
                <a:off x="4958" y="2432"/>
                <a:ext cx="293" cy="188"/>
              </a:xfrm>
              <a:custGeom>
                <a:avLst/>
                <a:gdLst>
                  <a:gd name="T0" fmla="*/ 272 w 293"/>
                  <a:gd name="T1" fmla="*/ 11 h 188"/>
                  <a:gd name="T2" fmla="*/ 274 w 293"/>
                  <a:gd name="T3" fmla="*/ 26 h 188"/>
                  <a:gd name="T4" fmla="*/ 278 w 293"/>
                  <a:gd name="T5" fmla="*/ 37 h 188"/>
                  <a:gd name="T6" fmla="*/ 280 w 293"/>
                  <a:gd name="T7" fmla="*/ 50 h 188"/>
                  <a:gd name="T8" fmla="*/ 285 w 293"/>
                  <a:gd name="T9" fmla="*/ 61 h 188"/>
                  <a:gd name="T10" fmla="*/ 287 w 293"/>
                  <a:gd name="T11" fmla="*/ 75 h 188"/>
                  <a:gd name="T12" fmla="*/ 291 w 293"/>
                  <a:gd name="T13" fmla="*/ 86 h 188"/>
                  <a:gd name="T14" fmla="*/ 288 w 293"/>
                  <a:gd name="T15" fmla="*/ 95 h 188"/>
                  <a:gd name="T16" fmla="*/ 276 w 293"/>
                  <a:gd name="T17" fmla="*/ 98 h 188"/>
                  <a:gd name="T18" fmla="*/ 269 w 293"/>
                  <a:gd name="T19" fmla="*/ 102 h 188"/>
                  <a:gd name="T20" fmla="*/ 257 w 293"/>
                  <a:gd name="T21" fmla="*/ 105 h 188"/>
                  <a:gd name="T22" fmla="*/ 246 w 293"/>
                  <a:gd name="T23" fmla="*/ 108 h 188"/>
                  <a:gd name="T24" fmla="*/ 238 w 293"/>
                  <a:gd name="T25" fmla="*/ 112 h 188"/>
                  <a:gd name="T26" fmla="*/ 226 w 293"/>
                  <a:gd name="T27" fmla="*/ 114 h 188"/>
                  <a:gd name="T28" fmla="*/ 213 w 293"/>
                  <a:gd name="T29" fmla="*/ 118 h 188"/>
                  <a:gd name="T30" fmla="*/ 205 w 293"/>
                  <a:gd name="T31" fmla="*/ 122 h 188"/>
                  <a:gd name="T32" fmla="*/ 193 w 293"/>
                  <a:gd name="T33" fmla="*/ 124 h 188"/>
                  <a:gd name="T34" fmla="*/ 186 w 293"/>
                  <a:gd name="T35" fmla="*/ 128 h 188"/>
                  <a:gd name="T36" fmla="*/ 174 w 293"/>
                  <a:gd name="T37" fmla="*/ 130 h 188"/>
                  <a:gd name="T38" fmla="*/ 166 w 293"/>
                  <a:gd name="T39" fmla="*/ 135 h 188"/>
                  <a:gd name="T40" fmla="*/ 155 w 293"/>
                  <a:gd name="T41" fmla="*/ 137 h 188"/>
                  <a:gd name="T42" fmla="*/ 147 w 293"/>
                  <a:gd name="T43" fmla="*/ 141 h 188"/>
                  <a:gd name="T44" fmla="*/ 135 w 293"/>
                  <a:gd name="T45" fmla="*/ 145 h 188"/>
                  <a:gd name="T46" fmla="*/ 123 w 293"/>
                  <a:gd name="T47" fmla="*/ 147 h 188"/>
                  <a:gd name="T48" fmla="*/ 116 w 293"/>
                  <a:gd name="T49" fmla="*/ 151 h 188"/>
                  <a:gd name="T50" fmla="*/ 104 w 293"/>
                  <a:gd name="T51" fmla="*/ 154 h 188"/>
                  <a:gd name="T52" fmla="*/ 93 w 293"/>
                  <a:gd name="T53" fmla="*/ 157 h 188"/>
                  <a:gd name="T54" fmla="*/ 84 w 293"/>
                  <a:gd name="T55" fmla="*/ 161 h 188"/>
                  <a:gd name="T56" fmla="*/ 71 w 293"/>
                  <a:gd name="T57" fmla="*/ 164 h 188"/>
                  <a:gd name="T58" fmla="*/ 64 w 293"/>
                  <a:gd name="T59" fmla="*/ 168 h 188"/>
                  <a:gd name="T60" fmla="*/ 52 w 293"/>
                  <a:gd name="T61" fmla="*/ 171 h 188"/>
                  <a:gd name="T62" fmla="*/ 44 w 293"/>
                  <a:gd name="T63" fmla="*/ 174 h 188"/>
                  <a:gd name="T64" fmla="*/ 33 w 293"/>
                  <a:gd name="T65" fmla="*/ 177 h 188"/>
                  <a:gd name="T66" fmla="*/ 25 w 293"/>
                  <a:gd name="T67" fmla="*/ 181 h 188"/>
                  <a:gd name="T68" fmla="*/ 14 w 293"/>
                  <a:gd name="T69" fmla="*/ 184 h 188"/>
                  <a:gd name="T70" fmla="*/ 5 w 293"/>
                  <a:gd name="T71" fmla="*/ 187 h 188"/>
                  <a:gd name="T72" fmla="*/ 0 w 293"/>
                  <a:gd name="T73" fmla="*/ 157 h 188"/>
                  <a:gd name="T74" fmla="*/ 3 w 293"/>
                  <a:gd name="T75" fmla="*/ 110 h 188"/>
                  <a:gd name="T76" fmla="*/ 7 w 293"/>
                  <a:gd name="T77" fmla="*/ 104 h 188"/>
                  <a:gd name="T78" fmla="*/ 11 w 293"/>
                  <a:gd name="T79" fmla="*/ 96 h 188"/>
                  <a:gd name="T80" fmla="*/ 17 w 293"/>
                  <a:gd name="T81" fmla="*/ 89 h 188"/>
                  <a:gd name="T82" fmla="*/ 27 w 293"/>
                  <a:gd name="T83" fmla="*/ 86 h 188"/>
                  <a:gd name="T84" fmla="*/ 34 w 293"/>
                  <a:gd name="T85" fmla="*/ 82 h 188"/>
                  <a:gd name="T86" fmla="*/ 48 w 293"/>
                  <a:gd name="T87" fmla="*/ 79 h 188"/>
                  <a:gd name="T88" fmla="*/ 54 w 293"/>
                  <a:gd name="T89" fmla="*/ 75 h 188"/>
                  <a:gd name="T90" fmla="*/ 64 w 293"/>
                  <a:gd name="T91" fmla="*/ 73 h 188"/>
                  <a:gd name="T92" fmla="*/ 71 w 293"/>
                  <a:gd name="T93" fmla="*/ 68 h 188"/>
                  <a:gd name="T94" fmla="*/ 83 w 293"/>
                  <a:gd name="T95" fmla="*/ 64 h 188"/>
                  <a:gd name="T96" fmla="*/ 90 w 293"/>
                  <a:gd name="T97" fmla="*/ 60 h 188"/>
                  <a:gd name="T98" fmla="*/ 100 w 293"/>
                  <a:gd name="T99" fmla="*/ 57 h 188"/>
                  <a:gd name="T100" fmla="*/ 108 w 293"/>
                  <a:gd name="T101" fmla="*/ 50 h 188"/>
                  <a:gd name="T102" fmla="*/ 117 w 293"/>
                  <a:gd name="T103" fmla="*/ 47 h 188"/>
                  <a:gd name="T104" fmla="*/ 125 w 293"/>
                  <a:gd name="T105" fmla="*/ 41 h 188"/>
                  <a:gd name="T106" fmla="*/ 137 w 293"/>
                  <a:gd name="T107" fmla="*/ 37 h 188"/>
                  <a:gd name="T108" fmla="*/ 148 w 293"/>
                  <a:gd name="T109" fmla="*/ 31 h 188"/>
                  <a:gd name="T110" fmla="*/ 157 w 293"/>
                  <a:gd name="T111" fmla="*/ 28 h 188"/>
                  <a:gd name="T112" fmla="*/ 164 w 293"/>
                  <a:gd name="T113" fmla="*/ 24 h 188"/>
                  <a:gd name="T114" fmla="*/ 203 w 293"/>
                  <a:gd name="T115" fmla="*/ 22 h 188"/>
                  <a:gd name="T116" fmla="*/ 230 w 293"/>
                  <a:gd name="T117" fmla="*/ 20 h 188"/>
                  <a:gd name="T118" fmla="*/ 239 w 293"/>
                  <a:gd name="T119" fmla="*/ 17 h 188"/>
                  <a:gd name="T120" fmla="*/ 248 w 293"/>
                  <a:gd name="T121" fmla="*/ 10 h 188"/>
                  <a:gd name="T122" fmla="*/ 256 w 293"/>
                  <a:gd name="T123" fmla="*/ 6 h 188"/>
                  <a:gd name="T124" fmla="*/ 262 w 293"/>
                  <a:gd name="T125" fmla="*/ 1 h 188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  <a:gd name="T189" fmla="*/ 0 w 293"/>
                  <a:gd name="T190" fmla="*/ 0 h 188"/>
                  <a:gd name="T191" fmla="*/ 293 w 293"/>
                  <a:gd name="T192" fmla="*/ 188 h 188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T189" t="T190" r="T191" b="T192"/>
                <a:pathLst>
                  <a:path w="293" h="188">
                    <a:moveTo>
                      <a:pt x="269" y="0"/>
                    </a:moveTo>
                    <a:lnTo>
                      <a:pt x="269" y="5"/>
                    </a:lnTo>
                    <a:lnTo>
                      <a:pt x="270" y="5"/>
                    </a:lnTo>
                    <a:lnTo>
                      <a:pt x="270" y="11"/>
                    </a:lnTo>
                    <a:lnTo>
                      <a:pt x="272" y="11"/>
                    </a:lnTo>
                    <a:lnTo>
                      <a:pt x="272" y="17"/>
                    </a:lnTo>
                    <a:lnTo>
                      <a:pt x="273" y="17"/>
                    </a:lnTo>
                    <a:lnTo>
                      <a:pt x="273" y="23"/>
                    </a:lnTo>
                    <a:lnTo>
                      <a:pt x="274" y="23"/>
                    </a:lnTo>
                    <a:lnTo>
                      <a:pt x="274" y="26"/>
                    </a:lnTo>
                    <a:lnTo>
                      <a:pt x="275" y="26"/>
                    </a:lnTo>
                    <a:lnTo>
                      <a:pt x="275" y="31"/>
                    </a:lnTo>
                    <a:lnTo>
                      <a:pt x="276" y="31"/>
                    </a:lnTo>
                    <a:lnTo>
                      <a:pt x="276" y="37"/>
                    </a:lnTo>
                    <a:lnTo>
                      <a:pt x="278" y="37"/>
                    </a:lnTo>
                    <a:lnTo>
                      <a:pt x="278" y="42"/>
                    </a:lnTo>
                    <a:lnTo>
                      <a:pt x="279" y="42"/>
                    </a:lnTo>
                    <a:lnTo>
                      <a:pt x="279" y="45"/>
                    </a:lnTo>
                    <a:lnTo>
                      <a:pt x="280" y="45"/>
                    </a:lnTo>
                    <a:lnTo>
                      <a:pt x="280" y="50"/>
                    </a:lnTo>
                    <a:lnTo>
                      <a:pt x="282" y="50"/>
                    </a:lnTo>
                    <a:lnTo>
                      <a:pt x="282" y="57"/>
                    </a:lnTo>
                    <a:lnTo>
                      <a:pt x="283" y="57"/>
                    </a:lnTo>
                    <a:lnTo>
                      <a:pt x="283" y="61"/>
                    </a:lnTo>
                    <a:lnTo>
                      <a:pt x="285" y="61"/>
                    </a:lnTo>
                    <a:lnTo>
                      <a:pt x="285" y="64"/>
                    </a:lnTo>
                    <a:lnTo>
                      <a:pt x="286" y="64"/>
                    </a:lnTo>
                    <a:lnTo>
                      <a:pt x="286" y="69"/>
                    </a:lnTo>
                    <a:lnTo>
                      <a:pt x="287" y="69"/>
                    </a:lnTo>
                    <a:lnTo>
                      <a:pt x="287" y="75"/>
                    </a:lnTo>
                    <a:lnTo>
                      <a:pt x="288" y="75"/>
                    </a:lnTo>
                    <a:lnTo>
                      <a:pt x="288" y="81"/>
                    </a:lnTo>
                    <a:lnTo>
                      <a:pt x="289" y="81"/>
                    </a:lnTo>
                    <a:lnTo>
                      <a:pt x="289" y="86"/>
                    </a:lnTo>
                    <a:lnTo>
                      <a:pt x="291" y="86"/>
                    </a:lnTo>
                    <a:lnTo>
                      <a:pt x="291" y="92"/>
                    </a:lnTo>
                    <a:lnTo>
                      <a:pt x="292" y="92"/>
                    </a:lnTo>
                    <a:lnTo>
                      <a:pt x="292" y="94"/>
                    </a:lnTo>
                    <a:lnTo>
                      <a:pt x="288" y="94"/>
                    </a:lnTo>
                    <a:lnTo>
                      <a:pt x="288" y="95"/>
                    </a:lnTo>
                    <a:lnTo>
                      <a:pt x="285" y="95"/>
                    </a:lnTo>
                    <a:lnTo>
                      <a:pt x="285" y="96"/>
                    </a:lnTo>
                    <a:lnTo>
                      <a:pt x="280" y="96"/>
                    </a:lnTo>
                    <a:lnTo>
                      <a:pt x="280" y="98"/>
                    </a:lnTo>
                    <a:lnTo>
                      <a:pt x="276" y="98"/>
                    </a:lnTo>
                    <a:lnTo>
                      <a:pt x="276" y="99"/>
                    </a:lnTo>
                    <a:lnTo>
                      <a:pt x="273" y="99"/>
                    </a:lnTo>
                    <a:lnTo>
                      <a:pt x="273" y="100"/>
                    </a:lnTo>
                    <a:lnTo>
                      <a:pt x="269" y="100"/>
                    </a:lnTo>
                    <a:lnTo>
                      <a:pt x="269" y="102"/>
                    </a:lnTo>
                    <a:lnTo>
                      <a:pt x="265" y="102"/>
                    </a:lnTo>
                    <a:lnTo>
                      <a:pt x="261" y="102"/>
                    </a:lnTo>
                    <a:lnTo>
                      <a:pt x="261" y="104"/>
                    </a:lnTo>
                    <a:lnTo>
                      <a:pt x="257" y="104"/>
                    </a:lnTo>
                    <a:lnTo>
                      <a:pt x="257" y="105"/>
                    </a:lnTo>
                    <a:lnTo>
                      <a:pt x="253" y="105"/>
                    </a:lnTo>
                    <a:lnTo>
                      <a:pt x="253" y="106"/>
                    </a:lnTo>
                    <a:lnTo>
                      <a:pt x="249" y="106"/>
                    </a:lnTo>
                    <a:lnTo>
                      <a:pt x="249" y="108"/>
                    </a:lnTo>
                    <a:lnTo>
                      <a:pt x="246" y="108"/>
                    </a:lnTo>
                    <a:lnTo>
                      <a:pt x="246" y="109"/>
                    </a:lnTo>
                    <a:lnTo>
                      <a:pt x="242" y="109"/>
                    </a:lnTo>
                    <a:lnTo>
                      <a:pt x="242" y="110"/>
                    </a:lnTo>
                    <a:lnTo>
                      <a:pt x="238" y="110"/>
                    </a:lnTo>
                    <a:lnTo>
                      <a:pt x="238" y="112"/>
                    </a:lnTo>
                    <a:lnTo>
                      <a:pt x="233" y="112"/>
                    </a:lnTo>
                    <a:lnTo>
                      <a:pt x="233" y="113"/>
                    </a:lnTo>
                    <a:lnTo>
                      <a:pt x="230" y="113"/>
                    </a:lnTo>
                    <a:lnTo>
                      <a:pt x="230" y="114"/>
                    </a:lnTo>
                    <a:lnTo>
                      <a:pt x="226" y="114"/>
                    </a:lnTo>
                    <a:lnTo>
                      <a:pt x="226" y="116"/>
                    </a:lnTo>
                    <a:lnTo>
                      <a:pt x="222" y="116"/>
                    </a:lnTo>
                    <a:lnTo>
                      <a:pt x="217" y="116"/>
                    </a:lnTo>
                    <a:lnTo>
                      <a:pt x="217" y="118"/>
                    </a:lnTo>
                    <a:lnTo>
                      <a:pt x="213" y="118"/>
                    </a:lnTo>
                    <a:lnTo>
                      <a:pt x="213" y="119"/>
                    </a:lnTo>
                    <a:lnTo>
                      <a:pt x="209" y="119"/>
                    </a:lnTo>
                    <a:lnTo>
                      <a:pt x="209" y="120"/>
                    </a:lnTo>
                    <a:lnTo>
                      <a:pt x="205" y="120"/>
                    </a:lnTo>
                    <a:lnTo>
                      <a:pt x="205" y="122"/>
                    </a:lnTo>
                    <a:lnTo>
                      <a:pt x="201" y="122"/>
                    </a:lnTo>
                    <a:lnTo>
                      <a:pt x="201" y="123"/>
                    </a:lnTo>
                    <a:lnTo>
                      <a:pt x="197" y="123"/>
                    </a:lnTo>
                    <a:lnTo>
                      <a:pt x="197" y="124"/>
                    </a:lnTo>
                    <a:lnTo>
                      <a:pt x="193" y="124"/>
                    </a:lnTo>
                    <a:lnTo>
                      <a:pt x="193" y="126"/>
                    </a:lnTo>
                    <a:lnTo>
                      <a:pt x="190" y="126"/>
                    </a:lnTo>
                    <a:lnTo>
                      <a:pt x="190" y="127"/>
                    </a:lnTo>
                    <a:lnTo>
                      <a:pt x="186" y="127"/>
                    </a:lnTo>
                    <a:lnTo>
                      <a:pt x="186" y="128"/>
                    </a:lnTo>
                    <a:lnTo>
                      <a:pt x="182" y="128"/>
                    </a:lnTo>
                    <a:lnTo>
                      <a:pt x="182" y="129"/>
                    </a:lnTo>
                    <a:lnTo>
                      <a:pt x="178" y="129"/>
                    </a:lnTo>
                    <a:lnTo>
                      <a:pt x="178" y="130"/>
                    </a:lnTo>
                    <a:lnTo>
                      <a:pt x="174" y="130"/>
                    </a:lnTo>
                    <a:lnTo>
                      <a:pt x="174" y="132"/>
                    </a:lnTo>
                    <a:lnTo>
                      <a:pt x="170" y="132"/>
                    </a:lnTo>
                    <a:lnTo>
                      <a:pt x="170" y="133"/>
                    </a:lnTo>
                    <a:lnTo>
                      <a:pt x="166" y="133"/>
                    </a:lnTo>
                    <a:lnTo>
                      <a:pt x="166" y="135"/>
                    </a:lnTo>
                    <a:lnTo>
                      <a:pt x="163" y="135"/>
                    </a:lnTo>
                    <a:lnTo>
                      <a:pt x="163" y="136"/>
                    </a:lnTo>
                    <a:lnTo>
                      <a:pt x="159" y="136"/>
                    </a:lnTo>
                    <a:lnTo>
                      <a:pt x="159" y="137"/>
                    </a:lnTo>
                    <a:lnTo>
                      <a:pt x="155" y="137"/>
                    </a:lnTo>
                    <a:lnTo>
                      <a:pt x="155" y="139"/>
                    </a:lnTo>
                    <a:lnTo>
                      <a:pt x="150" y="139"/>
                    </a:lnTo>
                    <a:lnTo>
                      <a:pt x="150" y="140"/>
                    </a:lnTo>
                    <a:lnTo>
                      <a:pt x="147" y="140"/>
                    </a:lnTo>
                    <a:lnTo>
                      <a:pt x="147" y="141"/>
                    </a:lnTo>
                    <a:lnTo>
                      <a:pt x="143" y="141"/>
                    </a:lnTo>
                    <a:lnTo>
                      <a:pt x="143" y="143"/>
                    </a:lnTo>
                    <a:lnTo>
                      <a:pt x="139" y="143"/>
                    </a:lnTo>
                    <a:lnTo>
                      <a:pt x="135" y="143"/>
                    </a:lnTo>
                    <a:lnTo>
                      <a:pt x="135" y="145"/>
                    </a:lnTo>
                    <a:lnTo>
                      <a:pt x="131" y="145"/>
                    </a:lnTo>
                    <a:lnTo>
                      <a:pt x="131" y="146"/>
                    </a:lnTo>
                    <a:lnTo>
                      <a:pt x="127" y="146"/>
                    </a:lnTo>
                    <a:lnTo>
                      <a:pt x="127" y="147"/>
                    </a:lnTo>
                    <a:lnTo>
                      <a:pt x="123" y="147"/>
                    </a:lnTo>
                    <a:lnTo>
                      <a:pt x="123" y="149"/>
                    </a:lnTo>
                    <a:lnTo>
                      <a:pt x="120" y="149"/>
                    </a:lnTo>
                    <a:lnTo>
                      <a:pt x="120" y="150"/>
                    </a:lnTo>
                    <a:lnTo>
                      <a:pt x="116" y="150"/>
                    </a:lnTo>
                    <a:lnTo>
                      <a:pt x="116" y="151"/>
                    </a:lnTo>
                    <a:lnTo>
                      <a:pt x="112" y="151"/>
                    </a:lnTo>
                    <a:lnTo>
                      <a:pt x="112" y="153"/>
                    </a:lnTo>
                    <a:lnTo>
                      <a:pt x="108" y="153"/>
                    </a:lnTo>
                    <a:lnTo>
                      <a:pt x="108" y="154"/>
                    </a:lnTo>
                    <a:lnTo>
                      <a:pt x="104" y="154"/>
                    </a:lnTo>
                    <a:lnTo>
                      <a:pt x="104" y="155"/>
                    </a:lnTo>
                    <a:lnTo>
                      <a:pt x="100" y="155"/>
                    </a:lnTo>
                    <a:lnTo>
                      <a:pt x="100" y="157"/>
                    </a:lnTo>
                    <a:lnTo>
                      <a:pt x="96" y="157"/>
                    </a:lnTo>
                    <a:lnTo>
                      <a:pt x="93" y="157"/>
                    </a:lnTo>
                    <a:lnTo>
                      <a:pt x="93" y="159"/>
                    </a:lnTo>
                    <a:lnTo>
                      <a:pt x="88" y="159"/>
                    </a:lnTo>
                    <a:lnTo>
                      <a:pt x="88" y="160"/>
                    </a:lnTo>
                    <a:lnTo>
                      <a:pt x="84" y="160"/>
                    </a:lnTo>
                    <a:lnTo>
                      <a:pt x="84" y="161"/>
                    </a:lnTo>
                    <a:lnTo>
                      <a:pt x="81" y="161"/>
                    </a:lnTo>
                    <a:lnTo>
                      <a:pt x="81" y="163"/>
                    </a:lnTo>
                    <a:lnTo>
                      <a:pt x="77" y="163"/>
                    </a:lnTo>
                    <a:lnTo>
                      <a:pt x="77" y="164"/>
                    </a:lnTo>
                    <a:lnTo>
                      <a:pt x="71" y="164"/>
                    </a:lnTo>
                    <a:lnTo>
                      <a:pt x="71" y="165"/>
                    </a:lnTo>
                    <a:lnTo>
                      <a:pt x="68" y="165"/>
                    </a:lnTo>
                    <a:lnTo>
                      <a:pt x="68" y="167"/>
                    </a:lnTo>
                    <a:lnTo>
                      <a:pt x="64" y="167"/>
                    </a:lnTo>
                    <a:lnTo>
                      <a:pt x="64" y="168"/>
                    </a:lnTo>
                    <a:lnTo>
                      <a:pt x="60" y="168"/>
                    </a:lnTo>
                    <a:lnTo>
                      <a:pt x="60" y="170"/>
                    </a:lnTo>
                    <a:lnTo>
                      <a:pt x="56" y="170"/>
                    </a:lnTo>
                    <a:lnTo>
                      <a:pt x="56" y="171"/>
                    </a:lnTo>
                    <a:lnTo>
                      <a:pt x="52" y="171"/>
                    </a:lnTo>
                    <a:lnTo>
                      <a:pt x="52" y="172"/>
                    </a:lnTo>
                    <a:lnTo>
                      <a:pt x="48" y="172"/>
                    </a:lnTo>
                    <a:lnTo>
                      <a:pt x="48" y="173"/>
                    </a:lnTo>
                    <a:lnTo>
                      <a:pt x="44" y="173"/>
                    </a:lnTo>
                    <a:lnTo>
                      <a:pt x="44" y="174"/>
                    </a:lnTo>
                    <a:lnTo>
                      <a:pt x="41" y="174"/>
                    </a:lnTo>
                    <a:lnTo>
                      <a:pt x="41" y="176"/>
                    </a:lnTo>
                    <a:lnTo>
                      <a:pt x="37" y="176"/>
                    </a:lnTo>
                    <a:lnTo>
                      <a:pt x="37" y="177"/>
                    </a:lnTo>
                    <a:lnTo>
                      <a:pt x="33" y="177"/>
                    </a:lnTo>
                    <a:lnTo>
                      <a:pt x="33" y="178"/>
                    </a:lnTo>
                    <a:lnTo>
                      <a:pt x="29" y="178"/>
                    </a:lnTo>
                    <a:lnTo>
                      <a:pt x="29" y="180"/>
                    </a:lnTo>
                    <a:lnTo>
                      <a:pt x="25" y="180"/>
                    </a:lnTo>
                    <a:lnTo>
                      <a:pt x="25" y="181"/>
                    </a:lnTo>
                    <a:lnTo>
                      <a:pt x="21" y="181"/>
                    </a:lnTo>
                    <a:lnTo>
                      <a:pt x="21" y="182"/>
                    </a:lnTo>
                    <a:lnTo>
                      <a:pt x="17" y="182"/>
                    </a:lnTo>
                    <a:lnTo>
                      <a:pt x="17" y="184"/>
                    </a:lnTo>
                    <a:lnTo>
                      <a:pt x="14" y="184"/>
                    </a:lnTo>
                    <a:lnTo>
                      <a:pt x="14" y="185"/>
                    </a:lnTo>
                    <a:lnTo>
                      <a:pt x="10" y="185"/>
                    </a:lnTo>
                    <a:lnTo>
                      <a:pt x="10" y="186"/>
                    </a:lnTo>
                    <a:lnTo>
                      <a:pt x="5" y="186"/>
                    </a:lnTo>
                    <a:lnTo>
                      <a:pt x="5" y="187"/>
                    </a:lnTo>
                    <a:lnTo>
                      <a:pt x="3" y="187"/>
                    </a:lnTo>
                    <a:lnTo>
                      <a:pt x="3" y="173"/>
                    </a:lnTo>
                    <a:lnTo>
                      <a:pt x="1" y="173"/>
                    </a:lnTo>
                    <a:lnTo>
                      <a:pt x="1" y="157"/>
                    </a:lnTo>
                    <a:lnTo>
                      <a:pt x="0" y="157"/>
                    </a:lnTo>
                    <a:lnTo>
                      <a:pt x="0" y="122"/>
                    </a:lnTo>
                    <a:lnTo>
                      <a:pt x="1" y="122"/>
                    </a:lnTo>
                    <a:lnTo>
                      <a:pt x="1" y="114"/>
                    </a:lnTo>
                    <a:lnTo>
                      <a:pt x="3" y="114"/>
                    </a:lnTo>
                    <a:lnTo>
                      <a:pt x="3" y="110"/>
                    </a:lnTo>
                    <a:lnTo>
                      <a:pt x="4" y="110"/>
                    </a:lnTo>
                    <a:lnTo>
                      <a:pt x="4" y="108"/>
                    </a:lnTo>
                    <a:lnTo>
                      <a:pt x="5" y="108"/>
                    </a:lnTo>
                    <a:lnTo>
                      <a:pt x="5" y="104"/>
                    </a:lnTo>
                    <a:lnTo>
                      <a:pt x="7" y="104"/>
                    </a:lnTo>
                    <a:lnTo>
                      <a:pt x="7" y="102"/>
                    </a:lnTo>
                    <a:lnTo>
                      <a:pt x="8" y="102"/>
                    </a:lnTo>
                    <a:lnTo>
                      <a:pt x="8" y="99"/>
                    </a:lnTo>
                    <a:lnTo>
                      <a:pt x="10" y="99"/>
                    </a:lnTo>
                    <a:lnTo>
                      <a:pt x="11" y="96"/>
                    </a:lnTo>
                    <a:lnTo>
                      <a:pt x="12" y="96"/>
                    </a:lnTo>
                    <a:lnTo>
                      <a:pt x="14" y="94"/>
                    </a:lnTo>
                    <a:lnTo>
                      <a:pt x="16" y="91"/>
                    </a:lnTo>
                    <a:lnTo>
                      <a:pt x="17" y="91"/>
                    </a:lnTo>
                    <a:lnTo>
                      <a:pt x="17" y="89"/>
                    </a:lnTo>
                    <a:lnTo>
                      <a:pt x="20" y="89"/>
                    </a:lnTo>
                    <a:lnTo>
                      <a:pt x="21" y="87"/>
                    </a:lnTo>
                    <a:lnTo>
                      <a:pt x="22" y="87"/>
                    </a:lnTo>
                    <a:lnTo>
                      <a:pt x="22" y="86"/>
                    </a:lnTo>
                    <a:lnTo>
                      <a:pt x="27" y="86"/>
                    </a:lnTo>
                    <a:lnTo>
                      <a:pt x="27" y="85"/>
                    </a:lnTo>
                    <a:lnTo>
                      <a:pt x="30" y="85"/>
                    </a:lnTo>
                    <a:lnTo>
                      <a:pt x="30" y="83"/>
                    </a:lnTo>
                    <a:lnTo>
                      <a:pt x="34" y="83"/>
                    </a:lnTo>
                    <a:lnTo>
                      <a:pt x="34" y="82"/>
                    </a:lnTo>
                    <a:lnTo>
                      <a:pt x="39" y="82"/>
                    </a:lnTo>
                    <a:lnTo>
                      <a:pt x="39" y="81"/>
                    </a:lnTo>
                    <a:lnTo>
                      <a:pt x="43" y="81"/>
                    </a:lnTo>
                    <a:lnTo>
                      <a:pt x="43" y="79"/>
                    </a:lnTo>
                    <a:lnTo>
                      <a:pt x="48" y="79"/>
                    </a:lnTo>
                    <a:lnTo>
                      <a:pt x="48" y="78"/>
                    </a:lnTo>
                    <a:lnTo>
                      <a:pt x="52" y="78"/>
                    </a:lnTo>
                    <a:lnTo>
                      <a:pt x="52" y="77"/>
                    </a:lnTo>
                    <a:lnTo>
                      <a:pt x="54" y="77"/>
                    </a:lnTo>
                    <a:lnTo>
                      <a:pt x="54" y="75"/>
                    </a:lnTo>
                    <a:lnTo>
                      <a:pt x="57" y="75"/>
                    </a:lnTo>
                    <a:lnTo>
                      <a:pt x="57" y="74"/>
                    </a:lnTo>
                    <a:lnTo>
                      <a:pt x="61" y="74"/>
                    </a:lnTo>
                    <a:lnTo>
                      <a:pt x="61" y="73"/>
                    </a:lnTo>
                    <a:lnTo>
                      <a:pt x="64" y="73"/>
                    </a:lnTo>
                    <a:lnTo>
                      <a:pt x="64" y="72"/>
                    </a:lnTo>
                    <a:lnTo>
                      <a:pt x="67" y="72"/>
                    </a:lnTo>
                    <a:lnTo>
                      <a:pt x="67" y="71"/>
                    </a:lnTo>
                    <a:lnTo>
                      <a:pt x="70" y="71"/>
                    </a:lnTo>
                    <a:lnTo>
                      <a:pt x="71" y="68"/>
                    </a:lnTo>
                    <a:lnTo>
                      <a:pt x="74" y="68"/>
                    </a:lnTo>
                    <a:lnTo>
                      <a:pt x="74" y="67"/>
                    </a:lnTo>
                    <a:lnTo>
                      <a:pt x="80" y="67"/>
                    </a:lnTo>
                    <a:lnTo>
                      <a:pt x="81" y="64"/>
                    </a:lnTo>
                    <a:lnTo>
                      <a:pt x="83" y="64"/>
                    </a:lnTo>
                    <a:lnTo>
                      <a:pt x="83" y="63"/>
                    </a:lnTo>
                    <a:lnTo>
                      <a:pt x="87" y="63"/>
                    </a:lnTo>
                    <a:lnTo>
                      <a:pt x="87" y="61"/>
                    </a:lnTo>
                    <a:lnTo>
                      <a:pt x="90" y="61"/>
                    </a:lnTo>
                    <a:lnTo>
                      <a:pt x="90" y="60"/>
                    </a:lnTo>
                    <a:lnTo>
                      <a:pt x="93" y="60"/>
                    </a:lnTo>
                    <a:lnTo>
                      <a:pt x="94" y="58"/>
                    </a:lnTo>
                    <a:lnTo>
                      <a:pt x="96" y="58"/>
                    </a:lnTo>
                    <a:lnTo>
                      <a:pt x="96" y="57"/>
                    </a:lnTo>
                    <a:lnTo>
                      <a:pt x="100" y="57"/>
                    </a:lnTo>
                    <a:lnTo>
                      <a:pt x="101" y="54"/>
                    </a:lnTo>
                    <a:lnTo>
                      <a:pt x="104" y="54"/>
                    </a:lnTo>
                    <a:lnTo>
                      <a:pt x="106" y="51"/>
                    </a:lnTo>
                    <a:lnTo>
                      <a:pt x="108" y="51"/>
                    </a:lnTo>
                    <a:lnTo>
                      <a:pt x="108" y="50"/>
                    </a:lnTo>
                    <a:lnTo>
                      <a:pt x="110" y="50"/>
                    </a:lnTo>
                    <a:lnTo>
                      <a:pt x="110" y="48"/>
                    </a:lnTo>
                    <a:lnTo>
                      <a:pt x="113" y="48"/>
                    </a:lnTo>
                    <a:lnTo>
                      <a:pt x="113" y="47"/>
                    </a:lnTo>
                    <a:lnTo>
                      <a:pt x="117" y="47"/>
                    </a:lnTo>
                    <a:lnTo>
                      <a:pt x="118" y="45"/>
                    </a:lnTo>
                    <a:lnTo>
                      <a:pt x="121" y="45"/>
                    </a:lnTo>
                    <a:lnTo>
                      <a:pt x="123" y="42"/>
                    </a:lnTo>
                    <a:lnTo>
                      <a:pt x="125" y="42"/>
                    </a:lnTo>
                    <a:lnTo>
                      <a:pt x="125" y="41"/>
                    </a:lnTo>
                    <a:lnTo>
                      <a:pt x="130" y="41"/>
                    </a:lnTo>
                    <a:lnTo>
                      <a:pt x="131" y="38"/>
                    </a:lnTo>
                    <a:lnTo>
                      <a:pt x="134" y="38"/>
                    </a:lnTo>
                    <a:lnTo>
                      <a:pt x="134" y="37"/>
                    </a:lnTo>
                    <a:lnTo>
                      <a:pt x="137" y="37"/>
                    </a:lnTo>
                    <a:lnTo>
                      <a:pt x="139" y="34"/>
                    </a:lnTo>
                    <a:lnTo>
                      <a:pt x="142" y="34"/>
                    </a:lnTo>
                    <a:lnTo>
                      <a:pt x="142" y="33"/>
                    </a:lnTo>
                    <a:lnTo>
                      <a:pt x="147" y="33"/>
                    </a:lnTo>
                    <a:lnTo>
                      <a:pt x="148" y="31"/>
                    </a:lnTo>
                    <a:lnTo>
                      <a:pt x="150" y="31"/>
                    </a:lnTo>
                    <a:lnTo>
                      <a:pt x="150" y="30"/>
                    </a:lnTo>
                    <a:lnTo>
                      <a:pt x="155" y="30"/>
                    </a:lnTo>
                    <a:lnTo>
                      <a:pt x="155" y="28"/>
                    </a:lnTo>
                    <a:lnTo>
                      <a:pt x="157" y="28"/>
                    </a:lnTo>
                    <a:lnTo>
                      <a:pt x="157" y="27"/>
                    </a:lnTo>
                    <a:lnTo>
                      <a:pt x="160" y="27"/>
                    </a:lnTo>
                    <a:lnTo>
                      <a:pt x="160" y="26"/>
                    </a:lnTo>
                    <a:lnTo>
                      <a:pt x="164" y="26"/>
                    </a:lnTo>
                    <a:lnTo>
                      <a:pt x="164" y="24"/>
                    </a:lnTo>
                    <a:lnTo>
                      <a:pt x="169" y="24"/>
                    </a:lnTo>
                    <a:lnTo>
                      <a:pt x="169" y="23"/>
                    </a:lnTo>
                    <a:lnTo>
                      <a:pt x="173" y="23"/>
                    </a:lnTo>
                    <a:lnTo>
                      <a:pt x="173" y="22"/>
                    </a:lnTo>
                    <a:lnTo>
                      <a:pt x="203" y="22"/>
                    </a:lnTo>
                    <a:lnTo>
                      <a:pt x="203" y="23"/>
                    </a:lnTo>
                    <a:lnTo>
                      <a:pt x="225" y="23"/>
                    </a:lnTo>
                    <a:lnTo>
                      <a:pt x="225" y="22"/>
                    </a:lnTo>
                    <a:lnTo>
                      <a:pt x="230" y="22"/>
                    </a:lnTo>
                    <a:lnTo>
                      <a:pt x="230" y="20"/>
                    </a:lnTo>
                    <a:lnTo>
                      <a:pt x="232" y="20"/>
                    </a:lnTo>
                    <a:lnTo>
                      <a:pt x="233" y="18"/>
                    </a:lnTo>
                    <a:lnTo>
                      <a:pt x="236" y="18"/>
                    </a:lnTo>
                    <a:lnTo>
                      <a:pt x="236" y="17"/>
                    </a:lnTo>
                    <a:lnTo>
                      <a:pt x="239" y="17"/>
                    </a:lnTo>
                    <a:lnTo>
                      <a:pt x="240" y="14"/>
                    </a:lnTo>
                    <a:lnTo>
                      <a:pt x="244" y="14"/>
                    </a:lnTo>
                    <a:lnTo>
                      <a:pt x="244" y="13"/>
                    </a:lnTo>
                    <a:lnTo>
                      <a:pt x="246" y="13"/>
                    </a:lnTo>
                    <a:lnTo>
                      <a:pt x="248" y="10"/>
                    </a:lnTo>
                    <a:lnTo>
                      <a:pt x="249" y="10"/>
                    </a:lnTo>
                    <a:lnTo>
                      <a:pt x="250" y="7"/>
                    </a:lnTo>
                    <a:lnTo>
                      <a:pt x="253" y="7"/>
                    </a:lnTo>
                    <a:lnTo>
                      <a:pt x="253" y="6"/>
                    </a:lnTo>
                    <a:lnTo>
                      <a:pt x="256" y="6"/>
                    </a:lnTo>
                    <a:lnTo>
                      <a:pt x="256" y="5"/>
                    </a:lnTo>
                    <a:lnTo>
                      <a:pt x="259" y="5"/>
                    </a:lnTo>
                    <a:lnTo>
                      <a:pt x="259" y="3"/>
                    </a:lnTo>
                    <a:lnTo>
                      <a:pt x="262" y="3"/>
                    </a:lnTo>
                    <a:lnTo>
                      <a:pt x="262" y="1"/>
                    </a:lnTo>
                    <a:lnTo>
                      <a:pt x="265" y="1"/>
                    </a:lnTo>
                    <a:lnTo>
                      <a:pt x="265" y="0"/>
                    </a:lnTo>
                    <a:lnTo>
                      <a:pt x="269" y="0"/>
                    </a:lnTo>
                  </a:path>
                </a:pathLst>
              </a:custGeom>
              <a:solidFill>
                <a:srgbClr val="C0C0C0"/>
              </a:solidFill>
              <a:ln w="12700" cap="rnd" cmpd="sng">
                <a:solidFill>
                  <a:schemeClr val="bg2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299" name="Freeform 156"/>
              <p:cNvSpPr>
                <a:spLocks/>
              </p:cNvSpPr>
              <p:nvPr/>
            </p:nvSpPr>
            <p:spPr bwMode="auto">
              <a:xfrm>
                <a:off x="4953" y="2429"/>
                <a:ext cx="298" cy="196"/>
              </a:xfrm>
              <a:custGeom>
                <a:avLst/>
                <a:gdLst>
                  <a:gd name="T0" fmla="*/ 1 w 298"/>
                  <a:gd name="T1" fmla="*/ 195 h 196"/>
                  <a:gd name="T2" fmla="*/ 3 w 298"/>
                  <a:gd name="T3" fmla="*/ 182 h 196"/>
                  <a:gd name="T4" fmla="*/ 1 w 298"/>
                  <a:gd name="T5" fmla="*/ 164 h 196"/>
                  <a:gd name="T6" fmla="*/ 0 w 298"/>
                  <a:gd name="T7" fmla="*/ 129 h 196"/>
                  <a:gd name="T8" fmla="*/ 1 w 298"/>
                  <a:gd name="T9" fmla="*/ 121 h 196"/>
                  <a:gd name="T10" fmla="*/ 4 w 298"/>
                  <a:gd name="T11" fmla="*/ 114 h 196"/>
                  <a:gd name="T12" fmla="*/ 7 w 298"/>
                  <a:gd name="T13" fmla="*/ 107 h 196"/>
                  <a:gd name="T14" fmla="*/ 10 w 298"/>
                  <a:gd name="T15" fmla="*/ 102 h 196"/>
                  <a:gd name="T16" fmla="*/ 20 w 298"/>
                  <a:gd name="T17" fmla="*/ 93 h 196"/>
                  <a:gd name="T18" fmla="*/ 27 w 298"/>
                  <a:gd name="T19" fmla="*/ 89 h 196"/>
                  <a:gd name="T20" fmla="*/ 35 w 298"/>
                  <a:gd name="T21" fmla="*/ 86 h 196"/>
                  <a:gd name="T22" fmla="*/ 44 w 298"/>
                  <a:gd name="T23" fmla="*/ 84 h 196"/>
                  <a:gd name="T24" fmla="*/ 53 w 298"/>
                  <a:gd name="T25" fmla="*/ 81 h 196"/>
                  <a:gd name="T26" fmla="*/ 62 w 298"/>
                  <a:gd name="T27" fmla="*/ 77 h 196"/>
                  <a:gd name="T28" fmla="*/ 71 w 298"/>
                  <a:gd name="T29" fmla="*/ 73 h 196"/>
                  <a:gd name="T30" fmla="*/ 81 w 298"/>
                  <a:gd name="T31" fmla="*/ 69 h 196"/>
                  <a:gd name="T32" fmla="*/ 89 w 298"/>
                  <a:gd name="T33" fmla="*/ 65 h 196"/>
                  <a:gd name="T34" fmla="*/ 98 w 298"/>
                  <a:gd name="T35" fmla="*/ 60 h 196"/>
                  <a:gd name="T36" fmla="*/ 106 w 298"/>
                  <a:gd name="T37" fmla="*/ 56 h 196"/>
                  <a:gd name="T38" fmla="*/ 115 w 298"/>
                  <a:gd name="T39" fmla="*/ 50 h 196"/>
                  <a:gd name="T40" fmla="*/ 123 w 298"/>
                  <a:gd name="T41" fmla="*/ 47 h 196"/>
                  <a:gd name="T42" fmla="*/ 132 w 298"/>
                  <a:gd name="T43" fmla="*/ 42 h 196"/>
                  <a:gd name="T44" fmla="*/ 140 w 298"/>
                  <a:gd name="T45" fmla="*/ 38 h 196"/>
                  <a:gd name="T46" fmla="*/ 150 w 298"/>
                  <a:gd name="T47" fmla="*/ 35 h 196"/>
                  <a:gd name="T48" fmla="*/ 157 w 298"/>
                  <a:gd name="T49" fmla="*/ 31 h 196"/>
                  <a:gd name="T50" fmla="*/ 167 w 298"/>
                  <a:gd name="T51" fmla="*/ 26 h 196"/>
                  <a:gd name="T52" fmla="*/ 176 w 298"/>
                  <a:gd name="T53" fmla="*/ 24 h 196"/>
                  <a:gd name="T54" fmla="*/ 210 w 298"/>
                  <a:gd name="T55" fmla="*/ 25 h 196"/>
                  <a:gd name="T56" fmla="*/ 228 w 298"/>
                  <a:gd name="T57" fmla="*/ 24 h 196"/>
                  <a:gd name="T58" fmla="*/ 234 w 298"/>
                  <a:gd name="T59" fmla="*/ 22 h 196"/>
                  <a:gd name="T60" fmla="*/ 237 w 298"/>
                  <a:gd name="T61" fmla="*/ 20 h 196"/>
                  <a:gd name="T62" fmla="*/ 243 w 298"/>
                  <a:gd name="T63" fmla="*/ 17 h 196"/>
                  <a:gd name="T64" fmla="*/ 249 w 298"/>
                  <a:gd name="T65" fmla="*/ 15 h 196"/>
                  <a:gd name="T66" fmla="*/ 253 w 298"/>
                  <a:gd name="T67" fmla="*/ 10 h 196"/>
                  <a:gd name="T68" fmla="*/ 263 w 298"/>
                  <a:gd name="T69" fmla="*/ 6 h 196"/>
                  <a:gd name="T70" fmla="*/ 272 w 298"/>
                  <a:gd name="T71" fmla="*/ 0 h 196"/>
                  <a:gd name="T72" fmla="*/ 273 w 298"/>
                  <a:gd name="T73" fmla="*/ 6 h 196"/>
                  <a:gd name="T74" fmla="*/ 275 w 298"/>
                  <a:gd name="T75" fmla="*/ 12 h 196"/>
                  <a:gd name="T76" fmla="*/ 276 w 298"/>
                  <a:gd name="T77" fmla="*/ 17 h 196"/>
                  <a:gd name="T78" fmla="*/ 278 w 298"/>
                  <a:gd name="T79" fmla="*/ 22 h 196"/>
                  <a:gd name="T80" fmla="*/ 280 w 298"/>
                  <a:gd name="T81" fmla="*/ 29 h 196"/>
                  <a:gd name="T82" fmla="*/ 281 w 298"/>
                  <a:gd name="T83" fmla="*/ 35 h 196"/>
                  <a:gd name="T84" fmla="*/ 282 w 298"/>
                  <a:gd name="T85" fmla="*/ 41 h 196"/>
                  <a:gd name="T86" fmla="*/ 284 w 298"/>
                  <a:gd name="T87" fmla="*/ 47 h 196"/>
                  <a:gd name="T88" fmla="*/ 285 w 298"/>
                  <a:gd name="T89" fmla="*/ 52 h 196"/>
                  <a:gd name="T90" fmla="*/ 287 w 298"/>
                  <a:gd name="T91" fmla="*/ 59 h 196"/>
                  <a:gd name="T92" fmla="*/ 288 w 298"/>
                  <a:gd name="T93" fmla="*/ 63 h 196"/>
                  <a:gd name="T94" fmla="*/ 291 w 298"/>
                  <a:gd name="T95" fmla="*/ 69 h 196"/>
                  <a:gd name="T96" fmla="*/ 291 w 298"/>
                  <a:gd name="T97" fmla="*/ 75 h 196"/>
                  <a:gd name="T98" fmla="*/ 293 w 298"/>
                  <a:gd name="T99" fmla="*/ 81 h 196"/>
                  <a:gd name="T100" fmla="*/ 294 w 298"/>
                  <a:gd name="T101" fmla="*/ 86 h 196"/>
                  <a:gd name="T102" fmla="*/ 296 w 298"/>
                  <a:gd name="T103" fmla="*/ 92 h 196"/>
                  <a:gd name="T104" fmla="*/ 297 w 298"/>
                  <a:gd name="T105" fmla="*/ 97 h 19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w 298"/>
                  <a:gd name="T160" fmla="*/ 0 h 196"/>
                  <a:gd name="T161" fmla="*/ 298 w 298"/>
                  <a:gd name="T162" fmla="*/ 196 h 196"/>
                </a:gdLst>
                <a:ahLst/>
                <a:cxnLst>
                  <a:cxn ang="T106">
                    <a:pos x="T0" y="T1"/>
                  </a:cxn>
                  <a:cxn ang="T107">
                    <a:pos x="T2" y="T3"/>
                  </a:cxn>
                  <a:cxn ang="T108">
                    <a:pos x="T4" y="T5"/>
                  </a:cxn>
                  <a:cxn ang="T109">
                    <a:pos x="T6" y="T7"/>
                  </a:cxn>
                  <a:cxn ang="T110">
                    <a:pos x="T8" y="T9"/>
                  </a:cxn>
                  <a:cxn ang="T111">
                    <a:pos x="T10" y="T11"/>
                  </a:cxn>
                  <a:cxn ang="T112">
                    <a:pos x="T12" y="T13"/>
                  </a:cxn>
                  <a:cxn ang="T113">
                    <a:pos x="T14" y="T15"/>
                  </a:cxn>
                  <a:cxn ang="T114">
                    <a:pos x="T16" y="T17"/>
                  </a:cxn>
                  <a:cxn ang="T115">
                    <a:pos x="T18" y="T19"/>
                  </a:cxn>
                  <a:cxn ang="T116">
                    <a:pos x="T20" y="T21"/>
                  </a:cxn>
                  <a:cxn ang="T117">
                    <a:pos x="T22" y="T23"/>
                  </a:cxn>
                  <a:cxn ang="T118">
                    <a:pos x="T24" y="T25"/>
                  </a:cxn>
                  <a:cxn ang="T119">
                    <a:pos x="T26" y="T27"/>
                  </a:cxn>
                  <a:cxn ang="T120">
                    <a:pos x="T28" y="T29"/>
                  </a:cxn>
                  <a:cxn ang="T121">
                    <a:pos x="T30" y="T31"/>
                  </a:cxn>
                  <a:cxn ang="T122">
                    <a:pos x="T32" y="T33"/>
                  </a:cxn>
                  <a:cxn ang="T123">
                    <a:pos x="T34" y="T35"/>
                  </a:cxn>
                  <a:cxn ang="T124">
                    <a:pos x="T36" y="T37"/>
                  </a:cxn>
                  <a:cxn ang="T125">
                    <a:pos x="T38" y="T39"/>
                  </a:cxn>
                  <a:cxn ang="T126">
                    <a:pos x="T40" y="T41"/>
                  </a:cxn>
                  <a:cxn ang="T127">
                    <a:pos x="T42" y="T43"/>
                  </a:cxn>
                  <a:cxn ang="T128">
                    <a:pos x="T44" y="T45"/>
                  </a:cxn>
                  <a:cxn ang="T129">
                    <a:pos x="T46" y="T47"/>
                  </a:cxn>
                  <a:cxn ang="T130">
                    <a:pos x="T48" y="T49"/>
                  </a:cxn>
                  <a:cxn ang="T131">
                    <a:pos x="T50" y="T51"/>
                  </a:cxn>
                  <a:cxn ang="T132">
                    <a:pos x="T52" y="T53"/>
                  </a:cxn>
                  <a:cxn ang="T133">
                    <a:pos x="T54" y="T55"/>
                  </a:cxn>
                  <a:cxn ang="T134">
                    <a:pos x="T56" y="T57"/>
                  </a:cxn>
                  <a:cxn ang="T135">
                    <a:pos x="T58" y="T59"/>
                  </a:cxn>
                  <a:cxn ang="T136">
                    <a:pos x="T60" y="T61"/>
                  </a:cxn>
                  <a:cxn ang="T137">
                    <a:pos x="T62" y="T63"/>
                  </a:cxn>
                  <a:cxn ang="T138">
                    <a:pos x="T64" y="T65"/>
                  </a:cxn>
                  <a:cxn ang="T139">
                    <a:pos x="T66" y="T67"/>
                  </a:cxn>
                  <a:cxn ang="T140">
                    <a:pos x="T68" y="T69"/>
                  </a:cxn>
                  <a:cxn ang="T141">
                    <a:pos x="T70" y="T71"/>
                  </a:cxn>
                  <a:cxn ang="T142">
                    <a:pos x="T72" y="T73"/>
                  </a:cxn>
                  <a:cxn ang="T143">
                    <a:pos x="T74" y="T75"/>
                  </a:cxn>
                  <a:cxn ang="T144">
                    <a:pos x="T76" y="T77"/>
                  </a:cxn>
                  <a:cxn ang="T145">
                    <a:pos x="T78" y="T79"/>
                  </a:cxn>
                  <a:cxn ang="T146">
                    <a:pos x="T80" y="T81"/>
                  </a:cxn>
                  <a:cxn ang="T147">
                    <a:pos x="T82" y="T83"/>
                  </a:cxn>
                  <a:cxn ang="T148">
                    <a:pos x="T84" y="T85"/>
                  </a:cxn>
                  <a:cxn ang="T149">
                    <a:pos x="T86" y="T87"/>
                  </a:cxn>
                  <a:cxn ang="T150">
                    <a:pos x="T88" y="T89"/>
                  </a:cxn>
                  <a:cxn ang="T151">
                    <a:pos x="T90" y="T91"/>
                  </a:cxn>
                  <a:cxn ang="T152">
                    <a:pos x="T92" y="T93"/>
                  </a:cxn>
                  <a:cxn ang="T153">
                    <a:pos x="T94" y="T95"/>
                  </a:cxn>
                  <a:cxn ang="T154">
                    <a:pos x="T96" y="T97"/>
                  </a:cxn>
                  <a:cxn ang="T155">
                    <a:pos x="T98" y="T99"/>
                  </a:cxn>
                  <a:cxn ang="T156">
                    <a:pos x="T100" y="T101"/>
                  </a:cxn>
                  <a:cxn ang="T157">
                    <a:pos x="T102" y="T103"/>
                  </a:cxn>
                  <a:cxn ang="T158">
                    <a:pos x="T104" y="T105"/>
                  </a:cxn>
                </a:cxnLst>
                <a:rect l="T159" t="T160" r="T161" b="T162"/>
                <a:pathLst>
                  <a:path w="298" h="196">
                    <a:moveTo>
                      <a:pt x="297" y="97"/>
                    </a:moveTo>
                    <a:lnTo>
                      <a:pt x="1" y="195"/>
                    </a:lnTo>
                    <a:lnTo>
                      <a:pt x="3" y="195"/>
                    </a:lnTo>
                    <a:lnTo>
                      <a:pt x="3" y="182"/>
                    </a:lnTo>
                    <a:lnTo>
                      <a:pt x="1" y="178"/>
                    </a:lnTo>
                    <a:lnTo>
                      <a:pt x="1" y="164"/>
                    </a:lnTo>
                    <a:lnTo>
                      <a:pt x="0" y="161"/>
                    </a:lnTo>
                    <a:lnTo>
                      <a:pt x="0" y="129"/>
                    </a:lnTo>
                    <a:lnTo>
                      <a:pt x="1" y="125"/>
                    </a:lnTo>
                    <a:lnTo>
                      <a:pt x="1" y="121"/>
                    </a:lnTo>
                    <a:lnTo>
                      <a:pt x="3" y="117"/>
                    </a:lnTo>
                    <a:lnTo>
                      <a:pt x="4" y="114"/>
                    </a:lnTo>
                    <a:lnTo>
                      <a:pt x="6" y="110"/>
                    </a:lnTo>
                    <a:lnTo>
                      <a:pt x="7" y="107"/>
                    </a:lnTo>
                    <a:lnTo>
                      <a:pt x="8" y="105"/>
                    </a:lnTo>
                    <a:lnTo>
                      <a:pt x="10" y="102"/>
                    </a:lnTo>
                    <a:lnTo>
                      <a:pt x="17" y="94"/>
                    </a:lnTo>
                    <a:lnTo>
                      <a:pt x="20" y="93"/>
                    </a:lnTo>
                    <a:lnTo>
                      <a:pt x="23" y="91"/>
                    </a:lnTo>
                    <a:lnTo>
                      <a:pt x="27" y="89"/>
                    </a:lnTo>
                    <a:lnTo>
                      <a:pt x="30" y="88"/>
                    </a:lnTo>
                    <a:lnTo>
                      <a:pt x="35" y="86"/>
                    </a:lnTo>
                    <a:lnTo>
                      <a:pt x="40" y="85"/>
                    </a:lnTo>
                    <a:lnTo>
                      <a:pt x="44" y="84"/>
                    </a:lnTo>
                    <a:lnTo>
                      <a:pt x="49" y="82"/>
                    </a:lnTo>
                    <a:lnTo>
                      <a:pt x="53" y="81"/>
                    </a:lnTo>
                    <a:lnTo>
                      <a:pt x="58" y="78"/>
                    </a:lnTo>
                    <a:lnTo>
                      <a:pt x="62" y="77"/>
                    </a:lnTo>
                    <a:lnTo>
                      <a:pt x="68" y="75"/>
                    </a:lnTo>
                    <a:lnTo>
                      <a:pt x="71" y="73"/>
                    </a:lnTo>
                    <a:lnTo>
                      <a:pt x="75" y="70"/>
                    </a:lnTo>
                    <a:lnTo>
                      <a:pt x="81" y="69"/>
                    </a:lnTo>
                    <a:lnTo>
                      <a:pt x="84" y="66"/>
                    </a:lnTo>
                    <a:lnTo>
                      <a:pt x="89" y="65"/>
                    </a:lnTo>
                    <a:lnTo>
                      <a:pt x="94" y="63"/>
                    </a:lnTo>
                    <a:lnTo>
                      <a:pt x="98" y="60"/>
                    </a:lnTo>
                    <a:lnTo>
                      <a:pt x="102" y="59"/>
                    </a:lnTo>
                    <a:lnTo>
                      <a:pt x="106" y="56"/>
                    </a:lnTo>
                    <a:lnTo>
                      <a:pt x="110" y="53"/>
                    </a:lnTo>
                    <a:lnTo>
                      <a:pt x="115" y="50"/>
                    </a:lnTo>
                    <a:lnTo>
                      <a:pt x="119" y="49"/>
                    </a:lnTo>
                    <a:lnTo>
                      <a:pt x="123" y="47"/>
                    </a:lnTo>
                    <a:lnTo>
                      <a:pt x="127" y="44"/>
                    </a:lnTo>
                    <a:lnTo>
                      <a:pt x="132" y="42"/>
                    </a:lnTo>
                    <a:lnTo>
                      <a:pt x="136" y="40"/>
                    </a:lnTo>
                    <a:lnTo>
                      <a:pt x="140" y="38"/>
                    </a:lnTo>
                    <a:lnTo>
                      <a:pt x="144" y="36"/>
                    </a:lnTo>
                    <a:lnTo>
                      <a:pt x="150" y="35"/>
                    </a:lnTo>
                    <a:lnTo>
                      <a:pt x="153" y="32"/>
                    </a:lnTo>
                    <a:lnTo>
                      <a:pt x="157" y="31"/>
                    </a:lnTo>
                    <a:lnTo>
                      <a:pt x="163" y="28"/>
                    </a:lnTo>
                    <a:lnTo>
                      <a:pt x="167" y="26"/>
                    </a:lnTo>
                    <a:lnTo>
                      <a:pt x="172" y="25"/>
                    </a:lnTo>
                    <a:lnTo>
                      <a:pt x="176" y="24"/>
                    </a:lnTo>
                    <a:lnTo>
                      <a:pt x="206" y="24"/>
                    </a:lnTo>
                    <a:lnTo>
                      <a:pt x="210" y="25"/>
                    </a:lnTo>
                    <a:lnTo>
                      <a:pt x="227" y="25"/>
                    </a:lnTo>
                    <a:lnTo>
                      <a:pt x="228" y="24"/>
                    </a:lnTo>
                    <a:lnTo>
                      <a:pt x="231" y="24"/>
                    </a:lnTo>
                    <a:lnTo>
                      <a:pt x="234" y="22"/>
                    </a:lnTo>
                    <a:lnTo>
                      <a:pt x="235" y="22"/>
                    </a:lnTo>
                    <a:lnTo>
                      <a:pt x="237" y="20"/>
                    </a:lnTo>
                    <a:lnTo>
                      <a:pt x="240" y="19"/>
                    </a:lnTo>
                    <a:lnTo>
                      <a:pt x="243" y="17"/>
                    </a:lnTo>
                    <a:lnTo>
                      <a:pt x="244" y="16"/>
                    </a:lnTo>
                    <a:lnTo>
                      <a:pt x="249" y="15"/>
                    </a:lnTo>
                    <a:lnTo>
                      <a:pt x="251" y="13"/>
                    </a:lnTo>
                    <a:lnTo>
                      <a:pt x="253" y="10"/>
                    </a:lnTo>
                    <a:lnTo>
                      <a:pt x="258" y="8"/>
                    </a:lnTo>
                    <a:lnTo>
                      <a:pt x="263" y="6"/>
                    </a:lnTo>
                    <a:lnTo>
                      <a:pt x="267" y="3"/>
                    </a:lnTo>
                    <a:lnTo>
                      <a:pt x="272" y="0"/>
                    </a:lnTo>
                    <a:lnTo>
                      <a:pt x="273" y="3"/>
                    </a:lnTo>
                    <a:lnTo>
                      <a:pt x="273" y="6"/>
                    </a:lnTo>
                    <a:lnTo>
                      <a:pt x="275" y="8"/>
                    </a:lnTo>
                    <a:lnTo>
                      <a:pt x="275" y="12"/>
                    </a:lnTo>
                    <a:lnTo>
                      <a:pt x="276" y="15"/>
                    </a:lnTo>
                    <a:lnTo>
                      <a:pt x="276" y="17"/>
                    </a:lnTo>
                    <a:lnTo>
                      <a:pt x="278" y="20"/>
                    </a:lnTo>
                    <a:lnTo>
                      <a:pt x="278" y="22"/>
                    </a:lnTo>
                    <a:lnTo>
                      <a:pt x="278" y="26"/>
                    </a:lnTo>
                    <a:lnTo>
                      <a:pt x="280" y="29"/>
                    </a:lnTo>
                    <a:lnTo>
                      <a:pt x="280" y="32"/>
                    </a:lnTo>
                    <a:lnTo>
                      <a:pt x="281" y="35"/>
                    </a:lnTo>
                    <a:lnTo>
                      <a:pt x="281" y="37"/>
                    </a:lnTo>
                    <a:lnTo>
                      <a:pt x="282" y="41"/>
                    </a:lnTo>
                    <a:lnTo>
                      <a:pt x="282" y="44"/>
                    </a:lnTo>
                    <a:lnTo>
                      <a:pt x="284" y="47"/>
                    </a:lnTo>
                    <a:lnTo>
                      <a:pt x="285" y="49"/>
                    </a:lnTo>
                    <a:lnTo>
                      <a:pt x="285" y="52"/>
                    </a:lnTo>
                    <a:lnTo>
                      <a:pt x="287" y="54"/>
                    </a:lnTo>
                    <a:lnTo>
                      <a:pt x="287" y="59"/>
                    </a:lnTo>
                    <a:lnTo>
                      <a:pt x="288" y="61"/>
                    </a:lnTo>
                    <a:lnTo>
                      <a:pt x="288" y="63"/>
                    </a:lnTo>
                    <a:lnTo>
                      <a:pt x="289" y="66"/>
                    </a:lnTo>
                    <a:lnTo>
                      <a:pt x="291" y="69"/>
                    </a:lnTo>
                    <a:lnTo>
                      <a:pt x="291" y="72"/>
                    </a:lnTo>
                    <a:lnTo>
                      <a:pt x="291" y="75"/>
                    </a:lnTo>
                    <a:lnTo>
                      <a:pt x="291" y="78"/>
                    </a:lnTo>
                    <a:lnTo>
                      <a:pt x="293" y="81"/>
                    </a:lnTo>
                    <a:lnTo>
                      <a:pt x="293" y="84"/>
                    </a:lnTo>
                    <a:lnTo>
                      <a:pt x="294" y="86"/>
                    </a:lnTo>
                    <a:lnTo>
                      <a:pt x="294" y="89"/>
                    </a:lnTo>
                    <a:lnTo>
                      <a:pt x="296" y="92"/>
                    </a:lnTo>
                    <a:lnTo>
                      <a:pt x="296" y="97"/>
                    </a:lnTo>
                    <a:lnTo>
                      <a:pt x="297" y="97"/>
                    </a:lnTo>
                  </a:path>
                </a:pathLst>
              </a:custGeom>
              <a:solidFill>
                <a:schemeClr val="accent1"/>
              </a:solidFill>
              <a:ln w="12700" cap="rnd" cmpd="sng">
                <a:solidFill>
                  <a:schemeClr val="bg2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300" name="Freeform 157"/>
              <p:cNvSpPr>
                <a:spLocks/>
              </p:cNvSpPr>
              <p:nvPr/>
            </p:nvSpPr>
            <p:spPr bwMode="auto">
              <a:xfrm>
                <a:off x="4871" y="2015"/>
                <a:ext cx="406" cy="400"/>
              </a:xfrm>
              <a:custGeom>
                <a:avLst/>
                <a:gdLst>
                  <a:gd name="T0" fmla="*/ 19 w 406"/>
                  <a:gd name="T1" fmla="*/ 116 h 400"/>
                  <a:gd name="T2" fmla="*/ 32 w 406"/>
                  <a:gd name="T3" fmla="*/ 128 h 400"/>
                  <a:gd name="T4" fmla="*/ 68 w 406"/>
                  <a:gd name="T5" fmla="*/ 144 h 400"/>
                  <a:gd name="T6" fmla="*/ 77 w 406"/>
                  <a:gd name="T7" fmla="*/ 159 h 400"/>
                  <a:gd name="T8" fmla="*/ 88 w 406"/>
                  <a:gd name="T9" fmla="*/ 173 h 400"/>
                  <a:gd name="T10" fmla="*/ 102 w 406"/>
                  <a:gd name="T11" fmla="*/ 184 h 400"/>
                  <a:gd name="T12" fmla="*/ 118 w 406"/>
                  <a:gd name="T13" fmla="*/ 202 h 400"/>
                  <a:gd name="T14" fmla="*/ 129 w 406"/>
                  <a:gd name="T15" fmla="*/ 217 h 400"/>
                  <a:gd name="T16" fmla="*/ 135 w 406"/>
                  <a:gd name="T17" fmla="*/ 238 h 400"/>
                  <a:gd name="T18" fmla="*/ 168 w 406"/>
                  <a:gd name="T19" fmla="*/ 235 h 400"/>
                  <a:gd name="T20" fmla="*/ 173 w 406"/>
                  <a:gd name="T21" fmla="*/ 233 h 400"/>
                  <a:gd name="T22" fmla="*/ 181 w 406"/>
                  <a:gd name="T23" fmla="*/ 229 h 400"/>
                  <a:gd name="T24" fmla="*/ 194 w 406"/>
                  <a:gd name="T25" fmla="*/ 222 h 400"/>
                  <a:gd name="T26" fmla="*/ 214 w 406"/>
                  <a:gd name="T27" fmla="*/ 213 h 400"/>
                  <a:gd name="T28" fmla="*/ 223 w 406"/>
                  <a:gd name="T29" fmla="*/ 213 h 400"/>
                  <a:gd name="T30" fmla="*/ 236 w 406"/>
                  <a:gd name="T31" fmla="*/ 222 h 400"/>
                  <a:gd name="T32" fmla="*/ 245 w 406"/>
                  <a:gd name="T33" fmla="*/ 234 h 400"/>
                  <a:gd name="T34" fmla="*/ 249 w 406"/>
                  <a:gd name="T35" fmla="*/ 242 h 400"/>
                  <a:gd name="T36" fmla="*/ 252 w 406"/>
                  <a:gd name="T37" fmla="*/ 250 h 400"/>
                  <a:gd name="T38" fmla="*/ 256 w 406"/>
                  <a:gd name="T39" fmla="*/ 261 h 400"/>
                  <a:gd name="T40" fmla="*/ 261 w 406"/>
                  <a:gd name="T41" fmla="*/ 279 h 400"/>
                  <a:gd name="T42" fmla="*/ 263 w 406"/>
                  <a:gd name="T43" fmla="*/ 290 h 400"/>
                  <a:gd name="T44" fmla="*/ 263 w 406"/>
                  <a:gd name="T45" fmla="*/ 337 h 400"/>
                  <a:gd name="T46" fmla="*/ 261 w 406"/>
                  <a:gd name="T47" fmla="*/ 364 h 400"/>
                  <a:gd name="T48" fmla="*/ 255 w 406"/>
                  <a:gd name="T49" fmla="*/ 371 h 400"/>
                  <a:gd name="T50" fmla="*/ 255 w 406"/>
                  <a:gd name="T51" fmla="*/ 379 h 400"/>
                  <a:gd name="T52" fmla="*/ 258 w 406"/>
                  <a:gd name="T53" fmla="*/ 385 h 400"/>
                  <a:gd name="T54" fmla="*/ 270 w 406"/>
                  <a:gd name="T55" fmla="*/ 392 h 400"/>
                  <a:gd name="T56" fmla="*/ 276 w 406"/>
                  <a:gd name="T57" fmla="*/ 395 h 400"/>
                  <a:gd name="T58" fmla="*/ 281 w 406"/>
                  <a:gd name="T59" fmla="*/ 398 h 400"/>
                  <a:gd name="T60" fmla="*/ 287 w 406"/>
                  <a:gd name="T61" fmla="*/ 396 h 400"/>
                  <a:gd name="T62" fmla="*/ 303 w 406"/>
                  <a:gd name="T63" fmla="*/ 393 h 400"/>
                  <a:gd name="T64" fmla="*/ 316 w 406"/>
                  <a:gd name="T65" fmla="*/ 390 h 400"/>
                  <a:gd name="T66" fmla="*/ 326 w 406"/>
                  <a:gd name="T67" fmla="*/ 386 h 400"/>
                  <a:gd name="T68" fmla="*/ 338 w 406"/>
                  <a:gd name="T69" fmla="*/ 378 h 400"/>
                  <a:gd name="T70" fmla="*/ 347 w 406"/>
                  <a:gd name="T71" fmla="*/ 366 h 400"/>
                  <a:gd name="T72" fmla="*/ 354 w 406"/>
                  <a:gd name="T73" fmla="*/ 353 h 400"/>
                  <a:gd name="T74" fmla="*/ 361 w 406"/>
                  <a:gd name="T75" fmla="*/ 337 h 400"/>
                  <a:gd name="T76" fmla="*/ 371 w 406"/>
                  <a:gd name="T77" fmla="*/ 308 h 400"/>
                  <a:gd name="T78" fmla="*/ 382 w 406"/>
                  <a:gd name="T79" fmla="*/ 275 h 400"/>
                  <a:gd name="T80" fmla="*/ 390 w 406"/>
                  <a:gd name="T81" fmla="*/ 241 h 400"/>
                  <a:gd name="T82" fmla="*/ 399 w 406"/>
                  <a:gd name="T83" fmla="*/ 208 h 400"/>
                  <a:gd name="T84" fmla="*/ 404 w 406"/>
                  <a:gd name="T85" fmla="*/ 174 h 400"/>
                  <a:gd name="T86" fmla="*/ 404 w 406"/>
                  <a:gd name="T87" fmla="*/ 120 h 400"/>
                  <a:gd name="T88" fmla="*/ 399 w 406"/>
                  <a:gd name="T89" fmla="*/ 92 h 400"/>
                  <a:gd name="T90" fmla="*/ 392 w 406"/>
                  <a:gd name="T91" fmla="*/ 77 h 400"/>
                  <a:gd name="T92" fmla="*/ 376 w 406"/>
                  <a:gd name="T93" fmla="*/ 62 h 400"/>
                  <a:gd name="T94" fmla="*/ 358 w 406"/>
                  <a:gd name="T95" fmla="*/ 45 h 400"/>
                  <a:gd name="T96" fmla="*/ 335 w 406"/>
                  <a:gd name="T97" fmla="*/ 26 h 400"/>
                  <a:gd name="T98" fmla="*/ 316 w 406"/>
                  <a:gd name="T99" fmla="*/ 13 h 400"/>
                  <a:gd name="T100" fmla="*/ 294 w 406"/>
                  <a:gd name="T101" fmla="*/ 4 h 400"/>
                  <a:gd name="T102" fmla="*/ 171 w 406"/>
                  <a:gd name="T103" fmla="*/ 0 h 400"/>
                  <a:gd name="T104" fmla="*/ 140 w 406"/>
                  <a:gd name="T105" fmla="*/ 3 h 400"/>
                  <a:gd name="T106" fmla="*/ 124 w 406"/>
                  <a:gd name="T107" fmla="*/ 6 h 400"/>
                  <a:gd name="T108" fmla="*/ 105 w 406"/>
                  <a:gd name="T109" fmla="*/ 12 h 400"/>
                  <a:gd name="T110" fmla="*/ 76 w 406"/>
                  <a:gd name="T111" fmla="*/ 20 h 400"/>
                  <a:gd name="T112" fmla="*/ 34 w 406"/>
                  <a:gd name="T113" fmla="*/ 32 h 400"/>
                  <a:gd name="T114" fmla="*/ 15 w 406"/>
                  <a:gd name="T115" fmla="*/ 41 h 400"/>
                  <a:gd name="T116" fmla="*/ 10 w 406"/>
                  <a:gd name="T117" fmla="*/ 48 h 400"/>
                  <a:gd name="T118" fmla="*/ 6 w 406"/>
                  <a:gd name="T119" fmla="*/ 57 h 400"/>
                  <a:gd name="T120" fmla="*/ 2 w 406"/>
                  <a:gd name="T121" fmla="*/ 66 h 400"/>
                  <a:gd name="T122" fmla="*/ 0 w 406"/>
                  <a:gd name="T123" fmla="*/ 86 h 400"/>
                  <a:gd name="T124" fmla="*/ 3 w 406"/>
                  <a:gd name="T125" fmla="*/ 97 h 400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  <a:gd name="T189" fmla="*/ 0 w 406"/>
                  <a:gd name="T190" fmla="*/ 0 h 400"/>
                  <a:gd name="T191" fmla="*/ 406 w 406"/>
                  <a:gd name="T192" fmla="*/ 400 h 400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T189" t="T190" r="T191" b="T192"/>
                <a:pathLst>
                  <a:path w="406" h="400">
                    <a:moveTo>
                      <a:pt x="5" y="100"/>
                    </a:moveTo>
                    <a:lnTo>
                      <a:pt x="13" y="108"/>
                    </a:lnTo>
                    <a:lnTo>
                      <a:pt x="15" y="110"/>
                    </a:lnTo>
                    <a:lnTo>
                      <a:pt x="19" y="116"/>
                    </a:lnTo>
                    <a:lnTo>
                      <a:pt x="21" y="119"/>
                    </a:lnTo>
                    <a:lnTo>
                      <a:pt x="28" y="126"/>
                    </a:lnTo>
                    <a:lnTo>
                      <a:pt x="31" y="126"/>
                    </a:lnTo>
                    <a:lnTo>
                      <a:pt x="32" y="128"/>
                    </a:lnTo>
                    <a:lnTo>
                      <a:pt x="63" y="128"/>
                    </a:lnTo>
                    <a:lnTo>
                      <a:pt x="64" y="133"/>
                    </a:lnTo>
                    <a:lnTo>
                      <a:pt x="67" y="139"/>
                    </a:lnTo>
                    <a:lnTo>
                      <a:pt x="68" y="144"/>
                    </a:lnTo>
                    <a:lnTo>
                      <a:pt x="70" y="148"/>
                    </a:lnTo>
                    <a:lnTo>
                      <a:pt x="72" y="153"/>
                    </a:lnTo>
                    <a:lnTo>
                      <a:pt x="75" y="157"/>
                    </a:lnTo>
                    <a:lnTo>
                      <a:pt x="77" y="159"/>
                    </a:lnTo>
                    <a:lnTo>
                      <a:pt x="79" y="163"/>
                    </a:lnTo>
                    <a:lnTo>
                      <a:pt x="84" y="168"/>
                    </a:lnTo>
                    <a:lnTo>
                      <a:pt x="85" y="171"/>
                    </a:lnTo>
                    <a:lnTo>
                      <a:pt x="88" y="173"/>
                    </a:lnTo>
                    <a:lnTo>
                      <a:pt x="95" y="179"/>
                    </a:lnTo>
                    <a:lnTo>
                      <a:pt x="97" y="180"/>
                    </a:lnTo>
                    <a:lnTo>
                      <a:pt x="100" y="183"/>
                    </a:lnTo>
                    <a:lnTo>
                      <a:pt x="102" y="184"/>
                    </a:lnTo>
                    <a:lnTo>
                      <a:pt x="104" y="187"/>
                    </a:lnTo>
                    <a:lnTo>
                      <a:pt x="106" y="188"/>
                    </a:lnTo>
                    <a:lnTo>
                      <a:pt x="117" y="199"/>
                    </a:lnTo>
                    <a:lnTo>
                      <a:pt x="118" y="202"/>
                    </a:lnTo>
                    <a:lnTo>
                      <a:pt x="121" y="205"/>
                    </a:lnTo>
                    <a:lnTo>
                      <a:pt x="124" y="208"/>
                    </a:lnTo>
                    <a:lnTo>
                      <a:pt x="126" y="213"/>
                    </a:lnTo>
                    <a:lnTo>
                      <a:pt x="129" y="217"/>
                    </a:lnTo>
                    <a:lnTo>
                      <a:pt x="130" y="222"/>
                    </a:lnTo>
                    <a:lnTo>
                      <a:pt x="133" y="228"/>
                    </a:lnTo>
                    <a:lnTo>
                      <a:pt x="135" y="233"/>
                    </a:lnTo>
                    <a:lnTo>
                      <a:pt x="135" y="238"/>
                    </a:lnTo>
                    <a:lnTo>
                      <a:pt x="163" y="238"/>
                    </a:lnTo>
                    <a:lnTo>
                      <a:pt x="164" y="237"/>
                    </a:lnTo>
                    <a:lnTo>
                      <a:pt x="167" y="237"/>
                    </a:lnTo>
                    <a:lnTo>
                      <a:pt x="168" y="235"/>
                    </a:lnTo>
                    <a:lnTo>
                      <a:pt x="169" y="235"/>
                    </a:lnTo>
                    <a:lnTo>
                      <a:pt x="171" y="234"/>
                    </a:lnTo>
                    <a:lnTo>
                      <a:pt x="172" y="234"/>
                    </a:lnTo>
                    <a:lnTo>
                      <a:pt x="173" y="233"/>
                    </a:lnTo>
                    <a:lnTo>
                      <a:pt x="175" y="233"/>
                    </a:lnTo>
                    <a:lnTo>
                      <a:pt x="178" y="232"/>
                    </a:lnTo>
                    <a:lnTo>
                      <a:pt x="179" y="231"/>
                    </a:lnTo>
                    <a:lnTo>
                      <a:pt x="181" y="229"/>
                    </a:lnTo>
                    <a:lnTo>
                      <a:pt x="184" y="228"/>
                    </a:lnTo>
                    <a:lnTo>
                      <a:pt x="188" y="226"/>
                    </a:lnTo>
                    <a:lnTo>
                      <a:pt x="191" y="224"/>
                    </a:lnTo>
                    <a:lnTo>
                      <a:pt x="194" y="222"/>
                    </a:lnTo>
                    <a:lnTo>
                      <a:pt x="198" y="220"/>
                    </a:lnTo>
                    <a:lnTo>
                      <a:pt x="204" y="219"/>
                    </a:lnTo>
                    <a:lnTo>
                      <a:pt x="209" y="216"/>
                    </a:lnTo>
                    <a:lnTo>
                      <a:pt x="214" y="213"/>
                    </a:lnTo>
                    <a:lnTo>
                      <a:pt x="214" y="212"/>
                    </a:lnTo>
                    <a:lnTo>
                      <a:pt x="218" y="212"/>
                    </a:lnTo>
                    <a:lnTo>
                      <a:pt x="220" y="213"/>
                    </a:lnTo>
                    <a:lnTo>
                      <a:pt x="223" y="213"/>
                    </a:lnTo>
                    <a:lnTo>
                      <a:pt x="226" y="216"/>
                    </a:lnTo>
                    <a:lnTo>
                      <a:pt x="227" y="216"/>
                    </a:lnTo>
                    <a:lnTo>
                      <a:pt x="230" y="217"/>
                    </a:lnTo>
                    <a:lnTo>
                      <a:pt x="236" y="222"/>
                    </a:lnTo>
                    <a:lnTo>
                      <a:pt x="236" y="225"/>
                    </a:lnTo>
                    <a:lnTo>
                      <a:pt x="241" y="229"/>
                    </a:lnTo>
                    <a:lnTo>
                      <a:pt x="242" y="232"/>
                    </a:lnTo>
                    <a:lnTo>
                      <a:pt x="245" y="234"/>
                    </a:lnTo>
                    <a:lnTo>
                      <a:pt x="246" y="237"/>
                    </a:lnTo>
                    <a:lnTo>
                      <a:pt x="247" y="238"/>
                    </a:lnTo>
                    <a:lnTo>
                      <a:pt x="247" y="240"/>
                    </a:lnTo>
                    <a:lnTo>
                      <a:pt x="249" y="242"/>
                    </a:lnTo>
                    <a:lnTo>
                      <a:pt x="251" y="245"/>
                    </a:lnTo>
                    <a:lnTo>
                      <a:pt x="251" y="248"/>
                    </a:lnTo>
                    <a:lnTo>
                      <a:pt x="252" y="249"/>
                    </a:lnTo>
                    <a:lnTo>
                      <a:pt x="252" y="250"/>
                    </a:lnTo>
                    <a:lnTo>
                      <a:pt x="254" y="253"/>
                    </a:lnTo>
                    <a:lnTo>
                      <a:pt x="255" y="254"/>
                    </a:lnTo>
                    <a:lnTo>
                      <a:pt x="255" y="255"/>
                    </a:lnTo>
                    <a:lnTo>
                      <a:pt x="256" y="261"/>
                    </a:lnTo>
                    <a:lnTo>
                      <a:pt x="258" y="266"/>
                    </a:lnTo>
                    <a:lnTo>
                      <a:pt x="258" y="271"/>
                    </a:lnTo>
                    <a:lnTo>
                      <a:pt x="259" y="275"/>
                    </a:lnTo>
                    <a:lnTo>
                      <a:pt x="261" y="279"/>
                    </a:lnTo>
                    <a:lnTo>
                      <a:pt x="261" y="282"/>
                    </a:lnTo>
                    <a:lnTo>
                      <a:pt x="262" y="286"/>
                    </a:lnTo>
                    <a:lnTo>
                      <a:pt x="262" y="289"/>
                    </a:lnTo>
                    <a:lnTo>
                      <a:pt x="263" y="290"/>
                    </a:lnTo>
                    <a:lnTo>
                      <a:pt x="263" y="295"/>
                    </a:lnTo>
                    <a:lnTo>
                      <a:pt x="264" y="296"/>
                    </a:lnTo>
                    <a:lnTo>
                      <a:pt x="264" y="332"/>
                    </a:lnTo>
                    <a:lnTo>
                      <a:pt x="263" y="337"/>
                    </a:lnTo>
                    <a:lnTo>
                      <a:pt x="263" y="362"/>
                    </a:lnTo>
                    <a:lnTo>
                      <a:pt x="262" y="362"/>
                    </a:lnTo>
                    <a:lnTo>
                      <a:pt x="262" y="363"/>
                    </a:lnTo>
                    <a:lnTo>
                      <a:pt x="261" y="364"/>
                    </a:lnTo>
                    <a:lnTo>
                      <a:pt x="261" y="366"/>
                    </a:lnTo>
                    <a:lnTo>
                      <a:pt x="258" y="369"/>
                    </a:lnTo>
                    <a:lnTo>
                      <a:pt x="259" y="367"/>
                    </a:lnTo>
                    <a:lnTo>
                      <a:pt x="255" y="371"/>
                    </a:lnTo>
                    <a:lnTo>
                      <a:pt x="255" y="373"/>
                    </a:lnTo>
                    <a:lnTo>
                      <a:pt x="254" y="374"/>
                    </a:lnTo>
                    <a:lnTo>
                      <a:pt x="254" y="378"/>
                    </a:lnTo>
                    <a:lnTo>
                      <a:pt x="255" y="379"/>
                    </a:lnTo>
                    <a:lnTo>
                      <a:pt x="255" y="380"/>
                    </a:lnTo>
                    <a:lnTo>
                      <a:pt x="256" y="382"/>
                    </a:lnTo>
                    <a:lnTo>
                      <a:pt x="256" y="383"/>
                    </a:lnTo>
                    <a:lnTo>
                      <a:pt x="258" y="385"/>
                    </a:lnTo>
                    <a:lnTo>
                      <a:pt x="259" y="385"/>
                    </a:lnTo>
                    <a:lnTo>
                      <a:pt x="264" y="390"/>
                    </a:lnTo>
                    <a:lnTo>
                      <a:pt x="267" y="390"/>
                    </a:lnTo>
                    <a:lnTo>
                      <a:pt x="270" y="392"/>
                    </a:lnTo>
                    <a:lnTo>
                      <a:pt x="271" y="392"/>
                    </a:lnTo>
                    <a:lnTo>
                      <a:pt x="272" y="393"/>
                    </a:lnTo>
                    <a:lnTo>
                      <a:pt x="275" y="395"/>
                    </a:lnTo>
                    <a:lnTo>
                      <a:pt x="276" y="395"/>
                    </a:lnTo>
                    <a:lnTo>
                      <a:pt x="278" y="396"/>
                    </a:lnTo>
                    <a:lnTo>
                      <a:pt x="279" y="396"/>
                    </a:lnTo>
                    <a:lnTo>
                      <a:pt x="280" y="398"/>
                    </a:lnTo>
                    <a:lnTo>
                      <a:pt x="281" y="398"/>
                    </a:lnTo>
                    <a:lnTo>
                      <a:pt x="283" y="399"/>
                    </a:lnTo>
                    <a:lnTo>
                      <a:pt x="284" y="398"/>
                    </a:lnTo>
                    <a:lnTo>
                      <a:pt x="283" y="398"/>
                    </a:lnTo>
                    <a:lnTo>
                      <a:pt x="287" y="396"/>
                    </a:lnTo>
                    <a:lnTo>
                      <a:pt x="292" y="396"/>
                    </a:lnTo>
                    <a:lnTo>
                      <a:pt x="296" y="395"/>
                    </a:lnTo>
                    <a:lnTo>
                      <a:pt x="300" y="395"/>
                    </a:lnTo>
                    <a:lnTo>
                      <a:pt x="303" y="393"/>
                    </a:lnTo>
                    <a:lnTo>
                      <a:pt x="306" y="392"/>
                    </a:lnTo>
                    <a:lnTo>
                      <a:pt x="310" y="392"/>
                    </a:lnTo>
                    <a:lnTo>
                      <a:pt x="313" y="391"/>
                    </a:lnTo>
                    <a:lnTo>
                      <a:pt x="316" y="390"/>
                    </a:lnTo>
                    <a:lnTo>
                      <a:pt x="319" y="390"/>
                    </a:lnTo>
                    <a:lnTo>
                      <a:pt x="322" y="389"/>
                    </a:lnTo>
                    <a:lnTo>
                      <a:pt x="325" y="387"/>
                    </a:lnTo>
                    <a:lnTo>
                      <a:pt x="326" y="386"/>
                    </a:lnTo>
                    <a:lnTo>
                      <a:pt x="329" y="385"/>
                    </a:lnTo>
                    <a:lnTo>
                      <a:pt x="332" y="383"/>
                    </a:lnTo>
                    <a:lnTo>
                      <a:pt x="335" y="379"/>
                    </a:lnTo>
                    <a:lnTo>
                      <a:pt x="338" y="378"/>
                    </a:lnTo>
                    <a:lnTo>
                      <a:pt x="339" y="376"/>
                    </a:lnTo>
                    <a:lnTo>
                      <a:pt x="343" y="371"/>
                    </a:lnTo>
                    <a:lnTo>
                      <a:pt x="345" y="369"/>
                    </a:lnTo>
                    <a:lnTo>
                      <a:pt x="347" y="366"/>
                    </a:lnTo>
                    <a:lnTo>
                      <a:pt x="348" y="362"/>
                    </a:lnTo>
                    <a:lnTo>
                      <a:pt x="350" y="360"/>
                    </a:lnTo>
                    <a:lnTo>
                      <a:pt x="351" y="357"/>
                    </a:lnTo>
                    <a:lnTo>
                      <a:pt x="354" y="353"/>
                    </a:lnTo>
                    <a:lnTo>
                      <a:pt x="355" y="349"/>
                    </a:lnTo>
                    <a:lnTo>
                      <a:pt x="357" y="345"/>
                    </a:lnTo>
                    <a:lnTo>
                      <a:pt x="358" y="341"/>
                    </a:lnTo>
                    <a:lnTo>
                      <a:pt x="361" y="337"/>
                    </a:lnTo>
                    <a:lnTo>
                      <a:pt x="361" y="332"/>
                    </a:lnTo>
                    <a:lnTo>
                      <a:pt x="364" y="324"/>
                    </a:lnTo>
                    <a:lnTo>
                      <a:pt x="367" y="316"/>
                    </a:lnTo>
                    <a:lnTo>
                      <a:pt x="371" y="308"/>
                    </a:lnTo>
                    <a:lnTo>
                      <a:pt x="374" y="300"/>
                    </a:lnTo>
                    <a:lnTo>
                      <a:pt x="376" y="292"/>
                    </a:lnTo>
                    <a:lnTo>
                      <a:pt x="379" y="283"/>
                    </a:lnTo>
                    <a:lnTo>
                      <a:pt x="382" y="275"/>
                    </a:lnTo>
                    <a:lnTo>
                      <a:pt x="384" y="267"/>
                    </a:lnTo>
                    <a:lnTo>
                      <a:pt x="387" y="258"/>
                    </a:lnTo>
                    <a:lnTo>
                      <a:pt x="389" y="250"/>
                    </a:lnTo>
                    <a:lnTo>
                      <a:pt x="390" y="241"/>
                    </a:lnTo>
                    <a:lnTo>
                      <a:pt x="393" y="233"/>
                    </a:lnTo>
                    <a:lnTo>
                      <a:pt x="395" y="225"/>
                    </a:lnTo>
                    <a:lnTo>
                      <a:pt x="397" y="216"/>
                    </a:lnTo>
                    <a:lnTo>
                      <a:pt x="399" y="208"/>
                    </a:lnTo>
                    <a:lnTo>
                      <a:pt x="400" y="199"/>
                    </a:lnTo>
                    <a:lnTo>
                      <a:pt x="402" y="191"/>
                    </a:lnTo>
                    <a:lnTo>
                      <a:pt x="402" y="183"/>
                    </a:lnTo>
                    <a:lnTo>
                      <a:pt x="404" y="174"/>
                    </a:lnTo>
                    <a:lnTo>
                      <a:pt x="404" y="166"/>
                    </a:lnTo>
                    <a:lnTo>
                      <a:pt x="405" y="158"/>
                    </a:lnTo>
                    <a:lnTo>
                      <a:pt x="405" y="128"/>
                    </a:lnTo>
                    <a:lnTo>
                      <a:pt x="404" y="120"/>
                    </a:lnTo>
                    <a:lnTo>
                      <a:pt x="402" y="113"/>
                    </a:lnTo>
                    <a:lnTo>
                      <a:pt x="402" y="106"/>
                    </a:lnTo>
                    <a:lnTo>
                      <a:pt x="400" y="99"/>
                    </a:lnTo>
                    <a:lnTo>
                      <a:pt x="399" y="92"/>
                    </a:lnTo>
                    <a:lnTo>
                      <a:pt x="396" y="87"/>
                    </a:lnTo>
                    <a:lnTo>
                      <a:pt x="393" y="80"/>
                    </a:lnTo>
                    <a:lnTo>
                      <a:pt x="392" y="79"/>
                    </a:lnTo>
                    <a:lnTo>
                      <a:pt x="392" y="77"/>
                    </a:lnTo>
                    <a:lnTo>
                      <a:pt x="390" y="77"/>
                    </a:lnTo>
                    <a:lnTo>
                      <a:pt x="388" y="75"/>
                    </a:lnTo>
                    <a:lnTo>
                      <a:pt x="387" y="72"/>
                    </a:lnTo>
                    <a:lnTo>
                      <a:pt x="376" y="62"/>
                    </a:lnTo>
                    <a:lnTo>
                      <a:pt x="374" y="58"/>
                    </a:lnTo>
                    <a:lnTo>
                      <a:pt x="370" y="55"/>
                    </a:lnTo>
                    <a:lnTo>
                      <a:pt x="361" y="48"/>
                    </a:lnTo>
                    <a:lnTo>
                      <a:pt x="358" y="45"/>
                    </a:lnTo>
                    <a:lnTo>
                      <a:pt x="350" y="37"/>
                    </a:lnTo>
                    <a:lnTo>
                      <a:pt x="345" y="33"/>
                    </a:lnTo>
                    <a:lnTo>
                      <a:pt x="341" y="30"/>
                    </a:lnTo>
                    <a:lnTo>
                      <a:pt x="335" y="26"/>
                    </a:lnTo>
                    <a:lnTo>
                      <a:pt x="330" y="22"/>
                    </a:lnTo>
                    <a:lnTo>
                      <a:pt x="326" y="20"/>
                    </a:lnTo>
                    <a:lnTo>
                      <a:pt x="321" y="16"/>
                    </a:lnTo>
                    <a:lnTo>
                      <a:pt x="316" y="13"/>
                    </a:lnTo>
                    <a:lnTo>
                      <a:pt x="310" y="10"/>
                    </a:lnTo>
                    <a:lnTo>
                      <a:pt x="305" y="8"/>
                    </a:lnTo>
                    <a:lnTo>
                      <a:pt x="300" y="6"/>
                    </a:lnTo>
                    <a:lnTo>
                      <a:pt x="294" y="4"/>
                    </a:lnTo>
                    <a:lnTo>
                      <a:pt x="288" y="3"/>
                    </a:lnTo>
                    <a:lnTo>
                      <a:pt x="283" y="1"/>
                    </a:lnTo>
                    <a:lnTo>
                      <a:pt x="278" y="0"/>
                    </a:lnTo>
                    <a:lnTo>
                      <a:pt x="171" y="0"/>
                    </a:lnTo>
                    <a:lnTo>
                      <a:pt x="164" y="1"/>
                    </a:lnTo>
                    <a:lnTo>
                      <a:pt x="149" y="1"/>
                    </a:lnTo>
                    <a:lnTo>
                      <a:pt x="144" y="3"/>
                    </a:lnTo>
                    <a:lnTo>
                      <a:pt x="140" y="3"/>
                    </a:lnTo>
                    <a:lnTo>
                      <a:pt x="135" y="4"/>
                    </a:lnTo>
                    <a:lnTo>
                      <a:pt x="133" y="6"/>
                    </a:lnTo>
                    <a:lnTo>
                      <a:pt x="129" y="6"/>
                    </a:lnTo>
                    <a:lnTo>
                      <a:pt x="124" y="6"/>
                    </a:lnTo>
                    <a:lnTo>
                      <a:pt x="120" y="8"/>
                    </a:lnTo>
                    <a:lnTo>
                      <a:pt x="115" y="9"/>
                    </a:lnTo>
                    <a:lnTo>
                      <a:pt x="111" y="10"/>
                    </a:lnTo>
                    <a:lnTo>
                      <a:pt x="105" y="12"/>
                    </a:lnTo>
                    <a:lnTo>
                      <a:pt x="98" y="14"/>
                    </a:lnTo>
                    <a:lnTo>
                      <a:pt x="92" y="16"/>
                    </a:lnTo>
                    <a:lnTo>
                      <a:pt x="85" y="19"/>
                    </a:lnTo>
                    <a:lnTo>
                      <a:pt x="76" y="20"/>
                    </a:lnTo>
                    <a:lnTo>
                      <a:pt x="67" y="22"/>
                    </a:lnTo>
                    <a:lnTo>
                      <a:pt x="57" y="25"/>
                    </a:lnTo>
                    <a:lnTo>
                      <a:pt x="46" y="28"/>
                    </a:lnTo>
                    <a:lnTo>
                      <a:pt x="34" y="32"/>
                    </a:lnTo>
                    <a:lnTo>
                      <a:pt x="19" y="35"/>
                    </a:lnTo>
                    <a:lnTo>
                      <a:pt x="17" y="37"/>
                    </a:lnTo>
                    <a:lnTo>
                      <a:pt x="17" y="38"/>
                    </a:lnTo>
                    <a:lnTo>
                      <a:pt x="15" y="41"/>
                    </a:lnTo>
                    <a:lnTo>
                      <a:pt x="15" y="42"/>
                    </a:lnTo>
                    <a:lnTo>
                      <a:pt x="13" y="43"/>
                    </a:lnTo>
                    <a:lnTo>
                      <a:pt x="12" y="46"/>
                    </a:lnTo>
                    <a:lnTo>
                      <a:pt x="10" y="48"/>
                    </a:lnTo>
                    <a:lnTo>
                      <a:pt x="9" y="50"/>
                    </a:lnTo>
                    <a:lnTo>
                      <a:pt x="8" y="51"/>
                    </a:lnTo>
                    <a:lnTo>
                      <a:pt x="6" y="54"/>
                    </a:lnTo>
                    <a:lnTo>
                      <a:pt x="6" y="57"/>
                    </a:lnTo>
                    <a:lnTo>
                      <a:pt x="5" y="59"/>
                    </a:lnTo>
                    <a:lnTo>
                      <a:pt x="3" y="61"/>
                    </a:lnTo>
                    <a:lnTo>
                      <a:pt x="2" y="63"/>
                    </a:lnTo>
                    <a:lnTo>
                      <a:pt x="2" y="66"/>
                    </a:lnTo>
                    <a:lnTo>
                      <a:pt x="1" y="68"/>
                    </a:lnTo>
                    <a:lnTo>
                      <a:pt x="1" y="71"/>
                    </a:lnTo>
                    <a:lnTo>
                      <a:pt x="0" y="75"/>
                    </a:lnTo>
                    <a:lnTo>
                      <a:pt x="0" y="86"/>
                    </a:lnTo>
                    <a:lnTo>
                      <a:pt x="1" y="88"/>
                    </a:lnTo>
                    <a:lnTo>
                      <a:pt x="1" y="91"/>
                    </a:lnTo>
                    <a:lnTo>
                      <a:pt x="2" y="95"/>
                    </a:lnTo>
                    <a:lnTo>
                      <a:pt x="3" y="97"/>
                    </a:lnTo>
                    <a:lnTo>
                      <a:pt x="5" y="100"/>
                    </a:lnTo>
                  </a:path>
                </a:pathLst>
              </a:custGeom>
              <a:solidFill>
                <a:srgbClr val="CC9900"/>
              </a:solidFill>
              <a:ln w="12700" cap="rnd" cmpd="sng">
                <a:solidFill>
                  <a:srgbClr val="CC99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301" name="Freeform 158"/>
              <p:cNvSpPr>
                <a:spLocks/>
              </p:cNvSpPr>
              <p:nvPr/>
            </p:nvSpPr>
            <p:spPr bwMode="auto">
              <a:xfrm>
                <a:off x="4790" y="2462"/>
                <a:ext cx="586" cy="286"/>
              </a:xfrm>
              <a:custGeom>
                <a:avLst/>
                <a:gdLst>
                  <a:gd name="T0" fmla="*/ 518 w 586"/>
                  <a:gd name="T1" fmla="*/ 7 h 286"/>
                  <a:gd name="T2" fmla="*/ 530 w 586"/>
                  <a:gd name="T3" fmla="*/ 20 h 286"/>
                  <a:gd name="T4" fmla="*/ 539 w 586"/>
                  <a:gd name="T5" fmla="*/ 33 h 286"/>
                  <a:gd name="T6" fmla="*/ 552 w 586"/>
                  <a:gd name="T7" fmla="*/ 46 h 286"/>
                  <a:gd name="T8" fmla="*/ 562 w 586"/>
                  <a:gd name="T9" fmla="*/ 65 h 286"/>
                  <a:gd name="T10" fmla="*/ 569 w 586"/>
                  <a:gd name="T11" fmla="*/ 78 h 286"/>
                  <a:gd name="T12" fmla="*/ 576 w 586"/>
                  <a:gd name="T13" fmla="*/ 92 h 286"/>
                  <a:gd name="T14" fmla="*/ 584 w 586"/>
                  <a:gd name="T15" fmla="*/ 103 h 286"/>
                  <a:gd name="T16" fmla="*/ 569 w 586"/>
                  <a:gd name="T17" fmla="*/ 114 h 286"/>
                  <a:gd name="T18" fmla="*/ 555 w 586"/>
                  <a:gd name="T19" fmla="*/ 126 h 286"/>
                  <a:gd name="T20" fmla="*/ 537 w 586"/>
                  <a:gd name="T21" fmla="*/ 136 h 286"/>
                  <a:gd name="T22" fmla="*/ 523 w 586"/>
                  <a:gd name="T23" fmla="*/ 148 h 286"/>
                  <a:gd name="T24" fmla="*/ 505 w 586"/>
                  <a:gd name="T25" fmla="*/ 158 h 286"/>
                  <a:gd name="T26" fmla="*/ 490 w 586"/>
                  <a:gd name="T27" fmla="*/ 170 h 286"/>
                  <a:gd name="T28" fmla="*/ 474 w 586"/>
                  <a:gd name="T29" fmla="*/ 179 h 286"/>
                  <a:gd name="T30" fmla="*/ 457 w 586"/>
                  <a:gd name="T31" fmla="*/ 192 h 286"/>
                  <a:gd name="T32" fmla="*/ 442 w 586"/>
                  <a:gd name="T33" fmla="*/ 201 h 286"/>
                  <a:gd name="T34" fmla="*/ 425 w 586"/>
                  <a:gd name="T35" fmla="*/ 214 h 286"/>
                  <a:gd name="T36" fmla="*/ 409 w 586"/>
                  <a:gd name="T37" fmla="*/ 223 h 286"/>
                  <a:gd name="T38" fmla="*/ 394 w 586"/>
                  <a:gd name="T39" fmla="*/ 235 h 286"/>
                  <a:gd name="T40" fmla="*/ 376 w 586"/>
                  <a:gd name="T41" fmla="*/ 245 h 286"/>
                  <a:gd name="T42" fmla="*/ 361 w 586"/>
                  <a:gd name="T43" fmla="*/ 256 h 286"/>
                  <a:gd name="T44" fmla="*/ 345 w 586"/>
                  <a:gd name="T45" fmla="*/ 267 h 286"/>
                  <a:gd name="T46" fmla="*/ 329 w 586"/>
                  <a:gd name="T47" fmla="*/ 279 h 286"/>
                  <a:gd name="T48" fmla="*/ 308 w 586"/>
                  <a:gd name="T49" fmla="*/ 284 h 286"/>
                  <a:gd name="T50" fmla="*/ 291 w 586"/>
                  <a:gd name="T51" fmla="*/ 278 h 286"/>
                  <a:gd name="T52" fmla="*/ 270 w 586"/>
                  <a:gd name="T53" fmla="*/ 272 h 286"/>
                  <a:gd name="T54" fmla="*/ 248 w 586"/>
                  <a:gd name="T55" fmla="*/ 266 h 286"/>
                  <a:gd name="T56" fmla="*/ 231 w 586"/>
                  <a:gd name="T57" fmla="*/ 259 h 286"/>
                  <a:gd name="T58" fmla="*/ 210 w 586"/>
                  <a:gd name="T59" fmla="*/ 254 h 286"/>
                  <a:gd name="T60" fmla="*/ 193 w 586"/>
                  <a:gd name="T61" fmla="*/ 248 h 286"/>
                  <a:gd name="T62" fmla="*/ 171 w 586"/>
                  <a:gd name="T63" fmla="*/ 242 h 286"/>
                  <a:gd name="T64" fmla="*/ 154 w 586"/>
                  <a:gd name="T65" fmla="*/ 236 h 286"/>
                  <a:gd name="T66" fmla="*/ 133 w 586"/>
                  <a:gd name="T67" fmla="*/ 231 h 286"/>
                  <a:gd name="T68" fmla="*/ 116 w 586"/>
                  <a:gd name="T69" fmla="*/ 224 h 286"/>
                  <a:gd name="T70" fmla="*/ 94 w 586"/>
                  <a:gd name="T71" fmla="*/ 219 h 286"/>
                  <a:gd name="T72" fmla="*/ 77 w 586"/>
                  <a:gd name="T73" fmla="*/ 213 h 286"/>
                  <a:gd name="T74" fmla="*/ 56 w 586"/>
                  <a:gd name="T75" fmla="*/ 207 h 286"/>
                  <a:gd name="T76" fmla="*/ 39 w 586"/>
                  <a:gd name="T77" fmla="*/ 201 h 286"/>
                  <a:gd name="T78" fmla="*/ 16 w 586"/>
                  <a:gd name="T79" fmla="*/ 195 h 286"/>
                  <a:gd name="T80" fmla="*/ 2 w 586"/>
                  <a:gd name="T81" fmla="*/ 185 h 286"/>
                  <a:gd name="T82" fmla="*/ 8 w 586"/>
                  <a:gd name="T83" fmla="*/ 170 h 286"/>
                  <a:gd name="T84" fmla="*/ 14 w 586"/>
                  <a:gd name="T85" fmla="*/ 158 h 286"/>
                  <a:gd name="T86" fmla="*/ 25 w 586"/>
                  <a:gd name="T87" fmla="*/ 143 h 286"/>
                  <a:gd name="T88" fmla="*/ 39 w 586"/>
                  <a:gd name="T89" fmla="*/ 129 h 286"/>
                  <a:gd name="T90" fmla="*/ 55 w 586"/>
                  <a:gd name="T91" fmla="*/ 119 h 286"/>
                  <a:gd name="T92" fmla="*/ 73 w 586"/>
                  <a:gd name="T93" fmla="*/ 114 h 286"/>
                  <a:gd name="T94" fmla="*/ 91 w 586"/>
                  <a:gd name="T95" fmla="*/ 107 h 286"/>
                  <a:gd name="T96" fmla="*/ 126 w 586"/>
                  <a:gd name="T97" fmla="*/ 102 h 286"/>
                  <a:gd name="T98" fmla="*/ 167 w 586"/>
                  <a:gd name="T99" fmla="*/ 96 h 286"/>
                  <a:gd name="T100" fmla="*/ 204 w 586"/>
                  <a:gd name="T101" fmla="*/ 90 h 286"/>
                  <a:gd name="T102" fmla="*/ 222 w 586"/>
                  <a:gd name="T103" fmla="*/ 84 h 286"/>
                  <a:gd name="T104" fmla="*/ 237 w 586"/>
                  <a:gd name="T105" fmla="*/ 79 h 286"/>
                  <a:gd name="T106" fmla="*/ 250 w 586"/>
                  <a:gd name="T107" fmla="*/ 70 h 286"/>
                  <a:gd name="T108" fmla="*/ 265 w 586"/>
                  <a:gd name="T109" fmla="*/ 62 h 286"/>
                  <a:gd name="T110" fmla="*/ 276 w 586"/>
                  <a:gd name="T111" fmla="*/ 52 h 286"/>
                  <a:gd name="T112" fmla="*/ 289 w 586"/>
                  <a:gd name="T113" fmla="*/ 44 h 286"/>
                  <a:gd name="T114" fmla="*/ 302 w 586"/>
                  <a:gd name="T115" fmla="*/ 35 h 286"/>
                  <a:gd name="T116" fmla="*/ 318 w 586"/>
                  <a:gd name="T117" fmla="*/ 30 h 286"/>
                  <a:gd name="T118" fmla="*/ 339 w 586"/>
                  <a:gd name="T119" fmla="*/ 23 h 286"/>
                  <a:gd name="T120" fmla="*/ 442 w 586"/>
                  <a:gd name="T121" fmla="*/ 18 h 286"/>
                  <a:gd name="T122" fmla="*/ 458 w 586"/>
                  <a:gd name="T123" fmla="*/ 12 h 286"/>
                  <a:gd name="T124" fmla="*/ 473 w 586"/>
                  <a:gd name="T125" fmla="*/ 5 h 28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  <a:gd name="T189" fmla="*/ 0 w 586"/>
                  <a:gd name="T190" fmla="*/ 0 h 286"/>
                  <a:gd name="T191" fmla="*/ 586 w 586"/>
                  <a:gd name="T192" fmla="*/ 286 h 28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T189" t="T190" r="T191" b="T192"/>
                <a:pathLst>
                  <a:path w="586" h="286">
                    <a:moveTo>
                      <a:pt x="507" y="0"/>
                    </a:moveTo>
                    <a:lnTo>
                      <a:pt x="507" y="1"/>
                    </a:lnTo>
                    <a:lnTo>
                      <a:pt x="512" y="1"/>
                    </a:lnTo>
                    <a:lnTo>
                      <a:pt x="512" y="3"/>
                    </a:lnTo>
                    <a:lnTo>
                      <a:pt x="514" y="3"/>
                    </a:lnTo>
                    <a:lnTo>
                      <a:pt x="516" y="3"/>
                    </a:lnTo>
                    <a:lnTo>
                      <a:pt x="516" y="6"/>
                    </a:lnTo>
                    <a:lnTo>
                      <a:pt x="518" y="6"/>
                    </a:lnTo>
                    <a:lnTo>
                      <a:pt x="518" y="7"/>
                    </a:lnTo>
                    <a:lnTo>
                      <a:pt x="521" y="9"/>
                    </a:lnTo>
                    <a:lnTo>
                      <a:pt x="521" y="12"/>
                    </a:lnTo>
                    <a:lnTo>
                      <a:pt x="524" y="13"/>
                    </a:lnTo>
                    <a:lnTo>
                      <a:pt x="524" y="14"/>
                    </a:lnTo>
                    <a:lnTo>
                      <a:pt x="525" y="14"/>
                    </a:lnTo>
                    <a:lnTo>
                      <a:pt x="525" y="16"/>
                    </a:lnTo>
                    <a:lnTo>
                      <a:pt x="527" y="18"/>
                    </a:lnTo>
                    <a:lnTo>
                      <a:pt x="527" y="19"/>
                    </a:lnTo>
                    <a:lnTo>
                      <a:pt x="530" y="20"/>
                    </a:lnTo>
                    <a:lnTo>
                      <a:pt x="530" y="22"/>
                    </a:lnTo>
                    <a:lnTo>
                      <a:pt x="532" y="22"/>
                    </a:lnTo>
                    <a:lnTo>
                      <a:pt x="532" y="24"/>
                    </a:lnTo>
                    <a:lnTo>
                      <a:pt x="534" y="26"/>
                    </a:lnTo>
                    <a:lnTo>
                      <a:pt x="534" y="29"/>
                    </a:lnTo>
                    <a:lnTo>
                      <a:pt x="537" y="30"/>
                    </a:lnTo>
                    <a:lnTo>
                      <a:pt x="537" y="31"/>
                    </a:lnTo>
                    <a:lnTo>
                      <a:pt x="539" y="32"/>
                    </a:lnTo>
                    <a:lnTo>
                      <a:pt x="539" y="33"/>
                    </a:lnTo>
                    <a:lnTo>
                      <a:pt x="542" y="35"/>
                    </a:lnTo>
                    <a:lnTo>
                      <a:pt x="542" y="36"/>
                    </a:lnTo>
                    <a:lnTo>
                      <a:pt x="545" y="37"/>
                    </a:lnTo>
                    <a:lnTo>
                      <a:pt x="545" y="40"/>
                    </a:lnTo>
                    <a:lnTo>
                      <a:pt x="547" y="41"/>
                    </a:lnTo>
                    <a:lnTo>
                      <a:pt x="547" y="43"/>
                    </a:lnTo>
                    <a:lnTo>
                      <a:pt x="550" y="44"/>
                    </a:lnTo>
                    <a:lnTo>
                      <a:pt x="550" y="45"/>
                    </a:lnTo>
                    <a:lnTo>
                      <a:pt x="552" y="46"/>
                    </a:lnTo>
                    <a:lnTo>
                      <a:pt x="552" y="50"/>
                    </a:lnTo>
                    <a:lnTo>
                      <a:pt x="555" y="52"/>
                    </a:lnTo>
                    <a:lnTo>
                      <a:pt x="555" y="53"/>
                    </a:lnTo>
                    <a:lnTo>
                      <a:pt x="556" y="53"/>
                    </a:lnTo>
                    <a:lnTo>
                      <a:pt x="556" y="57"/>
                    </a:lnTo>
                    <a:lnTo>
                      <a:pt x="559" y="58"/>
                    </a:lnTo>
                    <a:lnTo>
                      <a:pt x="559" y="61"/>
                    </a:lnTo>
                    <a:lnTo>
                      <a:pt x="562" y="62"/>
                    </a:lnTo>
                    <a:lnTo>
                      <a:pt x="562" y="65"/>
                    </a:lnTo>
                    <a:lnTo>
                      <a:pt x="563" y="65"/>
                    </a:lnTo>
                    <a:lnTo>
                      <a:pt x="563" y="69"/>
                    </a:lnTo>
                    <a:lnTo>
                      <a:pt x="564" y="69"/>
                    </a:lnTo>
                    <a:lnTo>
                      <a:pt x="564" y="71"/>
                    </a:lnTo>
                    <a:lnTo>
                      <a:pt x="566" y="73"/>
                    </a:lnTo>
                    <a:lnTo>
                      <a:pt x="566" y="75"/>
                    </a:lnTo>
                    <a:lnTo>
                      <a:pt x="568" y="75"/>
                    </a:lnTo>
                    <a:lnTo>
                      <a:pt x="568" y="78"/>
                    </a:lnTo>
                    <a:lnTo>
                      <a:pt x="569" y="78"/>
                    </a:lnTo>
                    <a:lnTo>
                      <a:pt x="569" y="80"/>
                    </a:lnTo>
                    <a:lnTo>
                      <a:pt x="572" y="82"/>
                    </a:lnTo>
                    <a:lnTo>
                      <a:pt x="572" y="84"/>
                    </a:lnTo>
                    <a:lnTo>
                      <a:pt x="573" y="84"/>
                    </a:lnTo>
                    <a:lnTo>
                      <a:pt x="573" y="87"/>
                    </a:lnTo>
                    <a:lnTo>
                      <a:pt x="575" y="87"/>
                    </a:lnTo>
                    <a:lnTo>
                      <a:pt x="575" y="89"/>
                    </a:lnTo>
                    <a:lnTo>
                      <a:pt x="576" y="89"/>
                    </a:lnTo>
                    <a:lnTo>
                      <a:pt x="576" y="92"/>
                    </a:lnTo>
                    <a:lnTo>
                      <a:pt x="577" y="92"/>
                    </a:lnTo>
                    <a:lnTo>
                      <a:pt x="577" y="95"/>
                    </a:lnTo>
                    <a:lnTo>
                      <a:pt x="579" y="95"/>
                    </a:lnTo>
                    <a:lnTo>
                      <a:pt x="579" y="97"/>
                    </a:lnTo>
                    <a:lnTo>
                      <a:pt x="580" y="97"/>
                    </a:lnTo>
                    <a:lnTo>
                      <a:pt x="580" y="100"/>
                    </a:lnTo>
                    <a:lnTo>
                      <a:pt x="581" y="100"/>
                    </a:lnTo>
                    <a:lnTo>
                      <a:pt x="581" y="102"/>
                    </a:lnTo>
                    <a:lnTo>
                      <a:pt x="584" y="103"/>
                    </a:lnTo>
                    <a:lnTo>
                      <a:pt x="585" y="103"/>
                    </a:lnTo>
                    <a:lnTo>
                      <a:pt x="584" y="106"/>
                    </a:lnTo>
                    <a:lnTo>
                      <a:pt x="581" y="106"/>
                    </a:lnTo>
                    <a:lnTo>
                      <a:pt x="580" y="109"/>
                    </a:lnTo>
                    <a:lnTo>
                      <a:pt x="577" y="109"/>
                    </a:lnTo>
                    <a:lnTo>
                      <a:pt x="576" y="112"/>
                    </a:lnTo>
                    <a:lnTo>
                      <a:pt x="573" y="112"/>
                    </a:lnTo>
                    <a:lnTo>
                      <a:pt x="572" y="114"/>
                    </a:lnTo>
                    <a:lnTo>
                      <a:pt x="569" y="114"/>
                    </a:lnTo>
                    <a:lnTo>
                      <a:pt x="568" y="116"/>
                    </a:lnTo>
                    <a:lnTo>
                      <a:pt x="566" y="116"/>
                    </a:lnTo>
                    <a:lnTo>
                      <a:pt x="564" y="119"/>
                    </a:lnTo>
                    <a:lnTo>
                      <a:pt x="562" y="119"/>
                    </a:lnTo>
                    <a:lnTo>
                      <a:pt x="560" y="122"/>
                    </a:lnTo>
                    <a:lnTo>
                      <a:pt x="559" y="122"/>
                    </a:lnTo>
                    <a:lnTo>
                      <a:pt x="559" y="123"/>
                    </a:lnTo>
                    <a:lnTo>
                      <a:pt x="556" y="123"/>
                    </a:lnTo>
                    <a:lnTo>
                      <a:pt x="555" y="126"/>
                    </a:lnTo>
                    <a:lnTo>
                      <a:pt x="552" y="126"/>
                    </a:lnTo>
                    <a:lnTo>
                      <a:pt x="551" y="129"/>
                    </a:lnTo>
                    <a:lnTo>
                      <a:pt x="549" y="129"/>
                    </a:lnTo>
                    <a:lnTo>
                      <a:pt x="547" y="131"/>
                    </a:lnTo>
                    <a:lnTo>
                      <a:pt x="545" y="131"/>
                    </a:lnTo>
                    <a:lnTo>
                      <a:pt x="543" y="133"/>
                    </a:lnTo>
                    <a:lnTo>
                      <a:pt x="540" y="133"/>
                    </a:lnTo>
                    <a:lnTo>
                      <a:pt x="539" y="136"/>
                    </a:lnTo>
                    <a:lnTo>
                      <a:pt x="537" y="136"/>
                    </a:lnTo>
                    <a:lnTo>
                      <a:pt x="536" y="139"/>
                    </a:lnTo>
                    <a:lnTo>
                      <a:pt x="533" y="139"/>
                    </a:lnTo>
                    <a:lnTo>
                      <a:pt x="532" y="141"/>
                    </a:lnTo>
                    <a:lnTo>
                      <a:pt x="530" y="141"/>
                    </a:lnTo>
                    <a:lnTo>
                      <a:pt x="530" y="143"/>
                    </a:lnTo>
                    <a:lnTo>
                      <a:pt x="527" y="143"/>
                    </a:lnTo>
                    <a:lnTo>
                      <a:pt x="526" y="145"/>
                    </a:lnTo>
                    <a:lnTo>
                      <a:pt x="524" y="145"/>
                    </a:lnTo>
                    <a:lnTo>
                      <a:pt x="523" y="148"/>
                    </a:lnTo>
                    <a:lnTo>
                      <a:pt x="520" y="148"/>
                    </a:lnTo>
                    <a:lnTo>
                      <a:pt x="518" y="150"/>
                    </a:lnTo>
                    <a:lnTo>
                      <a:pt x="516" y="150"/>
                    </a:lnTo>
                    <a:lnTo>
                      <a:pt x="514" y="153"/>
                    </a:lnTo>
                    <a:lnTo>
                      <a:pt x="512" y="153"/>
                    </a:lnTo>
                    <a:lnTo>
                      <a:pt x="511" y="156"/>
                    </a:lnTo>
                    <a:lnTo>
                      <a:pt x="508" y="156"/>
                    </a:lnTo>
                    <a:lnTo>
                      <a:pt x="507" y="158"/>
                    </a:lnTo>
                    <a:lnTo>
                      <a:pt x="505" y="158"/>
                    </a:lnTo>
                    <a:lnTo>
                      <a:pt x="505" y="159"/>
                    </a:lnTo>
                    <a:lnTo>
                      <a:pt x="503" y="159"/>
                    </a:lnTo>
                    <a:lnTo>
                      <a:pt x="501" y="162"/>
                    </a:lnTo>
                    <a:lnTo>
                      <a:pt x="499" y="162"/>
                    </a:lnTo>
                    <a:lnTo>
                      <a:pt x="497" y="165"/>
                    </a:lnTo>
                    <a:lnTo>
                      <a:pt x="495" y="165"/>
                    </a:lnTo>
                    <a:lnTo>
                      <a:pt x="494" y="167"/>
                    </a:lnTo>
                    <a:lnTo>
                      <a:pt x="491" y="167"/>
                    </a:lnTo>
                    <a:lnTo>
                      <a:pt x="490" y="170"/>
                    </a:lnTo>
                    <a:lnTo>
                      <a:pt x="487" y="170"/>
                    </a:lnTo>
                    <a:lnTo>
                      <a:pt x="486" y="172"/>
                    </a:lnTo>
                    <a:lnTo>
                      <a:pt x="483" y="172"/>
                    </a:lnTo>
                    <a:lnTo>
                      <a:pt x="482" y="175"/>
                    </a:lnTo>
                    <a:lnTo>
                      <a:pt x="479" y="175"/>
                    </a:lnTo>
                    <a:lnTo>
                      <a:pt x="478" y="178"/>
                    </a:lnTo>
                    <a:lnTo>
                      <a:pt x="477" y="178"/>
                    </a:lnTo>
                    <a:lnTo>
                      <a:pt x="477" y="179"/>
                    </a:lnTo>
                    <a:lnTo>
                      <a:pt x="474" y="179"/>
                    </a:lnTo>
                    <a:lnTo>
                      <a:pt x="473" y="182"/>
                    </a:lnTo>
                    <a:lnTo>
                      <a:pt x="470" y="182"/>
                    </a:lnTo>
                    <a:lnTo>
                      <a:pt x="469" y="184"/>
                    </a:lnTo>
                    <a:lnTo>
                      <a:pt x="466" y="184"/>
                    </a:lnTo>
                    <a:lnTo>
                      <a:pt x="465" y="186"/>
                    </a:lnTo>
                    <a:lnTo>
                      <a:pt x="462" y="186"/>
                    </a:lnTo>
                    <a:lnTo>
                      <a:pt x="461" y="189"/>
                    </a:lnTo>
                    <a:lnTo>
                      <a:pt x="458" y="189"/>
                    </a:lnTo>
                    <a:lnTo>
                      <a:pt x="457" y="192"/>
                    </a:lnTo>
                    <a:lnTo>
                      <a:pt x="455" y="192"/>
                    </a:lnTo>
                    <a:lnTo>
                      <a:pt x="453" y="195"/>
                    </a:lnTo>
                    <a:lnTo>
                      <a:pt x="452" y="195"/>
                    </a:lnTo>
                    <a:lnTo>
                      <a:pt x="452" y="196"/>
                    </a:lnTo>
                    <a:lnTo>
                      <a:pt x="449" y="196"/>
                    </a:lnTo>
                    <a:lnTo>
                      <a:pt x="448" y="199"/>
                    </a:lnTo>
                    <a:lnTo>
                      <a:pt x="445" y="199"/>
                    </a:lnTo>
                    <a:lnTo>
                      <a:pt x="444" y="201"/>
                    </a:lnTo>
                    <a:lnTo>
                      <a:pt x="442" y="201"/>
                    </a:lnTo>
                    <a:lnTo>
                      <a:pt x="440" y="203"/>
                    </a:lnTo>
                    <a:lnTo>
                      <a:pt x="438" y="203"/>
                    </a:lnTo>
                    <a:lnTo>
                      <a:pt x="436" y="206"/>
                    </a:lnTo>
                    <a:lnTo>
                      <a:pt x="433" y="206"/>
                    </a:lnTo>
                    <a:lnTo>
                      <a:pt x="432" y="209"/>
                    </a:lnTo>
                    <a:lnTo>
                      <a:pt x="429" y="209"/>
                    </a:lnTo>
                    <a:lnTo>
                      <a:pt x="428" y="212"/>
                    </a:lnTo>
                    <a:lnTo>
                      <a:pt x="426" y="212"/>
                    </a:lnTo>
                    <a:lnTo>
                      <a:pt x="425" y="214"/>
                    </a:lnTo>
                    <a:lnTo>
                      <a:pt x="423" y="214"/>
                    </a:lnTo>
                    <a:lnTo>
                      <a:pt x="423" y="215"/>
                    </a:lnTo>
                    <a:lnTo>
                      <a:pt x="420" y="215"/>
                    </a:lnTo>
                    <a:lnTo>
                      <a:pt x="419" y="218"/>
                    </a:lnTo>
                    <a:lnTo>
                      <a:pt x="416" y="218"/>
                    </a:lnTo>
                    <a:lnTo>
                      <a:pt x="415" y="220"/>
                    </a:lnTo>
                    <a:lnTo>
                      <a:pt x="413" y="220"/>
                    </a:lnTo>
                    <a:lnTo>
                      <a:pt x="411" y="223"/>
                    </a:lnTo>
                    <a:lnTo>
                      <a:pt x="409" y="223"/>
                    </a:lnTo>
                    <a:lnTo>
                      <a:pt x="407" y="226"/>
                    </a:lnTo>
                    <a:lnTo>
                      <a:pt x="405" y="226"/>
                    </a:lnTo>
                    <a:lnTo>
                      <a:pt x="403" y="228"/>
                    </a:lnTo>
                    <a:lnTo>
                      <a:pt x="401" y="228"/>
                    </a:lnTo>
                    <a:lnTo>
                      <a:pt x="400" y="231"/>
                    </a:lnTo>
                    <a:lnTo>
                      <a:pt x="398" y="231"/>
                    </a:lnTo>
                    <a:lnTo>
                      <a:pt x="398" y="232"/>
                    </a:lnTo>
                    <a:lnTo>
                      <a:pt x="396" y="232"/>
                    </a:lnTo>
                    <a:lnTo>
                      <a:pt x="394" y="235"/>
                    </a:lnTo>
                    <a:lnTo>
                      <a:pt x="392" y="235"/>
                    </a:lnTo>
                    <a:lnTo>
                      <a:pt x="390" y="237"/>
                    </a:lnTo>
                    <a:lnTo>
                      <a:pt x="387" y="237"/>
                    </a:lnTo>
                    <a:lnTo>
                      <a:pt x="387" y="240"/>
                    </a:lnTo>
                    <a:lnTo>
                      <a:pt x="384" y="240"/>
                    </a:lnTo>
                    <a:lnTo>
                      <a:pt x="383" y="242"/>
                    </a:lnTo>
                    <a:lnTo>
                      <a:pt x="380" y="242"/>
                    </a:lnTo>
                    <a:lnTo>
                      <a:pt x="379" y="245"/>
                    </a:lnTo>
                    <a:lnTo>
                      <a:pt x="376" y="245"/>
                    </a:lnTo>
                    <a:lnTo>
                      <a:pt x="374" y="248"/>
                    </a:lnTo>
                    <a:lnTo>
                      <a:pt x="372" y="248"/>
                    </a:lnTo>
                    <a:lnTo>
                      <a:pt x="371" y="250"/>
                    </a:lnTo>
                    <a:lnTo>
                      <a:pt x="370" y="250"/>
                    </a:lnTo>
                    <a:lnTo>
                      <a:pt x="370" y="252"/>
                    </a:lnTo>
                    <a:lnTo>
                      <a:pt x="367" y="252"/>
                    </a:lnTo>
                    <a:lnTo>
                      <a:pt x="366" y="254"/>
                    </a:lnTo>
                    <a:lnTo>
                      <a:pt x="363" y="254"/>
                    </a:lnTo>
                    <a:lnTo>
                      <a:pt x="361" y="256"/>
                    </a:lnTo>
                    <a:lnTo>
                      <a:pt x="359" y="256"/>
                    </a:lnTo>
                    <a:lnTo>
                      <a:pt x="358" y="259"/>
                    </a:lnTo>
                    <a:lnTo>
                      <a:pt x="355" y="259"/>
                    </a:lnTo>
                    <a:lnTo>
                      <a:pt x="354" y="262"/>
                    </a:lnTo>
                    <a:lnTo>
                      <a:pt x="351" y="262"/>
                    </a:lnTo>
                    <a:lnTo>
                      <a:pt x="350" y="265"/>
                    </a:lnTo>
                    <a:lnTo>
                      <a:pt x="347" y="265"/>
                    </a:lnTo>
                    <a:lnTo>
                      <a:pt x="346" y="267"/>
                    </a:lnTo>
                    <a:lnTo>
                      <a:pt x="345" y="267"/>
                    </a:lnTo>
                    <a:lnTo>
                      <a:pt x="345" y="269"/>
                    </a:lnTo>
                    <a:lnTo>
                      <a:pt x="342" y="269"/>
                    </a:lnTo>
                    <a:lnTo>
                      <a:pt x="341" y="271"/>
                    </a:lnTo>
                    <a:lnTo>
                      <a:pt x="338" y="271"/>
                    </a:lnTo>
                    <a:lnTo>
                      <a:pt x="337" y="273"/>
                    </a:lnTo>
                    <a:lnTo>
                      <a:pt x="334" y="273"/>
                    </a:lnTo>
                    <a:lnTo>
                      <a:pt x="333" y="276"/>
                    </a:lnTo>
                    <a:lnTo>
                      <a:pt x="331" y="276"/>
                    </a:lnTo>
                    <a:lnTo>
                      <a:pt x="329" y="279"/>
                    </a:lnTo>
                    <a:lnTo>
                      <a:pt x="326" y="279"/>
                    </a:lnTo>
                    <a:lnTo>
                      <a:pt x="325" y="282"/>
                    </a:lnTo>
                    <a:lnTo>
                      <a:pt x="322" y="282"/>
                    </a:lnTo>
                    <a:lnTo>
                      <a:pt x="321" y="284"/>
                    </a:lnTo>
                    <a:lnTo>
                      <a:pt x="318" y="284"/>
                    </a:lnTo>
                    <a:lnTo>
                      <a:pt x="318" y="285"/>
                    </a:lnTo>
                    <a:lnTo>
                      <a:pt x="313" y="285"/>
                    </a:lnTo>
                    <a:lnTo>
                      <a:pt x="313" y="284"/>
                    </a:lnTo>
                    <a:lnTo>
                      <a:pt x="308" y="284"/>
                    </a:lnTo>
                    <a:lnTo>
                      <a:pt x="308" y="283"/>
                    </a:lnTo>
                    <a:lnTo>
                      <a:pt x="305" y="283"/>
                    </a:lnTo>
                    <a:lnTo>
                      <a:pt x="305" y="282"/>
                    </a:lnTo>
                    <a:lnTo>
                      <a:pt x="300" y="282"/>
                    </a:lnTo>
                    <a:lnTo>
                      <a:pt x="300" y="280"/>
                    </a:lnTo>
                    <a:lnTo>
                      <a:pt x="296" y="280"/>
                    </a:lnTo>
                    <a:lnTo>
                      <a:pt x="296" y="279"/>
                    </a:lnTo>
                    <a:lnTo>
                      <a:pt x="291" y="279"/>
                    </a:lnTo>
                    <a:lnTo>
                      <a:pt x="291" y="278"/>
                    </a:lnTo>
                    <a:lnTo>
                      <a:pt x="287" y="278"/>
                    </a:lnTo>
                    <a:lnTo>
                      <a:pt x="287" y="276"/>
                    </a:lnTo>
                    <a:lnTo>
                      <a:pt x="283" y="276"/>
                    </a:lnTo>
                    <a:lnTo>
                      <a:pt x="283" y="275"/>
                    </a:lnTo>
                    <a:lnTo>
                      <a:pt x="278" y="275"/>
                    </a:lnTo>
                    <a:lnTo>
                      <a:pt x="278" y="273"/>
                    </a:lnTo>
                    <a:lnTo>
                      <a:pt x="274" y="273"/>
                    </a:lnTo>
                    <a:lnTo>
                      <a:pt x="274" y="272"/>
                    </a:lnTo>
                    <a:lnTo>
                      <a:pt x="270" y="272"/>
                    </a:lnTo>
                    <a:lnTo>
                      <a:pt x="270" y="271"/>
                    </a:lnTo>
                    <a:lnTo>
                      <a:pt x="266" y="271"/>
                    </a:lnTo>
                    <a:lnTo>
                      <a:pt x="266" y="269"/>
                    </a:lnTo>
                    <a:lnTo>
                      <a:pt x="261" y="269"/>
                    </a:lnTo>
                    <a:lnTo>
                      <a:pt x="257" y="269"/>
                    </a:lnTo>
                    <a:lnTo>
                      <a:pt x="257" y="267"/>
                    </a:lnTo>
                    <a:lnTo>
                      <a:pt x="253" y="267"/>
                    </a:lnTo>
                    <a:lnTo>
                      <a:pt x="253" y="266"/>
                    </a:lnTo>
                    <a:lnTo>
                      <a:pt x="248" y="266"/>
                    </a:lnTo>
                    <a:lnTo>
                      <a:pt x="248" y="265"/>
                    </a:lnTo>
                    <a:lnTo>
                      <a:pt x="244" y="265"/>
                    </a:lnTo>
                    <a:lnTo>
                      <a:pt x="244" y="263"/>
                    </a:lnTo>
                    <a:lnTo>
                      <a:pt x="240" y="263"/>
                    </a:lnTo>
                    <a:lnTo>
                      <a:pt x="240" y="262"/>
                    </a:lnTo>
                    <a:lnTo>
                      <a:pt x="236" y="262"/>
                    </a:lnTo>
                    <a:lnTo>
                      <a:pt x="236" y="261"/>
                    </a:lnTo>
                    <a:lnTo>
                      <a:pt x="231" y="261"/>
                    </a:lnTo>
                    <a:lnTo>
                      <a:pt x="231" y="259"/>
                    </a:lnTo>
                    <a:lnTo>
                      <a:pt x="227" y="259"/>
                    </a:lnTo>
                    <a:lnTo>
                      <a:pt x="227" y="258"/>
                    </a:lnTo>
                    <a:lnTo>
                      <a:pt x="223" y="258"/>
                    </a:lnTo>
                    <a:lnTo>
                      <a:pt x="223" y="256"/>
                    </a:lnTo>
                    <a:lnTo>
                      <a:pt x="218" y="256"/>
                    </a:lnTo>
                    <a:lnTo>
                      <a:pt x="218" y="255"/>
                    </a:lnTo>
                    <a:lnTo>
                      <a:pt x="214" y="255"/>
                    </a:lnTo>
                    <a:lnTo>
                      <a:pt x="214" y="254"/>
                    </a:lnTo>
                    <a:lnTo>
                      <a:pt x="210" y="254"/>
                    </a:lnTo>
                    <a:lnTo>
                      <a:pt x="210" y="253"/>
                    </a:lnTo>
                    <a:lnTo>
                      <a:pt x="206" y="253"/>
                    </a:lnTo>
                    <a:lnTo>
                      <a:pt x="206" y="252"/>
                    </a:lnTo>
                    <a:lnTo>
                      <a:pt x="201" y="252"/>
                    </a:lnTo>
                    <a:lnTo>
                      <a:pt x="201" y="250"/>
                    </a:lnTo>
                    <a:lnTo>
                      <a:pt x="197" y="250"/>
                    </a:lnTo>
                    <a:lnTo>
                      <a:pt x="197" y="249"/>
                    </a:lnTo>
                    <a:lnTo>
                      <a:pt x="193" y="249"/>
                    </a:lnTo>
                    <a:lnTo>
                      <a:pt x="193" y="248"/>
                    </a:lnTo>
                    <a:lnTo>
                      <a:pt x="188" y="248"/>
                    </a:lnTo>
                    <a:lnTo>
                      <a:pt x="188" y="246"/>
                    </a:lnTo>
                    <a:lnTo>
                      <a:pt x="184" y="246"/>
                    </a:lnTo>
                    <a:lnTo>
                      <a:pt x="184" y="245"/>
                    </a:lnTo>
                    <a:lnTo>
                      <a:pt x="180" y="245"/>
                    </a:lnTo>
                    <a:lnTo>
                      <a:pt x="180" y="244"/>
                    </a:lnTo>
                    <a:lnTo>
                      <a:pt x="176" y="244"/>
                    </a:lnTo>
                    <a:lnTo>
                      <a:pt x="176" y="242"/>
                    </a:lnTo>
                    <a:lnTo>
                      <a:pt x="171" y="242"/>
                    </a:lnTo>
                    <a:lnTo>
                      <a:pt x="171" y="241"/>
                    </a:lnTo>
                    <a:lnTo>
                      <a:pt x="167" y="241"/>
                    </a:lnTo>
                    <a:lnTo>
                      <a:pt x="167" y="240"/>
                    </a:lnTo>
                    <a:lnTo>
                      <a:pt x="163" y="240"/>
                    </a:lnTo>
                    <a:lnTo>
                      <a:pt x="163" y="239"/>
                    </a:lnTo>
                    <a:lnTo>
                      <a:pt x="158" y="239"/>
                    </a:lnTo>
                    <a:lnTo>
                      <a:pt x="158" y="237"/>
                    </a:lnTo>
                    <a:lnTo>
                      <a:pt x="154" y="237"/>
                    </a:lnTo>
                    <a:lnTo>
                      <a:pt x="154" y="236"/>
                    </a:lnTo>
                    <a:lnTo>
                      <a:pt x="150" y="236"/>
                    </a:lnTo>
                    <a:lnTo>
                      <a:pt x="150" y="235"/>
                    </a:lnTo>
                    <a:lnTo>
                      <a:pt x="146" y="235"/>
                    </a:lnTo>
                    <a:lnTo>
                      <a:pt x="146" y="233"/>
                    </a:lnTo>
                    <a:lnTo>
                      <a:pt x="141" y="233"/>
                    </a:lnTo>
                    <a:lnTo>
                      <a:pt x="141" y="232"/>
                    </a:lnTo>
                    <a:lnTo>
                      <a:pt x="137" y="232"/>
                    </a:lnTo>
                    <a:lnTo>
                      <a:pt x="137" y="231"/>
                    </a:lnTo>
                    <a:lnTo>
                      <a:pt x="133" y="231"/>
                    </a:lnTo>
                    <a:lnTo>
                      <a:pt x="133" y="229"/>
                    </a:lnTo>
                    <a:lnTo>
                      <a:pt x="129" y="229"/>
                    </a:lnTo>
                    <a:lnTo>
                      <a:pt x="129" y="228"/>
                    </a:lnTo>
                    <a:lnTo>
                      <a:pt x="124" y="228"/>
                    </a:lnTo>
                    <a:lnTo>
                      <a:pt x="124" y="227"/>
                    </a:lnTo>
                    <a:lnTo>
                      <a:pt x="120" y="227"/>
                    </a:lnTo>
                    <a:lnTo>
                      <a:pt x="120" y="226"/>
                    </a:lnTo>
                    <a:lnTo>
                      <a:pt x="116" y="226"/>
                    </a:lnTo>
                    <a:lnTo>
                      <a:pt x="116" y="224"/>
                    </a:lnTo>
                    <a:lnTo>
                      <a:pt x="111" y="224"/>
                    </a:lnTo>
                    <a:lnTo>
                      <a:pt x="111" y="223"/>
                    </a:lnTo>
                    <a:lnTo>
                      <a:pt x="107" y="223"/>
                    </a:lnTo>
                    <a:lnTo>
                      <a:pt x="107" y="222"/>
                    </a:lnTo>
                    <a:lnTo>
                      <a:pt x="103" y="222"/>
                    </a:lnTo>
                    <a:lnTo>
                      <a:pt x="103" y="220"/>
                    </a:lnTo>
                    <a:lnTo>
                      <a:pt x="99" y="220"/>
                    </a:lnTo>
                    <a:lnTo>
                      <a:pt x="99" y="219"/>
                    </a:lnTo>
                    <a:lnTo>
                      <a:pt x="94" y="219"/>
                    </a:lnTo>
                    <a:lnTo>
                      <a:pt x="94" y="218"/>
                    </a:lnTo>
                    <a:lnTo>
                      <a:pt x="90" y="218"/>
                    </a:lnTo>
                    <a:lnTo>
                      <a:pt x="90" y="216"/>
                    </a:lnTo>
                    <a:lnTo>
                      <a:pt x="86" y="216"/>
                    </a:lnTo>
                    <a:lnTo>
                      <a:pt x="86" y="215"/>
                    </a:lnTo>
                    <a:lnTo>
                      <a:pt x="81" y="215"/>
                    </a:lnTo>
                    <a:lnTo>
                      <a:pt x="81" y="214"/>
                    </a:lnTo>
                    <a:lnTo>
                      <a:pt x="77" y="214"/>
                    </a:lnTo>
                    <a:lnTo>
                      <a:pt x="77" y="213"/>
                    </a:lnTo>
                    <a:lnTo>
                      <a:pt x="73" y="213"/>
                    </a:lnTo>
                    <a:lnTo>
                      <a:pt x="73" y="212"/>
                    </a:lnTo>
                    <a:lnTo>
                      <a:pt x="69" y="212"/>
                    </a:lnTo>
                    <a:lnTo>
                      <a:pt x="69" y="210"/>
                    </a:lnTo>
                    <a:lnTo>
                      <a:pt x="64" y="210"/>
                    </a:lnTo>
                    <a:lnTo>
                      <a:pt x="64" y="209"/>
                    </a:lnTo>
                    <a:lnTo>
                      <a:pt x="60" y="209"/>
                    </a:lnTo>
                    <a:lnTo>
                      <a:pt x="60" y="207"/>
                    </a:lnTo>
                    <a:lnTo>
                      <a:pt x="56" y="207"/>
                    </a:lnTo>
                    <a:lnTo>
                      <a:pt x="56" y="206"/>
                    </a:lnTo>
                    <a:lnTo>
                      <a:pt x="51" y="206"/>
                    </a:lnTo>
                    <a:lnTo>
                      <a:pt x="51" y="205"/>
                    </a:lnTo>
                    <a:lnTo>
                      <a:pt x="47" y="205"/>
                    </a:lnTo>
                    <a:lnTo>
                      <a:pt x="47" y="203"/>
                    </a:lnTo>
                    <a:lnTo>
                      <a:pt x="43" y="203"/>
                    </a:lnTo>
                    <a:lnTo>
                      <a:pt x="43" y="202"/>
                    </a:lnTo>
                    <a:lnTo>
                      <a:pt x="39" y="202"/>
                    </a:lnTo>
                    <a:lnTo>
                      <a:pt x="39" y="201"/>
                    </a:lnTo>
                    <a:lnTo>
                      <a:pt x="34" y="201"/>
                    </a:lnTo>
                    <a:lnTo>
                      <a:pt x="34" y="199"/>
                    </a:lnTo>
                    <a:lnTo>
                      <a:pt x="29" y="199"/>
                    </a:lnTo>
                    <a:lnTo>
                      <a:pt x="26" y="199"/>
                    </a:lnTo>
                    <a:lnTo>
                      <a:pt x="26" y="197"/>
                    </a:lnTo>
                    <a:lnTo>
                      <a:pt x="21" y="197"/>
                    </a:lnTo>
                    <a:lnTo>
                      <a:pt x="21" y="196"/>
                    </a:lnTo>
                    <a:lnTo>
                      <a:pt x="16" y="196"/>
                    </a:lnTo>
                    <a:lnTo>
                      <a:pt x="16" y="195"/>
                    </a:lnTo>
                    <a:lnTo>
                      <a:pt x="13" y="195"/>
                    </a:lnTo>
                    <a:lnTo>
                      <a:pt x="13" y="193"/>
                    </a:lnTo>
                    <a:lnTo>
                      <a:pt x="9" y="193"/>
                    </a:lnTo>
                    <a:lnTo>
                      <a:pt x="9" y="192"/>
                    </a:lnTo>
                    <a:lnTo>
                      <a:pt x="3" y="192"/>
                    </a:lnTo>
                    <a:lnTo>
                      <a:pt x="3" y="190"/>
                    </a:lnTo>
                    <a:lnTo>
                      <a:pt x="0" y="190"/>
                    </a:lnTo>
                    <a:lnTo>
                      <a:pt x="1" y="188"/>
                    </a:lnTo>
                    <a:lnTo>
                      <a:pt x="2" y="185"/>
                    </a:lnTo>
                    <a:lnTo>
                      <a:pt x="2" y="183"/>
                    </a:lnTo>
                    <a:lnTo>
                      <a:pt x="3" y="183"/>
                    </a:lnTo>
                    <a:lnTo>
                      <a:pt x="3" y="178"/>
                    </a:lnTo>
                    <a:lnTo>
                      <a:pt x="5" y="178"/>
                    </a:lnTo>
                    <a:lnTo>
                      <a:pt x="5" y="175"/>
                    </a:lnTo>
                    <a:lnTo>
                      <a:pt x="6" y="175"/>
                    </a:lnTo>
                    <a:lnTo>
                      <a:pt x="6" y="172"/>
                    </a:lnTo>
                    <a:lnTo>
                      <a:pt x="8" y="172"/>
                    </a:lnTo>
                    <a:lnTo>
                      <a:pt x="8" y="170"/>
                    </a:lnTo>
                    <a:lnTo>
                      <a:pt x="9" y="170"/>
                    </a:lnTo>
                    <a:lnTo>
                      <a:pt x="9" y="166"/>
                    </a:lnTo>
                    <a:lnTo>
                      <a:pt x="10" y="166"/>
                    </a:lnTo>
                    <a:lnTo>
                      <a:pt x="10" y="163"/>
                    </a:lnTo>
                    <a:lnTo>
                      <a:pt x="12" y="163"/>
                    </a:lnTo>
                    <a:lnTo>
                      <a:pt x="12" y="161"/>
                    </a:lnTo>
                    <a:lnTo>
                      <a:pt x="13" y="161"/>
                    </a:lnTo>
                    <a:lnTo>
                      <a:pt x="13" y="158"/>
                    </a:lnTo>
                    <a:lnTo>
                      <a:pt x="14" y="158"/>
                    </a:lnTo>
                    <a:lnTo>
                      <a:pt x="14" y="156"/>
                    </a:lnTo>
                    <a:lnTo>
                      <a:pt x="15" y="156"/>
                    </a:lnTo>
                    <a:lnTo>
                      <a:pt x="16" y="153"/>
                    </a:lnTo>
                    <a:lnTo>
                      <a:pt x="18" y="150"/>
                    </a:lnTo>
                    <a:lnTo>
                      <a:pt x="19" y="148"/>
                    </a:lnTo>
                    <a:lnTo>
                      <a:pt x="21" y="148"/>
                    </a:lnTo>
                    <a:lnTo>
                      <a:pt x="22" y="145"/>
                    </a:lnTo>
                    <a:lnTo>
                      <a:pt x="23" y="145"/>
                    </a:lnTo>
                    <a:lnTo>
                      <a:pt x="25" y="143"/>
                    </a:lnTo>
                    <a:lnTo>
                      <a:pt x="26" y="140"/>
                    </a:lnTo>
                    <a:lnTo>
                      <a:pt x="27" y="140"/>
                    </a:lnTo>
                    <a:lnTo>
                      <a:pt x="29" y="137"/>
                    </a:lnTo>
                    <a:lnTo>
                      <a:pt x="31" y="135"/>
                    </a:lnTo>
                    <a:lnTo>
                      <a:pt x="32" y="135"/>
                    </a:lnTo>
                    <a:lnTo>
                      <a:pt x="34" y="132"/>
                    </a:lnTo>
                    <a:lnTo>
                      <a:pt x="36" y="132"/>
                    </a:lnTo>
                    <a:lnTo>
                      <a:pt x="38" y="129"/>
                    </a:lnTo>
                    <a:lnTo>
                      <a:pt x="39" y="129"/>
                    </a:lnTo>
                    <a:lnTo>
                      <a:pt x="40" y="127"/>
                    </a:lnTo>
                    <a:lnTo>
                      <a:pt x="43" y="127"/>
                    </a:lnTo>
                    <a:lnTo>
                      <a:pt x="43" y="126"/>
                    </a:lnTo>
                    <a:lnTo>
                      <a:pt x="45" y="126"/>
                    </a:lnTo>
                    <a:lnTo>
                      <a:pt x="47" y="123"/>
                    </a:lnTo>
                    <a:lnTo>
                      <a:pt x="49" y="123"/>
                    </a:lnTo>
                    <a:lnTo>
                      <a:pt x="49" y="122"/>
                    </a:lnTo>
                    <a:lnTo>
                      <a:pt x="53" y="122"/>
                    </a:lnTo>
                    <a:lnTo>
                      <a:pt x="55" y="119"/>
                    </a:lnTo>
                    <a:lnTo>
                      <a:pt x="56" y="119"/>
                    </a:lnTo>
                    <a:lnTo>
                      <a:pt x="56" y="118"/>
                    </a:lnTo>
                    <a:lnTo>
                      <a:pt x="60" y="118"/>
                    </a:lnTo>
                    <a:lnTo>
                      <a:pt x="60" y="116"/>
                    </a:lnTo>
                    <a:lnTo>
                      <a:pt x="64" y="116"/>
                    </a:lnTo>
                    <a:lnTo>
                      <a:pt x="64" y="115"/>
                    </a:lnTo>
                    <a:lnTo>
                      <a:pt x="69" y="115"/>
                    </a:lnTo>
                    <a:lnTo>
                      <a:pt x="69" y="114"/>
                    </a:lnTo>
                    <a:lnTo>
                      <a:pt x="73" y="114"/>
                    </a:lnTo>
                    <a:lnTo>
                      <a:pt x="73" y="113"/>
                    </a:lnTo>
                    <a:lnTo>
                      <a:pt x="77" y="113"/>
                    </a:lnTo>
                    <a:lnTo>
                      <a:pt x="77" y="112"/>
                    </a:lnTo>
                    <a:lnTo>
                      <a:pt x="82" y="112"/>
                    </a:lnTo>
                    <a:lnTo>
                      <a:pt x="82" y="110"/>
                    </a:lnTo>
                    <a:lnTo>
                      <a:pt x="86" y="110"/>
                    </a:lnTo>
                    <a:lnTo>
                      <a:pt x="86" y="109"/>
                    </a:lnTo>
                    <a:lnTo>
                      <a:pt x="91" y="109"/>
                    </a:lnTo>
                    <a:lnTo>
                      <a:pt x="91" y="107"/>
                    </a:lnTo>
                    <a:lnTo>
                      <a:pt x="97" y="107"/>
                    </a:lnTo>
                    <a:lnTo>
                      <a:pt x="97" y="106"/>
                    </a:lnTo>
                    <a:lnTo>
                      <a:pt x="103" y="106"/>
                    </a:lnTo>
                    <a:lnTo>
                      <a:pt x="103" y="105"/>
                    </a:lnTo>
                    <a:lnTo>
                      <a:pt x="110" y="105"/>
                    </a:lnTo>
                    <a:lnTo>
                      <a:pt x="110" y="103"/>
                    </a:lnTo>
                    <a:lnTo>
                      <a:pt x="121" y="103"/>
                    </a:lnTo>
                    <a:lnTo>
                      <a:pt x="121" y="102"/>
                    </a:lnTo>
                    <a:lnTo>
                      <a:pt x="126" y="102"/>
                    </a:lnTo>
                    <a:lnTo>
                      <a:pt x="126" y="101"/>
                    </a:lnTo>
                    <a:lnTo>
                      <a:pt x="139" y="101"/>
                    </a:lnTo>
                    <a:lnTo>
                      <a:pt x="139" y="100"/>
                    </a:lnTo>
                    <a:lnTo>
                      <a:pt x="150" y="100"/>
                    </a:lnTo>
                    <a:lnTo>
                      <a:pt x="150" y="99"/>
                    </a:lnTo>
                    <a:lnTo>
                      <a:pt x="162" y="99"/>
                    </a:lnTo>
                    <a:lnTo>
                      <a:pt x="162" y="97"/>
                    </a:lnTo>
                    <a:lnTo>
                      <a:pt x="167" y="97"/>
                    </a:lnTo>
                    <a:lnTo>
                      <a:pt x="167" y="96"/>
                    </a:lnTo>
                    <a:lnTo>
                      <a:pt x="178" y="96"/>
                    </a:lnTo>
                    <a:lnTo>
                      <a:pt x="178" y="95"/>
                    </a:lnTo>
                    <a:lnTo>
                      <a:pt x="188" y="95"/>
                    </a:lnTo>
                    <a:lnTo>
                      <a:pt x="188" y="93"/>
                    </a:lnTo>
                    <a:lnTo>
                      <a:pt x="193" y="93"/>
                    </a:lnTo>
                    <a:lnTo>
                      <a:pt x="193" y="92"/>
                    </a:lnTo>
                    <a:lnTo>
                      <a:pt x="198" y="92"/>
                    </a:lnTo>
                    <a:lnTo>
                      <a:pt x="198" y="90"/>
                    </a:lnTo>
                    <a:lnTo>
                      <a:pt x="204" y="90"/>
                    </a:lnTo>
                    <a:lnTo>
                      <a:pt x="204" y="89"/>
                    </a:lnTo>
                    <a:lnTo>
                      <a:pt x="208" y="89"/>
                    </a:lnTo>
                    <a:lnTo>
                      <a:pt x="208" y="88"/>
                    </a:lnTo>
                    <a:lnTo>
                      <a:pt x="214" y="88"/>
                    </a:lnTo>
                    <a:lnTo>
                      <a:pt x="214" y="87"/>
                    </a:lnTo>
                    <a:lnTo>
                      <a:pt x="219" y="87"/>
                    </a:lnTo>
                    <a:lnTo>
                      <a:pt x="219" y="86"/>
                    </a:lnTo>
                    <a:lnTo>
                      <a:pt x="222" y="86"/>
                    </a:lnTo>
                    <a:lnTo>
                      <a:pt x="222" y="84"/>
                    </a:lnTo>
                    <a:lnTo>
                      <a:pt x="224" y="84"/>
                    </a:lnTo>
                    <a:lnTo>
                      <a:pt x="224" y="83"/>
                    </a:lnTo>
                    <a:lnTo>
                      <a:pt x="227" y="83"/>
                    </a:lnTo>
                    <a:lnTo>
                      <a:pt x="227" y="82"/>
                    </a:lnTo>
                    <a:lnTo>
                      <a:pt x="230" y="82"/>
                    </a:lnTo>
                    <a:lnTo>
                      <a:pt x="230" y="80"/>
                    </a:lnTo>
                    <a:lnTo>
                      <a:pt x="235" y="80"/>
                    </a:lnTo>
                    <a:lnTo>
                      <a:pt x="235" y="79"/>
                    </a:lnTo>
                    <a:lnTo>
                      <a:pt x="237" y="79"/>
                    </a:lnTo>
                    <a:lnTo>
                      <a:pt x="237" y="78"/>
                    </a:lnTo>
                    <a:lnTo>
                      <a:pt x="240" y="78"/>
                    </a:lnTo>
                    <a:lnTo>
                      <a:pt x="240" y="76"/>
                    </a:lnTo>
                    <a:lnTo>
                      <a:pt x="243" y="76"/>
                    </a:lnTo>
                    <a:lnTo>
                      <a:pt x="243" y="75"/>
                    </a:lnTo>
                    <a:lnTo>
                      <a:pt x="246" y="75"/>
                    </a:lnTo>
                    <a:lnTo>
                      <a:pt x="247" y="73"/>
                    </a:lnTo>
                    <a:lnTo>
                      <a:pt x="249" y="73"/>
                    </a:lnTo>
                    <a:lnTo>
                      <a:pt x="250" y="70"/>
                    </a:lnTo>
                    <a:lnTo>
                      <a:pt x="253" y="70"/>
                    </a:lnTo>
                    <a:lnTo>
                      <a:pt x="253" y="69"/>
                    </a:lnTo>
                    <a:lnTo>
                      <a:pt x="256" y="69"/>
                    </a:lnTo>
                    <a:lnTo>
                      <a:pt x="257" y="66"/>
                    </a:lnTo>
                    <a:lnTo>
                      <a:pt x="260" y="66"/>
                    </a:lnTo>
                    <a:lnTo>
                      <a:pt x="261" y="63"/>
                    </a:lnTo>
                    <a:lnTo>
                      <a:pt x="263" y="63"/>
                    </a:lnTo>
                    <a:lnTo>
                      <a:pt x="263" y="62"/>
                    </a:lnTo>
                    <a:lnTo>
                      <a:pt x="265" y="62"/>
                    </a:lnTo>
                    <a:lnTo>
                      <a:pt x="266" y="59"/>
                    </a:lnTo>
                    <a:lnTo>
                      <a:pt x="267" y="59"/>
                    </a:lnTo>
                    <a:lnTo>
                      <a:pt x="267" y="58"/>
                    </a:lnTo>
                    <a:lnTo>
                      <a:pt x="270" y="58"/>
                    </a:lnTo>
                    <a:lnTo>
                      <a:pt x="272" y="56"/>
                    </a:lnTo>
                    <a:lnTo>
                      <a:pt x="273" y="56"/>
                    </a:lnTo>
                    <a:lnTo>
                      <a:pt x="273" y="54"/>
                    </a:lnTo>
                    <a:lnTo>
                      <a:pt x="276" y="54"/>
                    </a:lnTo>
                    <a:lnTo>
                      <a:pt x="276" y="52"/>
                    </a:lnTo>
                    <a:lnTo>
                      <a:pt x="278" y="52"/>
                    </a:lnTo>
                    <a:lnTo>
                      <a:pt x="278" y="50"/>
                    </a:lnTo>
                    <a:lnTo>
                      <a:pt x="280" y="50"/>
                    </a:lnTo>
                    <a:lnTo>
                      <a:pt x="282" y="48"/>
                    </a:lnTo>
                    <a:lnTo>
                      <a:pt x="283" y="48"/>
                    </a:lnTo>
                    <a:lnTo>
                      <a:pt x="283" y="46"/>
                    </a:lnTo>
                    <a:lnTo>
                      <a:pt x="286" y="46"/>
                    </a:lnTo>
                    <a:lnTo>
                      <a:pt x="287" y="44"/>
                    </a:lnTo>
                    <a:lnTo>
                      <a:pt x="289" y="44"/>
                    </a:lnTo>
                    <a:lnTo>
                      <a:pt x="289" y="43"/>
                    </a:lnTo>
                    <a:lnTo>
                      <a:pt x="291" y="43"/>
                    </a:lnTo>
                    <a:lnTo>
                      <a:pt x="291" y="41"/>
                    </a:lnTo>
                    <a:lnTo>
                      <a:pt x="294" y="41"/>
                    </a:lnTo>
                    <a:lnTo>
                      <a:pt x="294" y="40"/>
                    </a:lnTo>
                    <a:lnTo>
                      <a:pt x="296" y="40"/>
                    </a:lnTo>
                    <a:lnTo>
                      <a:pt x="298" y="37"/>
                    </a:lnTo>
                    <a:lnTo>
                      <a:pt x="300" y="37"/>
                    </a:lnTo>
                    <a:lnTo>
                      <a:pt x="302" y="35"/>
                    </a:lnTo>
                    <a:lnTo>
                      <a:pt x="305" y="35"/>
                    </a:lnTo>
                    <a:lnTo>
                      <a:pt x="305" y="33"/>
                    </a:lnTo>
                    <a:lnTo>
                      <a:pt x="308" y="33"/>
                    </a:lnTo>
                    <a:lnTo>
                      <a:pt x="308" y="32"/>
                    </a:lnTo>
                    <a:lnTo>
                      <a:pt x="311" y="32"/>
                    </a:lnTo>
                    <a:lnTo>
                      <a:pt x="311" y="31"/>
                    </a:lnTo>
                    <a:lnTo>
                      <a:pt x="313" y="31"/>
                    </a:lnTo>
                    <a:lnTo>
                      <a:pt x="313" y="30"/>
                    </a:lnTo>
                    <a:lnTo>
                      <a:pt x="318" y="30"/>
                    </a:lnTo>
                    <a:lnTo>
                      <a:pt x="318" y="29"/>
                    </a:lnTo>
                    <a:lnTo>
                      <a:pt x="321" y="29"/>
                    </a:lnTo>
                    <a:lnTo>
                      <a:pt x="321" y="27"/>
                    </a:lnTo>
                    <a:lnTo>
                      <a:pt x="325" y="27"/>
                    </a:lnTo>
                    <a:lnTo>
                      <a:pt x="325" y="26"/>
                    </a:lnTo>
                    <a:lnTo>
                      <a:pt x="332" y="26"/>
                    </a:lnTo>
                    <a:lnTo>
                      <a:pt x="332" y="24"/>
                    </a:lnTo>
                    <a:lnTo>
                      <a:pt x="339" y="24"/>
                    </a:lnTo>
                    <a:lnTo>
                      <a:pt x="339" y="23"/>
                    </a:lnTo>
                    <a:lnTo>
                      <a:pt x="426" y="23"/>
                    </a:lnTo>
                    <a:lnTo>
                      <a:pt x="426" y="22"/>
                    </a:lnTo>
                    <a:lnTo>
                      <a:pt x="428" y="22"/>
                    </a:lnTo>
                    <a:lnTo>
                      <a:pt x="428" y="20"/>
                    </a:lnTo>
                    <a:lnTo>
                      <a:pt x="435" y="20"/>
                    </a:lnTo>
                    <a:lnTo>
                      <a:pt x="435" y="19"/>
                    </a:lnTo>
                    <a:lnTo>
                      <a:pt x="439" y="19"/>
                    </a:lnTo>
                    <a:lnTo>
                      <a:pt x="439" y="18"/>
                    </a:lnTo>
                    <a:lnTo>
                      <a:pt x="442" y="18"/>
                    </a:lnTo>
                    <a:lnTo>
                      <a:pt x="442" y="16"/>
                    </a:lnTo>
                    <a:lnTo>
                      <a:pt x="445" y="16"/>
                    </a:lnTo>
                    <a:lnTo>
                      <a:pt x="448" y="16"/>
                    </a:lnTo>
                    <a:lnTo>
                      <a:pt x="448" y="14"/>
                    </a:lnTo>
                    <a:lnTo>
                      <a:pt x="452" y="14"/>
                    </a:lnTo>
                    <a:lnTo>
                      <a:pt x="452" y="13"/>
                    </a:lnTo>
                    <a:lnTo>
                      <a:pt x="455" y="13"/>
                    </a:lnTo>
                    <a:lnTo>
                      <a:pt x="455" y="12"/>
                    </a:lnTo>
                    <a:lnTo>
                      <a:pt x="458" y="12"/>
                    </a:lnTo>
                    <a:lnTo>
                      <a:pt x="458" y="10"/>
                    </a:lnTo>
                    <a:lnTo>
                      <a:pt x="462" y="10"/>
                    </a:lnTo>
                    <a:lnTo>
                      <a:pt x="462" y="9"/>
                    </a:lnTo>
                    <a:lnTo>
                      <a:pt x="466" y="9"/>
                    </a:lnTo>
                    <a:lnTo>
                      <a:pt x="466" y="7"/>
                    </a:lnTo>
                    <a:lnTo>
                      <a:pt x="470" y="7"/>
                    </a:lnTo>
                    <a:lnTo>
                      <a:pt x="470" y="6"/>
                    </a:lnTo>
                    <a:lnTo>
                      <a:pt x="473" y="6"/>
                    </a:lnTo>
                    <a:lnTo>
                      <a:pt x="473" y="5"/>
                    </a:lnTo>
                    <a:lnTo>
                      <a:pt x="477" y="5"/>
                    </a:lnTo>
                    <a:lnTo>
                      <a:pt x="477" y="3"/>
                    </a:lnTo>
                    <a:lnTo>
                      <a:pt x="481" y="3"/>
                    </a:lnTo>
                    <a:lnTo>
                      <a:pt x="483" y="3"/>
                    </a:lnTo>
                    <a:lnTo>
                      <a:pt x="483" y="1"/>
                    </a:lnTo>
                    <a:lnTo>
                      <a:pt x="491" y="1"/>
                    </a:lnTo>
                    <a:lnTo>
                      <a:pt x="491" y="0"/>
                    </a:lnTo>
                    <a:lnTo>
                      <a:pt x="507" y="0"/>
                    </a:lnTo>
                  </a:path>
                </a:pathLst>
              </a:custGeom>
              <a:solidFill>
                <a:schemeClr val="accent1"/>
              </a:solidFill>
              <a:ln w="12700" cap="rnd" cmpd="sng">
                <a:solidFill>
                  <a:schemeClr val="bg2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11291" name="Text Box 159"/>
            <p:cNvSpPr txBox="1">
              <a:spLocks noChangeArrowheads="1"/>
            </p:cNvSpPr>
            <p:nvPr/>
          </p:nvSpPr>
          <p:spPr bwMode="auto">
            <a:xfrm>
              <a:off x="1780" y="3555"/>
              <a:ext cx="528" cy="1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altLang="zh-CN" sz="1200">
                  <a:latin typeface="宋体" pitchFamily="2" charset="-122"/>
                </a:rPr>
                <a:t>IT</a:t>
              </a:r>
              <a:r>
                <a:rPr lang="zh-CN" altLang="en-US" sz="1200">
                  <a:latin typeface="宋体" pitchFamily="2" charset="-122"/>
                </a:rPr>
                <a:t>管理员</a:t>
              </a:r>
            </a:p>
          </p:txBody>
        </p:sp>
      </p:grpSp>
      <p:sp>
        <p:nvSpPr>
          <p:cNvPr id="11288" name="Line 160"/>
          <p:cNvSpPr>
            <a:spLocks noChangeShapeType="1"/>
          </p:cNvSpPr>
          <p:nvPr/>
        </p:nvSpPr>
        <p:spPr bwMode="auto">
          <a:xfrm>
            <a:off x="1870075" y="6138863"/>
            <a:ext cx="36353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pic>
        <p:nvPicPr>
          <p:cNvPr id="11289" name="Picture 4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895600" y="1524000"/>
            <a:ext cx="5816600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strips dir="r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7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43" grpId="0" animBg="1"/>
      <p:bldP spid="144" grpId="0" animBg="1"/>
      <p:bldP spid="145" grpId="0" animBg="1"/>
      <p:bldP spid="14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数据填报系统</a:t>
            </a:r>
          </a:p>
        </p:txBody>
      </p:sp>
      <p:pic>
        <p:nvPicPr>
          <p:cNvPr id="97283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762000"/>
            <a:ext cx="9144000" cy="609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strips dir="ru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填报界面</a:t>
            </a:r>
          </a:p>
        </p:txBody>
      </p:sp>
      <p:pic>
        <p:nvPicPr>
          <p:cNvPr id="9830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838200"/>
            <a:ext cx="9144000" cy="601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strips dir="ru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smtClean="0"/>
          </a:p>
        </p:txBody>
      </p:sp>
      <p:pic>
        <p:nvPicPr>
          <p:cNvPr id="9933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685800"/>
            <a:ext cx="9144000" cy="617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strips dir="ru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990600" y="609600"/>
            <a:ext cx="6851650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defRPr/>
            </a:pPr>
            <a:r>
              <a:rPr kumimoji="1" lang="zh-CN" altLang="en-US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具体应用流程：数据采集者</a:t>
            </a:r>
            <a:endParaRPr kumimoji="1" lang="en-US" altLang="zh-CN" sz="2400" b="1" dirty="0">
              <a:effectLst>
                <a:outerShdw blurRad="38100" dist="38100" dir="2700000" algn="tl">
                  <a:srgbClr val="C0C0C0"/>
                </a:outerShdw>
              </a:effectLst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12294" name="Text Box 4"/>
          <p:cNvSpPr txBox="1">
            <a:spLocks noChangeArrowheads="1"/>
          </p:cNvSpPr>
          <p:nvPr/>
        </p:nvSpPr>
        <p:spPr bwMode="auto">
          <a:xfrm>
            <a:off x="5486400" y="990600"/>
            <a:ext cx="1471613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1600" b="1">
                <a:ea typeface="楷体_GB2312" pitchFamily="49" charset="-122"/>
              </a:rPr>
              <a:t>监管信息系统</a:t>
            </a:r>
          </a:p>
        </p:txBody>
      </p:sp>
      <p:sp>
        <p:nvSpPr>
          <p:cNvPr id="12295" name="Line 5"/>
          <p:cNvSpPr>
            <a:spLocks noChangeShapeType="1"/>
          </p:cNvSpPr>
          <p:nvPr/>
        </p:nvSpPr>
        <p:spPr bwMode="auto">
          <a:xfrm flipV="1">
            <a:off x="5457825" y="3178175"/>
            <a:ext cx="8858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52400" y="5562600"/>
            <a:ext cx="1698625" cy="1030288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297" name="Line 7"/>
          <p:cNvSpPr>
            <a:spLocks noChangeShapeType="1"/>
          </p:cNvSpPr>
          <p:nvPr/>
        </p:nvSpPr>
        <p:spPr bwMode="auto">
          <a:xfrm flipV="1">
            <a:off x="1857375" y="1524000"/>
            <a:ext cx="406400" cy="142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12298" name="Group 8"/>
          <p:cNvGrpSpPr>
            <a:grpSpLocks/>
          </p:cNvGrpSpPr>
          <p:nvPr/>
        </p:nvGrpSpPr>
        <p:grpSpPr bwMode="auto">
          <a:xfrm>
            <a:off x="449263" y="1089025"/>
            <a:ext cx="1244600" cy="800100"/>
            <a:chOff x="431" y="3113"/>
            <a:chExt cx="680" cy="640"/>
          </a:xfrm>
        </p:grpSpPr>
        <p:graphicFrame>
          <p:nvGraphicFramePr>
            <p:cNvPr id="12292" name="Object 2"/>
            <p:cNvGraphicFramePr>
              <a:graphicFrameLocks/>
            </p:cNvGraphicFramePr>
            <p:nvPr/>
          </p:nvGraphicFramePr>
          <p:xfrm>
            <a:off x="431" y="3113"/>
            <a:ext cx="680" cy="496"/>
          </p:xfrm>
          <a:graphic>
            <a:graphicData uri="http://schemas.openxmlformats.org/presentationml/2006/ole">
              <p:oleObj spid="_x0000_s12292" name="Clip" r:id="rId3" imgW="3657600" imgH="3089160" progId="MS_ClipArt_Gallery.2">
                <p:embed/>
              </p:oleObj>
            </a:graphicData>
          </a:graphic>
        </p:graphicFrame>
        <p:sp>
          <p:nvSpPr>
            <p:cNvPr id="12" name="Text Box 10"/>
            <p:cNvSpPr txBox="1">
              <a:spLocks noChangeArrowheads="1"/>
            </p:cNvSpPr>
            <p:nvPr/>
          </p:nvSpPr>
          <p:spPr bwMode="auto">
            <a:xfrm>
              <a:off x="431" y="3566"/>
              <a:ext cx="680" cy="187"/>
            </a:xfrm>
            <a:prstGeom prst="rect">
              <a:avLst/>
            </a:prstGeom>
            <a:solidFill>
              <a:srgbClr val="CCFFCC">
                <a:alpha val="39000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anchor="ctr" anchorCtr="1"/>
            <a:lstStyle/>
            <a:p>
              <a:pPr eaLnBrk="0" hangingPunct="0">
                <a:defRPr/>
              </a:pPr>
              <a:r>
                <a:rPr lang="zh-CN" altLang="en-US" sz="1200">
                  <a:effectLst>
                    <a:outerShdw blurRad="38100" dist="38100" dir="2700000" algn="tl">
                      <a:srgbClr val="FFFFFF"/>
                    </a:outerShdw>
                  </a:effectLst>
                  <a:latin typeface="Times New Roman" pitchFamily="18" charset="0"/>
                </a:rPr>
                <a:t>决策者</a:t>
              </a:r>
            </a:p>
          </p:txBody>
        </p:sp>
      </p:grpSp>
      <p:grpSp>
        <p:nvGrpSpPr>
          <p:cNvPr id="12299" name="Group 11"/>
          <p:cNvGrpSpPr>
            <a:grpSpLocks/>
          </p:cNvGrpSpPr>
          <p:nvPr/>
        </p:nvGrpSpPr>
        <p:grpSpPr bwMode="auto">
          <a:xfrm>
            <a:off x="396875" y="4346575"/>
            <a:ext cx="1244600" cy="984250"/>
            <a:chOff x="1927" y="866"/>
            <a:chExt cx="499" cy="620"/>
          </a:xfrm>
        </p:grpSpPr>
        <p:sp>
          <p:nvSpPr>
            <p:cNvPr id="14" name="Text Box 12"/>
            <p:cNvSpPr txBox="1">
              <a:spLocks noChangeArrowheads="1"/>
            </p:cNvSpPr>
            <p:nvPr/>
          </p:nvSpPr>
          <p:spPr bwMode="auto">
            <a:xfrm>
              <a:off x="1927" y="1344"/>
              <a:ext cx="499" cy="1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 anchorCtr="1"/>
            <a:lstStyle/>
            <a:p>
              <a:pPr eaLnBrk="0" hangingPunct="0">
                <a:defRPr/>
              </a:pPr>
              <a:r>
                <a:rPr lang="zh-CN" altLang="en-US" sz="1200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itchFamily="18" charset="0"/>
                </a:rPr>
                <a:t>数据采集者</a:t>
              </a:r>
            </a:p>
          </p:txBody>
        </p:sp>
        <p:graphicFrame>
          <p:nvGraphicFramePr>
            <p:cNvPr id="12291" name="Object 3"/>
            <p:cNvGraphicFramePr>
              <a:graphicFrameLocks noChangeAspect="1"/>
            </p:cNvGraphicFramePr>
            <p:nvPr/>
          </p:nvGraphicFramePr>
          <p:xfrm>
            <a:off x="1949" y="866"/>
            <a:ext cx="432" cy="452"/>
          </p:xfrm>
          <a:graphic>
            <a:graphicData uri="http://schemas.openxmlformats.org/presentationml/2006/ole">
              <p:oleObj spid="_x0000_s12291" name="位图图像" r:id="rId4" imgW="1619476" imgH="1704762" progId="Paint.Picture">
                <p:embed/>
              </p:oleObj>
            </a:graphicData>
          </a:graphic>
        </p:graphicFrame>
      </p:grpSp>
      <p:grpSp>
        <p:nvGrpSpPr>
          <p:cNvPr id="12300" name="Group 14"/>
          <p:cNvGrpSpPr>
            <a:grpSpLocks/>
          </p:cNvGrpSpPr>
          <p:nvPr/>
        </p:nvGrpSpPr>
        <p:grpSpPr bwMode="auto">
          <a:xfrm>
            <a:off x="265113" y="2068513"/>
            <a:ext cx="1471612" cy="847725"/>
            <a:chOff x="2200" y="3113"/>
            <a:chExt cx="861" cy="715"/>
          </a:xfrm>
        </p:grpSpPr>
        <p:grpSp>
          <p:nvGrpSpPr>
            <p:cNvPr id="12328" name="Group 15"/>
            <p:cNvGrpSpPr>
              <a:grpSpLocks/>
            </p:cNvGrpSpPr>
            <p:nvPr/>
          </p:nvGrpSpPr>
          <p:grpSpPr bwMode="auto">
            <a:xfrm>
              <a:off x="2290" y="3113"/>
              <a:ext cx="681" cy="515"/>
              <a:chOff x="4423" y="1344"/>
              <a:chExt cx="791" cy="561"/>
            </a:xfrm>
          </p:grpSpPr>
          <p:sp>
            <p:nvSpPr>
              <p:cNvPr id="19" name="Freeform 16"/>
              <p:cNvSpPr>
                <a:spLocks/>
              </p:cNvSpPr>
              <p:nvPr/>
            </p:nvSpPr>
            <p:spPr bwMode="auto">
              <a:xfrm>
                <a:off x="4423" y="1687"/>
                <a:ext cx="791" cy="220"/>
              </a:xfrm>
              <a:custGeom>
                <a:avLst/>
                <a:gdLst/>
                <a:ahLst/>
                <a:cxnLst>
                  <a:cxn ang="0">
                    <a:pos x="113" y="0"/>
                  </a:cxn>
                  <a:cxn ang="0">
                    <a:pos x="790" y="38"/>
                  </a:cxn>
                  <a:cxn ang="0">
                    <a:pos x="733" y="217"/>
                  </a:cxn>
                  <a:cxn ang="0">
                    <a:pos x="0" y="168"/>
                  </a:cxn>
                  <a:cxn ang="0">
                    <a:pos x="112" y="0"/>
                  </a:cxn>
                </a:cxnLst>
                <a:rect l="0" t="0" r="r" b="b"/>
                <a:pathLst>
                  <a:path w="791" h="218">
                    <a:moveTo>
                      <a:pt x="113" y="0"/>
                    </a:moveTo>
                    <a:lnTo>
                      <a:pt x="790" y="38"/>
                    </a:lnTo>
                    <a:lnTo>
                      <a:pt x="733" y="217"/>
                    </a:lnTo>
                    <a:lnTo>
                      <a:pt x="0" y="168"/>
                    </a:lnTo>
                    <a:lnTo>
                      <a:pt x="112" y="0"/>
                    </a:lnTo>
                  </a:path>
                </a:pathLst>
              </a:custGeom>
              <a:gradFill rotWithShape="0">
                <a:gsLst>
                  <a:gs pos="0">
                    <a:srgbClr val="AD6900"/>
                  </a:gs>
                  <a:gs pos="100000">
                    <a:srgbClr val="AD6900">
                      <a:gamma/>
                      <a:tint val="30196"/>
                      <a:invGamma/>
                    </a:srgbClr>
                  </a:gs>
                </a:gsLst>
                <a:lin ang="18900000" scaled="1"/>
              </a:gradFill>
              <a:ln w="9525" cap="rnd">
                <a:noFill/>
                <a:round/>
                <a:headEnd type="none" w="sm" len="sm"/>
                <a:tailEnd type="none" w="sm" len="sm"/>
              </a:ln>
              <a:effectLst>
                <a:outerShdw dist="107763" dir="2700000" algn="ctr" rotWithShape="0">
                  <a:srgbClr val="6E0043"/>
                </a:outerShdw>
              </a:effec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Arial" charset="0"/>
                </a:endParaRPr>
              </a:p>
            </p:txBody>
          </p:sp>
          <p:grpSp>
            <p:nvGrpSpPr>
              <p:cNvPr id="12331" name="Group 17"/>
              <p:cNvGrpSpPr>
                <a:grpSpLocks/>
              </p:cNvGrpSpPr>
              <p:nvPr/>
            </p:nvGrpSpPr>
            <p:grpSpPr bwMode="auto">
              <a:xfrm>
                <a:off x="4468" y="1517"/>
                <a:ext cx="436" cy="245"/>
                <a:chOff x="4468" y="1517"/>
                <a:chExt cx="436" cy="245"/>
              </a:xfrm>
            </p:grpSpPr>
            <p:grpSp>
              <p:nvGrpSpPr>
                <p:cNvPr id="12332" name="Group 18"/>
                <p:cNvGrpSpPr>
                  <a:grpSpLocks/>
                </p:cNvGrpSpPr>
                <p:nvPr/>
              </p:nvGrpSpPr>
              <p:grpSpPr bwMode="auto">
                <a:xfrm>
                  <a:off x="4468" y="1517"/>
                  <a:ext cx="265" cy="244"/>
                  <a:chOff x="4468" y="1517"/>
                  <a:chExt cx="265" cy="244"/>
                </a:xfrm>
              </p:grpSpPr>
              <p:sp>
                <p:nvSpPr>
                  <p:cNvPr id="12383" name="Freeform 19"/>
                  <p:cNvSpPr>
                    <a:spLocks/>
                  </p:cNvSpPr>
                  <p:nvPr/>
                </p:nvSpPr>
                <p:spPr bwMode="auto">
                  <a:xfrm>
                    <a:off x="4519" y="1687"/>
                    <a:ext cx="214" cy="74"/>
                  </a:xfrm>
                  <a:custGeom>
                    <a:avLst/>
                    <a:gdLst>
                      <a:gd name="T0" fmla="*/ 213 w 214"/>
                      <a:gd name="T1" fmla="*/ 0 h 74"/>
                      <a:gd name="T2" fmla="*/ 0 w 214"/>
                      <a:gd name="T3" fmla="*/ 16 h 74"/>
                      <a:gd name="T4" fmla="*/ 0 w 214"/>
                      <a:gd name="T5" fmla="*/ 73 h 74"/>
                      <a:gd name="T6" fmla="*/ 213 w 214"/>
                      <a:gd name="T7" fmla="*/ 51 h 74"/>
                      <a:gd name="T8" fmla="*/ 213 w 214"/>
                      <a:gd name="T9" fmla="*/ 0 h 74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14"/>
                      <a:gd name="T16" fmla="*/ 0 h 74"/>
                      <a:gd name="T17" fmla="*/ 214 w 214"/>
                      <a:gd name="T18" fmla="*/ 74 h 74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14" h="74">
                        <a:moveTo>
                          <a:pt x="213" y="0"/>
                        </a:moveTo>
                        <a:lnTo>
                          <a:pt x="0" y="16"/>
                        </a:lnTo>
                        <a:lnTo>
                          <a:pt x="0" y="73"/>
                        </a:lnTo>
                        <a:lnTo>
                          <a:pt x="213" y="51"/>
                        </a:lnTo>
                        <a:lnTo>
                          <a:pt x="213" y="0"/>
                        </a:lnTo>
                      </a:path>
                    </a:pathLst>
                  </a:custGeom>
                  <a:solidFill>
                    <a:srgbClr val="C0C0C0"/>
                  </a:solidFill>
                  <a:ln w="9525" cap="rnd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grpSp>
                <p:nvGrpSpPr>
                  <p:cNvPr id="12384" name="Group 20"/>
                  <p:cNvGrpSpPr>
                    <a:grpSpLocks/>
                  </p:cNvGrpSpPr>
                  <p:nvPr/>
                </p:nvGrpSpPr>
                <p:grpSpPr bwMode="auto">
                  <a:xfrm>
                    <a:off x="4518" y="1700"/>
                    <a:ext cx="213" cy="29"/>
                    <a:chOff x="4518" y="1700"/>
                    <a:chExt cx="213" cy="29"/>
                  </a:xfrm>
                </p:grpSpPr>
                <p:sp>
                  <p:nvSpPr>
                    <p:cNvPr id="12441" name="Line 21"/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4518" y="1700"/>
                      <a:ext cx="213" cy="18"/>
                    </a:xfrm>
                    <a:prstGeom prst="line">
                      <a:avLst/>
                    </a:prstGeom>
                    <a:noFill/>
                    <a:ln w="12700">
                      <a:solidFill>
                        <a:srgbClr val="000000"/>
                      </a:solidFill>
                      <a:round/>
                      <a:headEnd type="none" w="sm" len="sm"/>
                      <a:tailEnd type="none" w="sm" len="sm"/>
                    </a:ln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2442" name="Line 22"/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4530" y="1714"/>
                      <a:ext cx="46" cy="4"/>
                    </a:xfrm>
                    <a:prstGeom prst="line">
                      <a:avLst/>
                    </a:prstGeom>
                    <a:noFill/>
                    <a:ln w="25400">
                      <a:solidFill>
                        <a:srgbClr val="000000"/>
                      </a:solidFill>
                      <a:round/>
                      <a:headEnd type="none" w="sm" len="sm"/>
                      <a:tailEnd type="none" w="sm" len="sm"/>
                    </a:ln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2443" name="Line 23"/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4583" y="1710"/>
                      <a:ext cx="45" cy="4"/>
                    </a:xfrm>
                    <a:prstGeom prst="line">
                      <a:avLst/>
                    </a:prstGeom>
                    <a:noFill/>
                    <a:ln w="25400">
                      <a:solidFill>
                        <a:srgbClr val="000000"/>
                      </a:solidFill>
                      <a:round/>
                      <a:headEnd type="none" w="sm" len="sm"/>
                      <a:tailEnd type="none" w="sm" len="sm"/>
                    </a:ln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2444" name="Line 24"/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4518" y="1711"/>
                      <a:ext cx="213" cy="18"/>
                    </a:xfrm>
                    <a:prstGeom prst="line">
                      <a:avLst/>
                    </a:prstGeom>
                    <a:noFill/>
                    <a:ln w="12700">
                      <a:solidFill>
                        <a:srgbClr val="000000"/>
                      </a:solidFill>
                      <a:round/>
                      <a:headEnd type="none" w="sm" len="sm"/>
                      <a:tailEnd type="none" w="sm" len="sm"/>
                    </a:ln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</p:grpSp>
              <p:grpSp>
                <p:nvGrpSpPr>
                  <p:cNvPr id="12385" name="Group 25"/>
                  <p:cNvGrpSpPr>
                    <a:grpSpLocks/>
                  </p:cNvGrpSpPr>
                  <p:nvPr/>
                </p:nvGrpSpPr>
                <p:grpSpPr bwMode="auto">
                  <a:xfrm>
                    <a:off x="4469" y="1677"/>
                    <a:ext cx="264" cy="26"/>
                    <a:chOff x="4469" y="1677"/>
                    <a:chExt cx="264" cy="26"/>
                  </a:xfrm>
                </p:grpSpPr>
                <p:sp>
                  <p:nvSpPr>
                    <p:cNvPr id="12439" name="Freeform 26"/>
                    <p:cNvSpPr>
                      <a:spLocks/>
                    </p:cNvSpPr>
                    <p:nvPr/>
                  </p:nvSpPr>
                  <p:spPr bwMode="auto">
                    <a:xfrm>
                      <a:off x="4469" y="1677"/>
                      <a:ext cx="264" cy="26"/>
                    </a:xfrm>
                    <a:custGeom>
                      <a:avLst/>
                      <a:gdLst>
                        <a:gd name="T0" fmla="*/ 263 w 264"/>
                        <a:gd name="T1" fmla="*/ 9 h 26"/>
                        <a:gd name="T2" fmla="*/ 50 w 264"/>
                        <a:gd name="T3" fmla="*/ 25 h 26"/>
                        <a:gd name="T4" fmla="*/ 0 w 264"/>
                        <a:gd name="T5" fmla="*/ 10 h 26"/>
                        <a:gd name="T6" fmla="*/ 18 w 264"/>
                        <a:gd name="T7" fmla="*/ 8 h 26"/>
                        <a:gd name="T8" fmla="*/ 182 w 264"/>
                        <a:gd name="T9" fmla="*/ 0 h 26"/>
                        <a:gd name="T10" fmla="*/ 263 w 264"/>
                        <a:gd name="T11" fmla="*/ 9 h 26"/>
                        <a:gd name="T12" fmla="*/ 0 60000 65536"/>
                        <a:gd name="T13" fmla="*/ 0 60000 65536"/>
                        <a:gd name="T14" fmla="*/ 0 60000 65536"/>
                        <a:gd name="T15" fmla="*/ 0 60000 65536"/>
                        <a:gd name="T16" fmla="*/ 0 60000 65536"/>
                        <a:gd name="T17" fmla="*/ 0 60000 65536"/>
                        <a:gd name="T18" fmla="*/ 0 w 264"/>
                        <a:gd name="T19" fmla="*/ 0 h 26"/>
                        <a:gd name="T20" fmla="*/ 264 w 264"/>
                        <a:gd name="T21" fmla="*/ 26 h 26"/>
                      </a:gdLst>
                      <a:ahLst/>
                      <a:cxnLst>
                        <a:cxn ang="T12">
                          <a:pos x="T0" y="T1"/>
                        </a:cxn>
                        <a:cxn ang="T13">
                          <a:pos x="T2" y="T3"/>
                        </a:cxn>
                        <a:cxn ang="T14">
                          <a:pos x="T4" y="T5"/>
                        </a:cxn>
                        <a:cxn ang="T15">
                          <a:pos x="T6" y="T7"/>
                        </a:cxn>
                        <a:cxn ang="T16">
                          <a:pos x="T8" y="T9"/>
                        </a:cxn>
                        <a:cxn ang="T17">
                          <a:pos x="T10" y="T11"/>
                        </a:cxn>
                      </a:cxnLst>
                      <a:rect l="T18" t="T19" r="T20" b="T21"/>
                      <a:pathLst>
                        <a:path w="264" h="26">
                          <a:moveTo>
                            <a:pt x="263" y="9"/>
                          </a:moveTo>
                          <a:lnTo>
                            <a:pt x="50" y="25"/>
                          </a:lnTo>
                          <a:lnTo>
                            <a:pt x="0" y="10"/>
                          </a:lnTo>
                          <a:lnTo>
                            <a:pt x="18" y="8"/>
                          </a:lnTo>
                          <a:lnTo>
                            <a:pt x="182" y="0"/>
                          </a:lnTo>
                          <a:lnTo>
                            <a:pt x="263" y="9"/>
                          </a:lnTo>
                        </a:path>
                      </a:pathLst>
                    </a:custGeom>
                    <a:solidFill>
                      <a:srgbClr val="DFDFDF"/>
                    </a:solidFill>
                    <a:ln w="9525" cap="rnd">
                      <a:noFill/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2440" name="Freeform 27"/>
                    <p:cNvSpPr>
                      <a:spLocks/>
                    </p:cNvSpPr>
                    <p:nvPr/>
                  </p:nvSpPr>
                  <p:spPr bwMode="auto">
                    <a:xfrm>
                      <a:off x="4478" y="1683"/>
                      <a:ext cx="195" cy="17"/>
                    </a:xfrm>
                    <a:custGeom>
                      <a:avLst/>
                      <a:gdLst>
                        <a:gd name="T0" fmla="*/ 178 w 195"/>
                        <a:gd name="T1" fmla="*/ 0 h 17"/>
                        <a:gd name="T2" fmla="*/ 194 w 195"/>
                        <a:gd name="T3" fmla="*/ 5 h 17"/>
                        <a:gd name="T4" fmla="*/ 37 w 195"/>
                        <a:gd name="T5" fmla="*/ 16 h 17"/>
                        <a:gd name="T6" fmla="*/ 12 w 195"/>
                        <a:gd name="T7" fmla="*/ 8 h 17"/>
                        <a:gd name="T8" fmla="*/ 13 w 195"/>
                        <a:gd name="T9" fmla="*/ 8 h 17"/>
                        <a:gd name="T10" fmla="*/ 0 w 195"/>
                        <a:gd name="T11" fmla="*/ 4 h 17"/>
                        <a:gd name="T12" fmla="*/ 8 w 195"/>
                        <a:gd name="T13" fmla="*/ 3 h 17"/>
                        <a:gd name="T14" fmla="*/ 178 w 195"/>
                        <a:gd name="T15" fmla="*/ 0 h 17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  <a:gd name="T24" fmla="*/ 0 w 195"/>
                        <a:gd name="T25" fmla="*/ 0 h 17"/>
                        <a:gd name="T26" fmla="*/ 195 w 195"/>
                        <a:gd name="T27" fmla="*/ 17 h 17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T24" t="T25" r="T26" b="T27"/>
                      <a:pathLst>
                        <a:path w="195" h="17">
                          <a:moveTo>
                            <a:pt x="178" y="0"/>
                          </a:moveTo>
                          <a:lnTo>
                            <a:pt x="194" y="5"/>
                          </a:lnTo>
                          <a:lnTo>
                            <a:pt x="37" y="16"/>
                          </a:lnTo>
                          <a:lnTo>
                            <a:pt x="12" y="8"/>
                          </a:lnTo>
                          <a:lnTo>
                            <a:pt x="13" y="8"/>
                          </a:lnTo>
                          <a:lnTo>
                            <a:pt x="0" y="4"/>
                          </a:lnTo>
                          <a:lnTo>
                            <a:pt x="8" y="3"/>
                          </a:lnTo>
                          <a:lnTo>
                            <a:pt x="178" y="0"/>
                          </a:lnTo>
                        </a:path>
                      </a:pathLst>
                    </a:custGeom>
                    <a:solidFill>
                      <a:srgbClr val="5F5F5F"/>
                    </a:solidFill>
                    <a:ln w="9525" cap="rnd">
                      <a:noFill/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</p:grpSp>
              <p:sp>
                <p:nvSpPr>
                  <p:cNvPr id="12386" name="Freeform 28"/>
                  <p:cNvSpPr>
                    <a:spLocks/>
                  </p:cNvSpPr>
                  <p:nvPr/>
                </p:nvSpPr>
                <p:spPr bwMode="auto">
                  <a:xfrm>
                    <a:off x="4468" y="1689"/>
                    <a:ext cx="51" cy="72"/>
                  </a:xfrm>
                  <a:custGeom>
                    <a:avLst/>
                    <a:gdLst>
                      <a:gd name="T0" fmla="*/ 50 w 51"/>
                      <a:gd name="T1" fmla="*/ 14 h 72"/>
                      <a:gd name="T2" fmla="*/ 0 w 51"/>
                      <a:gd name="T3" fmla="*/ 0 h 72"/>
                      <a:gd name="T4" fmla="*/ 0 w 51"/>
                      <a:gd name="T5" fmla="*/ 46 h 72"/>
                      <a:gd name="T6" fmla="*/ 50 w 51"/>
                      <a:gd name="T7" fmla="*/ 71 h 72"/>
                      <a:gd name="T8" fmla="*/ 50 w 51"/>
                      <a:gd name="T9" fmla="*/ 14 h 7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51"/>
                      <a:gd name="T16" fmla="*/ 0 h 72"/>
                      <a:gd name="T17" fmla="*/ 51 w 51"/>
                      <a:gd name="T18" fmla="*/ 72 h 72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51" h="72">
                        <a:moveTo>
                          <a:pt x="50" y="14"/>
                        </a:moveTo>
                        <a:lnTo>
                          <a:pt x="0" y="0"/>
                        </a:lnTo>
                        <a:lnTo>
                          <a:pt x="0" y="46"/>
                        </a:lnTo>
                        <a:lnTo>
                          <a:pt x="50" y="71"/>
                        </a:lnTo>
                        <a:lnTo>
                          <a:pt x="50" y="14"/>
                        </a:lnTo>
                      </a:path>
                    </a:pathLst>
                  </a:custGeom>
                  <a:solidFill>
                    <a:srgbClr val="BFBFBF"/>
                  </a:solidFill>
                  <a:ln w="9525" cap="rnd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grpSp>
                <p:nvGrpSpPr>
                  <p:cNvPr id="12387" name="Group 29"/>
                  <p:cNvGrpSpPr>
                    <a:grpSpLocks/>
                  </p:cNvGrpSpPr>
                  <p:nvPr/>
                </p:nvGrpSpPr>
                <p:grpSpPr bwMode="auto">
                  <a:xfrm>
                    <a:off x="4468" y="1693"/>
                    <a:ext cx="50" cy="63"/>
                    <a:chOff x="4468" y="1693"/>
                    <a:chExt cx="50" cy="63"/>
                  </a:xfrm>
                </p:grpSpPr>
                <p:sp>
                  <p:nvSpPr>
                    <p:cNvPr id="12430" name="Line 30"/>
                    <p:cNvSpPr>
                      <a:spLocks noChangeShapeType="1"/>
                    </p:cNvSpPr>
                    <p:nvPr/>
                  </p:nvSpPr>
                  <p:spPr bwMode="auto">
                    <a:xfrm flipH="1" flipV="1">
                      <a:off x="4468" y="1711"/>
                      <a:ext cx="50" cy="18"/>
                    </a:xfrm>
                    <a:prstGeom prst="line">
                      <a:avLst/>
                    </a:prstGeom>
                    <a:noFill/>
                    <a:ln w="12700">
                      <a:solidFill>
                        <a:srgbClr val="808080"/>
                      </a:solidFill>
                      <a:round/>
                      <a:headEnd type="none" w="sm" len="sm"/>
                      <a:tailEnd type="none" w="sm" len="sm"/>
                    </a:ln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2431" name="Line 31"/>
                    <p:cNvSpPr>
                      <a:spLocks noChangeShapeType="1"/>
                    </p:cNvSpPr>
                    <p:nvPr/>
                  </p:nvSpPr>
                  <p:spPr bwMode="auto">
                    <a:xfrm flipH="1" flipV="1">
                      <a:off x="4468" y="1716"/>
                      <a:ext cx="42" cy="17"/>
                    </a:xfrm>
                    <a:prstGeom prst="line">
                      <a:avLst/>
                    </a:prstGeom>
                    <a:noFill/>
                    <a:ln w="12700">
                      <a:solidFill>
                        <a:srgbClr val="808080"/>
                      </a:solidFill>
                      <a:round/>
                      <a:headEnd type="none" w="sm" len="sm"/>
                      <a:tailEnd type="none" w="sm" len="sm"/>
                    </a:ln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2432" name="Line 32"/>
                    <p:cNvSpPr>
                      <a:spLocks noChangeShapeType="1"/>
                    </p:cNvSpPr>
                    <p:nvPr/>
                  </p:nvSpPr>
                  <p:spPr bwMode="auto">
                    <a:xfrm flipH="1" flipV="1">
                      <a:off x="4468" y="1722"/>
                      <a:ext cx="42" cy="17"/>
                    </a:xfrm>
                    <a:prstGeom prst="line">
                      <a:avLst/>
                    </a:prstGeom>
                    <a:noFill/>
                    <a:ln w="12700">
                      <a:solidFill>
                        <a:srgbClr val="808080"/>
                      </a:solidFill>
                      <a:round/>
                      <a:headEnd type="none" w="sm" len="sm"/>
                      <a:tailEnd type="none" w="sm" len="sm"/>
                    </a:ln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2433" name="Line 33"/>
                    <p:cNvSpPr>
                      <a:spLocks noChangeShapeType="1"/>
                    </p:cNvSpPr>
                    <p:nvPr/>
                  </p:nvSpPr>
                  <p:spPr bwMode="auto">
                    <a:xfrm flipH="1" flipV="1">
                      <a:off x="4468" y="1726"/>
                      <a:ext cx="42" cy="19"/>
                    </a:xfrm>
                    <a:prstGeom prst="line">
                      <a:avLst/>
                    </a:prstGeom>
                    <a:noFill/>
                    <a:ln w="12700">
                      <a:solidFill>
                        <a:srgbClr val="808080"/>
                      </a:solidFill>
                      <a:round/>
                      <a:headEnd type="none" w="sm" len="sm"/>
                      <a:tailEnd type="none" w="sm" len="sm"/>
                    </a:ln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2434" name="Line 34"/>
                    <p:cNvSpPr>
                      <a:spLocks noChangeShapeType="1"/>
                    </p:cNvSpPr>
                    <p:nvPr/>
                  </p:nvSpPr>
                  <p:spPr bwMode="auto">
                    <a:xfrm flipH="1" flipV="1">
                      <a:off x="4468" y="1731"/>
                      <a:ext cx="42" cy="21"/>
                    </a:xfrm>
                    <a:prstGeom prst="line">
                      <a:avLst/>
                    </a:prstGeom>
                    <a:noFill/>
                    <a:ln w="12700">
                      <a:solidFill>
                        <a:srgbClr val="808080"/>
                      </a:solidFill>
                      <a:round/>
                      <a:headEnd type="none" w="sm" len="sm"/>
                      <a:tailEnd type="none" w="sm" len="sm"/>
                    </a:ln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2435" name="Line 35"/>
                    <p:cNvSpPr>
                      <a:spLocks noChangeShapeType="1"/>
                    </p:cNvSpPr>
                    <p:nvPr/>
                  </p:nvSpPr>
                  <p:spPr bwMode="auto">
                    <a:xfrm flipH="1" flipV="1">
                      <a:off x="4468" y="1705"/>
                      <a:ext cx="42" cy="15"/>
                    </a:xfrm>
                    <a:prstGeom prst="line">
                      <a:avLst/>
                    </a:prstGeom>
                    <a:noFill/>
                    <a:ln w="12700">
                      <a:solidFill>
                        <a:srgbClr val="808080"/>
                      </a:solidFill>
                      <a:round/>
                      <a:headEnd type="none" w="sm" len="sm"/>
                      <a:tailEnd type="none" w="sm" len="sm"/>
                    </a:ln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2436" name="Line 36"/>
                    <p:cNvSpPr>
                      <a:spLocks noChangeShapeType="1"/>
                    </p:cNvSpPr>
                    <p:nvPr/>
                  </p:nvSpPr>
                  <p:spPr bwMode="auto">
                    <a:xfrm flipH="1" flipV="1">
                      <a:off x="4468" y="1699"/>
                      <a:ext cx="42" cy="14"/>
                    </a:xfrm>
                    <a:prstGeom prst="line">
                      <a:avLst/>
                    </a:prstGeom>
                    <a:noFill/>
                    <a:ln w="12700">
                      <a:solidFill>
                        <a:srgbClr val="808080"/>
                      </a:solidFill>
                      <a:round/>
                      <a:headEnd type="none" w="sm" len="sm"/>
                      <a:tailEnd type="none" w="sm" len="sm"/>
                    </a:ln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2437" name="Line 37"/>
                    <p:cNvSpPr>
                      <a:spLocks noChangeShapeType="1"/>
                    </p:cNvSpPr>
                    <p:nvPr/>
                  </p:nvSpPr>
                  <p:spPr bwMode="auto">
                    <a:xfrm flipH="1" flipV="1">
                      <a:off x="4468" y="1693"/>
                      <a:ext cx="42" cy="13"/>
                    </a:xfrm>
                    <a:prstGeom prst="line">
                      <a:avLst/>
                    </a:prstGeom>
                    <a:noFill/>
                    <a:ln w="12700">
                      <a:solidFill>
                        <a:srgbClr val="808080"/>
                      </a:solidFill>
                      <a:round/>
                      <a:headEnd type="none" w="sm" len="sm"/>
                      <a:tailEnd type="none" w="sm" len="sm"/>
                    </a:ln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2438" name="Line 38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510" y="1702"/>
                      <a:ext cx="0" cy="54"/>
                    </a:xfrm>
                    <a:prstGeom prst="line">
                      <a:avLst/>
                    </a:prstGeom>
                    <a:noFill/>
                    <a:ln w="12700">
                      <a:solidFill>
                        <a:srgbClr val="808080"/>
                      </a:solidFill>
                      <a:round/>
                      <a:headEnd type="none" w="sm" len="sm"/>
                      <a:tailEnd type="none" w="sm" len="sm"/>
                    </a:ln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</p:grpSp>
              <p:grpSp>
                <p:nvGrpSpPr>
                  <p:cNvPr id="12388" name="Group 39"/>
                  <p:cNvGrpSpPr>
                    <a:grpSpLocks/>
                  </p:cNvGrpSpPr>
                  <p:nvPr/>
                </p:nvGrpSpPr>
                <p:grpSpPr bwMode="auto">
                  <a:xfrm>
                    <a:off x="4472" y="1544"/>
                    <a:ext cx="33" cy="146"/>
                    <a:chOff x="4472" y="1544"/>
                    <a:chExt cx="33" cy="146"/>
                  </a:xfrm>
                </p:grpSpPr>
                <p:sp>
                  <p:nvSpPr>
                    <p:cNvPr id="12404" name="Freeform 40"/>
                    <p:cNvSpPr>
                      <a:spLocks/>
                    </p:cNvSpPr>
                    <p:nvPr/>
                  </p:nvSpPr>
                  <p:spPr bwMode="auto">
                    <a:xfrm>
                      <a:off x="4472" y="1544"/>
                      <a:ext cx="33" cy="146"/>
                    </a:xfrm>
                    <a:custGeom>
                      <a:avLst/>
                      <a:gdLst>
                        <a:gd name="T0" fmla="*/ 29 w 33"/>
                        <a:gd name="T1" fmla="*/ 0 h 146"/>
                        <a:gd name="T2" fmla="*/ 0 w 33"/>
                        <a:gd name="T3" fmla="*/ 11 h 146"/>
                        <a:gd name="T4" fmla="*/ 2 w 33"/>
                        <a:gd name="T5" fmla="*/ 68 h 146"/>
                        <a:gd name="T6" fmla="*/ 5 w 33"/>
                        <a:gd name="T7" fmla="*/ 136 h 146"/>
                        <a:gd name="T8" fmla="*/ 32 w 33"/>
                        <a:gd name="T9" fmla="*/ 145 h 146"/>
                        <a:gd name="T10" fmla="*/ 29 w 33"/>
                        <a:gd name="T11" fmla="*/ 0 h 146"/>
                        <a:gd name="T12" fmla="*/ 0 60000 65536"/>
                        <a:gd name="T13" fmla="*/ 0 60000 65536"/>
                        <a:gd name="T14" fmla="*/ 0 60000 65536"/>
                        <a:gd name="T15" fmla="*/ 0 60000 65536"/>
                        <a:gd name="T16" fmla="*/ 0 60000 65536"/>
                        <a:gd name="T17" fmla="*/ 0 60000 65536"/>
                        <a:gd name="T18" fmla="*/ 0 w 33"/>
                        <a:gd name="T19" fmla="*/ 0 h 146"/>
                        <a:gd name="T20" fmla="*/ 33 w 33"/>
                        <a:gd name="T21" fmla="*/ 146 h 146"/>
                      </a:gdLst>
                      <a:ahLst/>
                      <a:cxnLst>
                        <a:cxn ang="T12">
                          <a:pos x="T0" y="T1"/>
                        </a:cxn>
                        <a:cxn ang="T13">
                          <a:pos x="T2" y="T3"/>
                        </a:cxn>
                        <a:cxn ang="T14">
                          <a:pos x="T4" y="T5"/>
                        </a:cxn>
                        <a:cxn ang="T15">
                          <a:pos x="T6" y="T7"/>
                        </a:cxn>
                        <a:cxn ang="T16">
                          <a:pos x="T8" y="T9"/>
                        </a:cxn>
                        <a:cxn ang="T17">
                          <a:pos x="T10" y="T11"/>
                        </a:cxn>
                      </a:cxnLst>
                      <a:rect l="T18" t="T19" r="T20" b="T21"/>
                      <a:pathLst>
                        <a:path w="33" h="146">
                          <a:moveTo>
                            <a:pt x="29" y="0"/>
                          </a:moveTo>
                          <a:lnTo>
                            <a:pt x="0" y="11"/>
                          </a:lnTo>
                          <a:lnTo>
                            <a:pt x="2" y="68"/>
                          </a:lnTo>
                          <a:lnTo>
                            <a:pt x="5" y="136"/>
                          </a:lnTo>
                          <a:lnTo>
                            <a:pt x="32" y="145"/>
                          </a:lnTo>
                          <a:lnTo>
                            <a:pt x="29" y="0"/>
                          </a:lnTo>
                        </a:path>
                      </a:pathLst>
                    </a:custGeom>
                    <a:solidFill>
                      <a:srgbClr val="9F9F9F"/>
                    </a:solidFill>
                    <a:ln w="9525" cap="rnd">
                      <a:noFill/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grpSp>
                  <p:nvGrpSpPr>
                    <p:cNvPr id="12405" name="Group 41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4472" y="1549"/>
                      <a:ext cx="32" cy="123"/>
                      <a:chOff x="4472" y="1549"/>
                      <a:chExt cx="32" cy="123"/>
                    </a:xfrm>
                  </p:grpSpPr>
                  <p:grpSp>
                    <p:nvGrpSpPr>
                      <p:cNvPr id="12406" name="Group 42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4472" y="1549"/>
                        <a:ext cx="32" cy="123"/>
                        <a:chOff x="4472" y="1549"/>
                        <a:chExt cx="32" cy="123"/>
                      </a:xfrm>
                    </p:grpSpPr>
                    <p:grpSp>
                      <p:nvGrpSpPr>
                        <p:cNvPr id="12408" name="Group 43"/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4472" y="1549"/>
                          <a:ext cx="32" cy="74"/>
                          <a:chOff x="4472" y="1549"/>
                          <a:chExt cx="32" cy="74"/>
                        </a:xfrm>
                      </p:grpSpPr>
                      <p:grpSp>
                        <p:nvGrpSpPr>
                          <p:cNvPr id="12418" name="Group 44"/>
                          <p:cNvGrpSpPr>
                            <a:grpSpLocks/>
                          </p:cNvGrpSpPr>
                          <p:nvPr/>
                        </p:nvGrpSpPr>
                        <p:grpSpPr bwMode="auto">
                          <a:xfrm>
                            <a:off x="4472" y="1549"/>
                            <a:ext cx="31" cy="40"/>
                            <a:chOff x="4472" y="1549"/>
                            <a:chExt cx="31" cy="40"/>
                          </a:xfrm>
                        </p:grpSpPr>
                        <p:sp>
                          <p:nvSpPr>
                            <p:cNvPr id="12424" name="Line 45"/>
                            <p:cNvSpPr>
                              <a:spLocks noChangeShapeType="1"/>
                            </p:cNvSpPr>
                            <p:nvPr/>
                          </p:nvSpPr>
                          <p:spPr bwMode="auto">
                            <a:xfrm flipH="1">
                              <a:off x="4472" y="1549"/>
                              <a:ext cx="29" cy="12"/>
                            </a:xfrm>
                            <a:prstGeom prst="line">
                              <a:avLst/>
                            </a:prstGeom>
                            <a:noFill/>
                            <a:ln w="12700">
                              <a:solidFill>
                                <a:srgbClr val="7F7F7F"/>
                              </a:solidFill>
                              <a:round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wrap="none" anchor="ctr"/>
                            <a:lstStyle/>
                            <a:p>
                              <a:endParaRPr lang="zh-CN" altLang="en-US"/>
                            </a:p>
                          </p:txBody>
                        </p:sp>
                        <p:sp>
                          <p:nvSpPr>
                            <p:cNvPr id="12425" name="Line 46"/>
                            <p:cNvSpPr>
                              <a:spLocks noChangeShapeType="1"/>
                            </p:cNvSpPr>
                            <p:nvPr/>
                          </p:nvSpPr>
                          <p:spPr bwMode="auto">
                            <a:xfrm flipH="1">
                              <a:off x="4472" y="1556"/>
                              <a:ext cx="30" cy="10"/>
                            </a:xfrm>
                            <a:prstGeom prst="line">
                              <a:avLst/>
                            </a:prstGeom>
                            <a:noFill/>
                            <a:ln w="12700">
                              <a:solidFill>
                                <a:srgbClr val="7F7F7F"/>
                              </a:solidFill>
                              <a:round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wrap="none" anchor="ctr"/>
                            <a:lstStyle/>
                            <a:p>
                              <a:endParaRPr lang="zh-CN" altLang="en-US"/>
                            </a:p>
                          </p:txBody>
                        </p:sp>
                        <p:sp>
                          <p:nvSpPr>
                            <p:cNvPr id="12426" name="Line 47"/>
                            <p:cNvSpPr>
                              <a:spLocks noChangeShapeType="1"/>
                            </p:cNvSpPr>
                            <p:nvPr/>
                          </p:nvSpPr>
                          <p:spPr bwMode="auto">
                            <a:xfrm flipH="1">
                              <a:off x="4472" y="1562"/>
                              <a:ext cx="30" cy="10"/>
                            </a:xfrm>
                            <a:prstGeom prst="line">
                              <a:avLst/>
                            </a:prstGeom>
                            <a:noFill/>
                            <a:ln w="12700">
                              <a:solidFill>
                                <a:srgbClr val="7F7F7F"/>
                              </a:solidFill>
                              <a:round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wrap="none" anchor="ctr"/>
                            <a:lstStyle/>
                            <a:p>
                              <a:endParaRPr lang="zh-CN" altLang="en-US"/>
                            </a:p>
                          </p:txBody>
                        </p:sp>
                        <p:sp>
                          <p:nvSpPr>
                            <p:cNvPr id="12427" name="Line 48"/>
                            <p:cNvSpPr>
                              <a:spLocks noChangeShapeType="1"/>
                            </p:cNvSpPr>
                            <p:nvPr/>
                          </p:nvSpPr>
                          <p:spPr bwMode="auto">
                            <a:xfrm flipH="1">
                              <a:off x="4472" y="1568"/>
                              <a:ext cx="30" cy="10"/>
                            </a:xfrm>
                            <a:prstGeom prst="line">
                              <a:avLst/>
                            </a:prstGeom>
                            <a:noFill/>
                            <a:ln w="12700">
                              <a:solidFill>
                                <a:srgbClr val="7F7F7F"/>
                              </a:solidFill>
                              <a:round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wrap="none" anchor="ctr"/>
                            <a:lstStyle/>
                            <a:p>
                              <a:endParaRPr lang="zh-CN" altLang="en-US"/>
                            </a:p>
                          </p:txBody>
                        </p:sp>
                        <p:sp>
                          <p:nvSpPr>
                            <p:cNvPr id="12428" name="Line 49"/>
                            <p:cNvSpPr>
                              <a:spLocks noChangeShapeType="1"/>
                            </p:cNvSpPr>
                            <p:nvPr/>
                          </p:nvSpPr>
                          <p:spPr bwMode="auto">
                            <a:xfrm flipH="1">
                              <a:off x="4473" y="1575"/>
                              <a:ext cx="30" cy="9"/>
                            </a:xfrm>
                            <a:prstGeom prst="line">
                              <a:avLst/>
                            </a:prstGeom>
                            <a:noFill/>
                            <a:ln w="12700">
                              <a:solidFill>
                                <a:srgbClr val="7F7F7F"/>
                              </a:solidFill>
                              <a:round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wrap="none" anchor="ctr"/>
                            <a:lstStyle/>
                            <a:p>
                              <a:endParaRPr lang="zh-CN" altLang="en-US"/>
                            </a:p>
                          </p:txBody>
                        </p:sp>
                        <p:sp>
                          <p:nvSpPr>
                            <p:cNvPr id="12429" name="Line 50"/>
                            <p:cNvSpPr>
                              <a:spLocks noChangeShapeType="1"/>
                            </p:cNvSpPr>
                            <p:nvPr/>
                          </p:nvSpPr>
                          <p:spPr bwMode="auto">
                            <a:xfrm flipH="1">
                              <a:off x="4474" y="1582"/>
                              <a:ext cx="29" cy="7"/>
                            </a:xfrm>
                            <a:prstGeom prst="line">
                              <a:avLst/>
                            </a:prstGeom>
                            <a:noFill/>
                            <a:ln w="12700">
                              <a:solidFill>
                                <a:srgbClr val="7F7F7F"/>
                              </a:solidFill>
                              <a:round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wrap="none" anchor="ctr"/>
                            <a:lstStyle/>
                            <a:p>
                              <a:endParaRPr lang="zh-CN" altLang="en-US"/>
                            </a:p>
                          </p:txBody>
                        </p:sp>
                      </p:grpSp>
                      <p:sp>
                        <p:nvSpPr>
                          <p:cNvPr id="12419" name="Line 51"/>
                          <p:cNvSpPr>
                            <a:spLocks noChangeShapeType="1"/>
                          </p:cNvSpPr>
                          <p:nvPr/>
                        </p:nvSpPr>
                        <p:spPr bwMode="auto">
                          <a:xfrm flipH="1">
                            <a:off x="4476" y="1595"/>
                            <a:ext cx="28" cy="5"/>
                          </a:xfrm>
                          <a:prstGeom prst="line">
                            <a:avLst/>
                          </a:prstGeom>
                          <a:noFill/>
                          <a:ln w="12700">
                            <a:solidFill>
                              <a:srgbClr val="7F7F7F"/>
                            </a:solidFill>
                            <a:round/>
                            <a:headEnd type="none" w="sm" len="sm"/>
                            <a:tailEnd type="none" w="sm" len="sm"/>
                          </a:ln>
                        </p:spPr>
                        <p:txBody>
                          <a:bodyPr wrap="none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12420" name="Line 52"/>
                          <p:cNvSpPr>
                            <a:spLocks noChangeShapeType="1"/>
                          </p:cNvSpPr>
                          <p:nvPr/>
                        </p:nvSpPr>
                        <p:spPr bwMode="auto">
                          <a:xfrm flipH="1">
                            <a:off x="4476" y="1601"/>
                            <a:ext cx="28" cy="5"/>
                          </a:xfrm>
                          <a:prstGeom prst="line">
                            <a:avLst/>
                          </a:prstGeom>
                          <a:noFill/>
                          <a:ln w="12700">
                            <a:solidFill>
                              <a:srgbClr val="7F7F7F"/>
                            </a:solidFill>
                            <a:round/>
                            <a:headEnd type="none" w="sm" len="sm"/>
                            <a:tailEnd type="none" w="sm" len="sm"/>
                          </a:ln>
                        </p:spPr>
                        <p:txBody>
                          <a:bodyPr wrap="none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12421" name="Line 53"/>
                          <p:cNvSpPr>
                            <a:spLocks noChangeShapeType="1"/>
                          </p:cNvSpPr>
                          <p:nvPr/>
                        </p:nvSpPr>
                        <p:spPr bwMode="auto">
                          <a:xfrm flipH="1">
                            <a:off x="4476" y="1607"/>
                            <a:ext cx="28" cy="5"/>
                          </a:xfrm>
                          <a:prstGeom prst="line">
                            <a:avLst/>
                          </a:prstGeom>
                          <a:noFill/>
                          <a:ln w="12700">
                            <a:solidFill>
                              <a:srgbClr val="7F7F7F"/>
                            </a:solidFill>
                            <a:round/>
                            <a:headEnd type="none" w="sm" len="sm"/>
                            <a:tailEnd type="none" w="sm" len="sm"/>
                          </a:ln>
                        </p:spPr>
                        <p:txBody>
                          <a:bodyPr wrap="none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12422" name="Line 54"/>
                          <p:cNvSpPr>
                            <a:spLocks noChangeShapeType="1"/>
                          </p:cNvSpPr>
                          <p:nvPr/>
                        </p:nvSpPr>
                        <p:spPr bwMode="auto">
                          <a:xfrm flipH="1">
                            <a:off x="4476" y="1614"/>
                            <a:ext cx="28" cy="3"/>
                          </a:xfrm>
                          <a:prstGeom prst="line">
                            <a:avLst/>
                          </a:prstGeom>
                          <a:noFill/>
                          <a:ln w="12700">
                            <a:solidFill>
                              <a:srgbClr val="7F7F7F"/>
                            </a:solidFill>
                            <a:round/>
                            <a:headEnd type="none" w="sm" len="sm"/>
                            <a:tailEnd type="none" w="sm" len="sm"/>
                          </a:ln>
                        </p:spPr>
                        <p:txBody>
                          <a:bodyPr wrap="none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12423" name="Line 55"/>
                          <p:cNvSpPr>
                            <a:spLocks noChangeShapeType="1"/>
                          </p:cNvSpPr>
                          <p:nvPr/>
                        </p:nvSpPr>
                        <p:spPr bwMode="auto">
                          <a:xfrm flipH="1">
                            <a:off x="4476" y="1621"/>
                            <a:ext cx="28" cy="2"/>
                          </a:xfrm>
                          <a:prstGeom prst="line">
                            <a:avLst/>
                          </a:prstGeom>
                          <a:noFill/>
                          <a:ln w="12700">
                            <a:solidFill>
                              <a:srgbClr val="7F7F7F"/>
                            </a:solidFill>
                            <a:round/>
                            <a:headEnd type="none" w="sm" len="sm"/>
                            <a:tailEnd type="none" w="sm" len="sm"/>
                          </a:ln>
                        </p:spPr>
                        <p:txBody>
                          <a:bodyPr wrap="none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</p:grpSp>
                    <p:grpSp>
                      <p:nvGrpSpPr>
                        <p:cNvPr id="12409" name="Group 56"/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4476" y="1628"/>
                          <a:ext cx="28" cy="44"/>
                          <a:chOff x="4476" y="1628"/>
                          <a:chExt cx="28" cy="44"/>
                        </a:xfrm>
                      </p:grpSpPr>
                      <p:sp>
                        <p:nvSpPr>
                          <p:cNvPr id="12410" name="Line 57"/>
                          <p:cNvSpPr>
                            <a:spLocks noChangeShapeType="1"/>
                          </p:cNvSpPr>
                          <p:nvPr/>
                        </p:nvSpPr>
                        <p:spPr bwMode="auto">
                          <a:xfrm flipH="1">
                            <a:off x="4476" y="1628"/>
                            <a:ext cx="28" cy="2"/>
                          </a:xfrm>
                          <a:prstGeom prst="line">
                            <a:avLst/>
                          </a:prstGeom>
                          <a:noFill/>
                          <a:ln w="12700">
                            <a:solidFill>
                              <a:srgbClr val="7F7F7F"/>
                            </a:solidFill>
                            <a:round/>
                            <a:headEnd type="none" w="sm" len="sm"/>
                            <a:tailEnd type="none" w="sm" len="sm"/>
                          </a:ln>
                        </p:spPr>
                        <p:txBody>
                          <a:bodyPr wrap="none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12411" name="Line 58"/>
                          <p:cNvSpPr>
                            <a:spLocks noChangeShapeType="1"/>
                          </p:cNvSpPr>
                          <p:nvPr/>
                        </p:nvSpPr>
                        <p:spPr bwMode="auto">
                          <a:xfrm flipH="1">
                            <a:off x="4476" y="1634"/>
                            <a:ext cx="28" cy="0"/>
                          </a:xfrm>
                          <a:prstGeom prst="line">
                            <a:avLst/>
                          </a:prstGeom>
                          <a:noFill/>
                          <a:ln w="12700">
                            <a:solidFill>
                              <a:srgbClr val="7F7F7F"/>
                            </a:solidFill>
                            <a:round/>
                            <a:headEnd type="none" w="sm" len="sm"/>
                            <a:tailEnd type="none" w="sm" len="sm"/>
                          </a:ln>
                        </p:spPr>
                        <p:txBody>
                          <a:bodyPr wrap="none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12412" name="Line 59"/>
                          <p:cNvSpPr>
                            <a:spLocks noChangeShapeType="1"/>
                          </p:cNvSpPr>
                          <p:nvPr/>
                        </p:nvSpPr>
                        <p:spPr bwMode="auto">
                          <a:xfrm flipH="1">
                            <a:off x="4476" y="1641"/>
                            <a:ext cx="28" cy="0"/>
                          </a:xfrm>
                          <a:prstGeom prst="line">
                            <a:avLst/>
                          </a:prstGeom>
                          <a:noFill/>
                          <a:ln w="12700">
                            <a:solidFill>
                              <a:srgbClr val="7F7F7F"/>
                            </a:solidFill>
                            <a:round/>
                            <a:headEnd type="none" w="sm" len="sm"/>
                            <a:tailEnd type="none" w="sm" len="sm"/>
                          </a:ln>
                        </p:spPr>
                        <p:txBody>
                          <a:bodyPr wrap="none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12413" name="Line 60"/>
                          <p:cNvSpPr>
                            <a:spLocks noChangeShapeType="1"/>
                          </p:cNvSpPr>
                          <p:nvPr/>
                        </p:nvSpPr>
                        <p:spPr bwMode="auto">
                          <a:xfrm flipH="1">
                            <a:off x="4477" y="1647"/>
                            <a:ext cx="27" cy="0"/>
                          </a:xfrm>
                          <a:prstGeom prst="line">
                            <a:avLst/>
                          </a:prstGeom>
                          <a:noFill/>
                          <a:ln w="12700">
                            <a:solidFill>
                              <a:srgbClr val="7F7F7F"/>
                            </a:solidFill>
                            <a:round/>
                            <a:headEnd type="none" w="sm" len="sm"/>
                            <a:tailEnd type="none" w="sm" len="sm"/>
                          </a:ln>
                        </p:spPr>
                        <p:txBody>
                          <a:bodyPr wrap="none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12414" name="Line 61"/>
                          <p:cNvSpPr>
                            <a:spLocks noChangeShapeType="1"/>
                          </p:cNvSpPr>
                          <p:nvPr/>
                        </p:nvSpPr>
                        <p:spPr bwMode="auto">
                          <a:xfrm flipH="1" flipV="1">
                            <a:off x="4478" y="1652"/>
                            <a:ext cx="26" cy="2"/>
                          </a:xfrm>
                          <a:prstGeom prst="line">
                            <a:avLst/>
                          </a:prstGeom>
                          <a:noFill/>
                          <a:ln w="12700">
                            <a:solidFill>
                              <a:srgbClr val="7F7F7F"/>
                            </a:solidFill>
                            <a:round/>
                            <a:headEnd type="none" w="sm" len="sm"/>
                            <a:tailEnd type="none" w="sm" len="sm"/>
                          </a:ln>
                        </p:spPr>
                        <p:txBody>
                          <a:bodyPr wrap="none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12415" name="Line 62"/>
                          <p:cNvSpPr>
                            <a:spLocks noChangeShapeType="1"/>
                          </p:cNvSpPr>
                          <p:nvPr/>
                        </p:nvSpPr>
                        <p:spPr bwMode="auto">
                          <a:xfrm flipH="1" flipV="1">
                            <a:off x="4478" y="1658"/>
                            <a:ext cx="26" cy="2"/>
                          </a:xfrm>
                          <a:prstGeom prst="line">
                            <a:avLst/>
                          </a:prstGeom>
                          <a:noFill/>
                          <a:ln w="12700">
                            <a:solidFill>
                              <a:srgbClr val="7F7F7F"/>
                            </a:solidFill>
                            <a:round/>
                            <a:headEnd type="none" w="sm" len="sm"/>
                            <a:tailEnd type="none" w="sm" len="sm"/>
                          </a:ln>
                        </p:spPr>
                        <p:txBody>
                          <a:bodyPr wrap="none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12416" name="Line 63"/>
                          <p:cNvSpPr>
                            <a:spLocks noChangeShapeType="1"/>
                          </p:cNvSpPr>
                          <p:nvPr/>
                        </p:nvSpPr>
                        <p:spPr bwMode="auto">
                          <a:xfrm flipH="1" flipV="1">
                            <a:off x="4478" y="1663"/>
                            <a:ext cx="26" cy="3"/>
                          </a:xfrm>
                          <a:prstGeom prst="line">
                            <a:avLst/>
                          </a:prstGeom>
                          <a:noFill/>
                          <a:ln w="12700">
                            <a:solidFill>
                              <a:srgbClr val="7F7F7F"/>
                            </a:solidFill>
                            <a:round/>
                            <a:headEnd type="none" w="sm" len="sm"/>
                            <a:tailEnd type="none" w="sm" len="sm"/>
                          </a:ln>
                        </p:spPr>
                        <p:txBody>
                          <a:bodyPr wrap="none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12417" name="Line 64"/>
                          <p:cNvSpPr>
                            <a:spLocks noChangeShapeType="1"/>
                          </p:cNvSpPr>
                          <p:nvPr/>
                        </p:nvSpPr>
                        <p:spPr bwMode="auto">
                          <a:xfrm flipH="1" flipV="1">
                            <a:off x="4478" y="1669"/>
                            <a:ext cx="26" cy="3"/>
                          </a:xfrm>
                          <a:prstGeom prst="line">
                            <a:avLst/>
                          </a:prstGeom>
                          <a:noFill/>
                          <a:ln w="12700">
                            <a:solidFill>
                              <a:srgbClr val="7F7F7F"/>
                            </a:solidFill>
                            <a:round/>
                            <a:headEnd type="none" w="sm" len="sm"/>
                            <a:tailEnd type="none" w="sm" len="sm"/>
                          </a:ln>
                        </p:spPr>
                        <p:txBody>
                          <a:bodyPr wrap="none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</p:grpSp>
                  </p:grpSp>
                  <p:sp>
                    <p:nvSpPr>
                      <p:cNvPr id="12407" name="Line 65"/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4474" y="1588"/>
                        <a:ext cx="30" cy="7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rgbClr val="7F7F7F"/>
                        </a:solidFill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wrap="none" anchor="ctr"/>
                      <a:lstStyle/>
                      <a:p>
                        <a:endParaRPr lang="zh-CN" altLang="en-US"/>
                      </a:p>
                    </p:txBody>
                  </p:sp>
                </p:grpSp>
              </p:grpSp>
              <p:grpSp>
                <p:nvGrpSpPr>
                  <p:cNvPr id="12389" name="Group 66"/>
                  <p:cNvGrpSpPr>
                    <a:grpSpLocks/>
                  </p:cNvGrpSpPr>
                  <p:nvPr/>
                </p:nvGrpSpPr>
                <p:grpSpPr bwMode="auto">
                  <a:xfrm>
                    <a:off x="4494" y="1521"/>
                    <a:ext cx="33" cy="175"/>
                    <a:chOff x="4494" y="1521"/>
                    <a:chExt cx="33" cy="175"/>
                  </a:xfrm>
                </p:grpSpPr>
                <p:sp>
                  <p:nvSpPr>
                    <p:cNvPr id="12402" name="Freeform 67"/>
                    <p:cNvSpPr>
                      <a:spLocks/>
                    </p:cNvSpPr>
                    <p:nvPr/>
                  </p:nvSpPr>
                  <p:spPr bwMode="auto">
                    <a:xfrm>
                      <a:off x="4498" y="1521"/>
                      <a:ext cx="29" cy="175"/>
                    </a:xfrm>
                    <a:custGeom>
                      <a:avLst/>
                      <a:gdLst>
                        <a:gd name="T0" fmla="*/ 21 w 29"/>
                        <a:gd name="T1" fmla="*/ 0 h 175"/>
                        <a:gd name="T2" fmla="*/ 1 w 29"/>
                        <a:gd name="T3" fmla="*/ 9 h 175"/>
                        <a:gd name="T4" fmla="*/ 0 w 29"/>
                        <a:gd name="T5" fmla="*/ 10 h 175"/>
                        <a:gd name="T6" fmla="*/ 5 w 29"/>
                        <a:gd name="T7" fmla="*/ 167 h 175"/>
                        <a:gd name="T8" fmla="*/ 8 w 29"/>
                        <a:gd name="T9" fmla="*/ 168 h 175"/>
                        <a:gd name="T10" fmla="*/ 28 w 29"/>
                        <a:gd name="T11" fmla="*/ 174 h 175"/>
                        <a:gd name="T12" fmla="*/ 25 w 29"/>
                        <a:gd name="T13" fmla="*/ 170 h 175"/>
                        <a:gd name="T14" fmla="*/ 25 w 29"/>
                        <a:gd name="T15" fmla="*/ 169 h 175"/>
                        <a:gd name="T16" fmla="*/ 21 w 29"/>
                        <a:gd name="T17" fmla="*/ 0 h 175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  <a:gd name="T24" fmla="*/ 0 60000 65536"/>
                        <a:gd name="T25" fmla="*/ 0 60000 65536"/>
                        <a:gd name="T26" fmla="*/ 0 60000 65536"/>
                        <a:gd name="T27" fmla="*/ 0 w 29"/>
                        <a:gd name="T28" fmla="*/ 0 h 175"/>
                        <a:gd name="T29" fmla="*/ 29 w 29"/>
                        <a:gd name="T30" fmla="*/ 175 h 175"/>
                      </a:gdLst>
                      <a:ahLst/>
                      <a:cxnLst>
                        <a:cxn ang="T18">
                          <a:pos x="T0" y="T1"/>
                        </a:cxn>
                        <a:cxn ang="T19">
                          <a:pos x="T2" y="T3"/>
                        </a:cxn>
                        <a:cxn ang="T20">
                          <a:pos x="T4" y="T5"/>
                        </a:cxn>
                        <a:cxn ang="T21">
                          <a:pos x="T6" y="T7"/>
                        </a:cxn>
                        <a:cxn ang="T22">
                          <a:pos x="T8" y="T9"/>
                        </a:cxn>
                        <a:cxn ang="T23">
                          <a:pos x="T10" y="T11"/>
                        </a:cxn>
                        <a:cxn ang="T24">
                          <a:pos x="T12" y="T13"/>
                        </a:cxn>
                        <a:cxn ang="T25">
                          <a:pos x="T14" y="T15"/>
                        </a:cxn>
                        <a:cxn ang="T26">
                          <a:pos x="T16" y="T17"/>
                        </a:cxn>
                      </a:cxnLst>
                      <a:rect l="T27" t="T28" r="T29" b="T30"/>
                      <a:pathLst>
                        <a:path w="29" h="175">
                          <a:moveTo>
                            <a:pt x="21" y="0"/>
                          </a:moveTo>
                          <a:lnTo>
                            <a:pt x="1" y="9"/>
                          </a:lnTo>
                          <a:lnTo>
                            <a:pt x="0" y="10"/>
                          </a:lnTo>
                          <a:lnTo>
                            <a:pt x="5" y="167"/>
                          </a:lnTo>
                          <a:lnTo>
                            <a:pt x="8" y="168"/>
                          </a:lnTo>
                          <a:lnTo>
                            <a:pt x="28" y="174"/>
                          </a:lnTo>
                          <a:lnTo>
                            <a:pt x="25" y="170"/>
                          </a:lnTo>
                          <a:lnTo>
                            <a:pt x="25" y="169"/>
                          </a:lnTo>
                          <a:lnTo>
                            <a:pt x="21" y="0"/>
                          </a:lnTo>
                        </a:path>
                      </a:pathLst>
                    </a:custGeom>
                    <a:solidFill>
                      <a:srgbClr val="BFBFBF"/>
                    </a:solidFill>
                    <a:ln w="9525" cap="rnd">
                      <a:noFill/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2403" name="Arc 68"/>
                    <p:cNvSpPr>
                      <a:spLocks/>
                    </p:cNvSpPr>
                    <p:nvPr/>
                  </p:nvSpPr>
                  <p:spPr bwMode="auto">
                    <a:xfrm>
                      <a:off x="4494" y="1526"/>
                      <a:ext cx="8" cy="8"/>
                    </a:xfrm>
                    <a:custGeom>
                      <a:avLst/>
                      <a:gdLst>
                        <a:gd name="T0" fmla="*/ 0 w 21600"/>
                        <a:gd name="T1" fmla="*/ 0 h 21433"/>
                        <a:gd name="T2" fmla="*/ 0 w 21600"/>
                        <a:gd name="T3" fmla="*/ 0 h 21433"/>
                        <a:gd name="T4" fmla="*/ 0 w 21600"/>
                        <a:gd name="T5" fmla="*/ 0 h 21433"/>
                        <a:gd name="T6" fmla="*/ 0 60000 65536"/>
                        <a:gd name="T7" fmla="*/ 0 60000 65536"/>
                        <a:gd name="T8" fmla="*/ 0 60000 65536"/>
                        <a:gd name="T9" fmla="*/ 0 w 21600"/>
                        <a:gd name="T10" fmla="*/ 0 h 21433"/>
                        <a:gd name="T11" fmla="*/ 21600 w 21600"/>
                        <a:gd name="T12" fmla="*/ 21433 h 21433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600" h="21433" fill="none" extrusionOk="0">
                          <a:moveTo>
                            <a:pt x="0" y="21433"/>
                          </a:moveTo>
                          <a:cubicBezTo>
                            <a:pt x="0" y="10539"/>
                            <a:pt x="8111" y="1350"/>
                            <a:pt x="18920" y="-1"/>
                          </a:cubicBezTo>
                        </a:path>
                        <a:path w="21600" h="21433" stroke="0" extrusionOk="0">
                          <a:moveTo>
                            <a:pt x="0" y="21433"/>
                          </a:moveTo>
                          <a:cubicBezTo>
                            <a:pt x="0" y="10539"/>
                            <a:pt x="8111" y="1350"/>
                            <a:pt x="18920" y="-1"/>
                          </a:cubicBezTo>
                          <a:lnTo>
                            <a:pt x="21600" y="21433"/>
                          </a:lnTo>
                          <a:close/>
                        </a:path>
                      </a:pathLst>
                    </a:custGeom>
                    <a:solidFill>
                      <a:srgbClr val="BFBFBF"/>
                    </a:solidFill>
                    <a:ln w="9525" cap="rnd">
                      <a:noFill/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</p:grpSp>
              <p:sp>
                <p:nvSpPr>
                  <p:cNvPr id="12390" name="Freeform 69"/>
                  <p:cNvSpPr>
                    <a:spLocks/>
                  </p:cNvSpPr>
                  <p:nvPr/>
                </p:nvSpPr>
                <p:spPr bwMode="auto">
                  <a:xfrm>
                    <a:off x="4542" y="1545"/>
                    <a:ext cx="142" cy="122"/>
                  </a:xfrm>
                  <a:custGeom>
                    <a:avLst/>
                    <a:gdLst>
                      <a:gd name="T0" fmla="*/ 135 w 142"/>
                      <a:gd name="T1" fmla="*/ 0 h 122"/>
                      <a:gd name="T2" fmla="*/ 0 w 142"/>
                      <a:gd name="T3" fmla="*/ 0 h 122"/>
                      <a:gd name="T4" fmla="*/ 5 w 142"/>
                      <a:gd name="T5" fmla="*/ 121 h 122"/>
                      <a:gd name="T6" fmla="*/ 141 w 142"/>
                      <a:gd name="T7" fmla="*/ 113 h 122"/>
                      <a:gd name="T8" fmla="*/ 135 w 142"/>
                      <a:gd name="T9" fmla="*/ 0 h 12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42"/>
                      <a:gd name="T16" fmla="*/ 0 h 122"/>
                      <a:gd name="T17" fmla="*/ 142 w 142"/>
                      <a:gd name="T18" fmla="*/ 122 h 122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42" h="122">
                        <a:moveTo>
                          <a:pt x="135" y="0"/>
                        </a:moveTo>
                        <a:lnTo>
                          <a:pt x="0" y="0"/>
                        </a:lnTo>
                        <a:lnTo>
                          <a:pt x="5" y="121"/>
                        </a:lnTo>
                        <a:lnTo>
                          <a:pt x="141" y="113"/>
                        </a:lnTo>
                        <a:lnTo>
                          <a:pt x="135" y="0"/>
                        </a:lnTo>
                      </a:path>
                    </a:pathLst>
                  </a:custGeom>
                  <a:solidFill>
                    <a:srgbClr val="C0C0C0"/>
                  </a:solidFill>
                  <a:ln w="9525" cap="rnd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391" name="Freeform 70"/>
                  <p:cNvSpPr>
                    <a:spLocks/>
                  </p:cNvSpPr>
                  <p:nvPr/>
                </p:nvSpPr>
                <p:spPr bwMode="auto">
                  <a:xfrm>
                    <a:off x="4518" y="1517"/>
                    <a:ext cx="180" cy="179"/>
                  </a:xfrm>
                  <a:custGeom>
                    <a:avLst/>
                    <a:gdLst>
                      <a:gd name="T0" fmla="*/ 168 w 180"/>
                      <a:gd name="T1" fmla="*/ 3 h 179"/>
                      <a:gd name="T2" fmla="*/ 153 w 180"/>
                      <a:gd name="T3" fmla="*/ 2 h 179"/>
                      <a:gd name="T4" fmla="*/ 131 w 180"/>
                      <a:gd name="T5" fmla="*/ 0 h 179"/>
                      <a:gd name="T6" fmla="*/ 109 w 180"/>
                      <a:gd name="T7" fmla="*/ 0 h 179"/>
                      <a:gd name="T8" fmla="*/ 83 w 180"/>
                      <a:gd name="T9" fmla="*/ 0 h 179"/>
                      <a:gd name="T10" fmla="*/ 65 w 180"/>
                      <a:gd name="T11" fmla="*/ 0 h 179"/>
                      <a:gd name="T12" fmla="*/ 37 w 180"/>
                      <a:gd name="T13" fmla="*/ 1 h 179"/>
                      <a:gd name="T14" fmla="*/ 10 w 180"/>
                      <a:gd name="T15" fmla="*/ 3 h 179"/>
                      <a:gd name="T16" fmla="*/ 3 w 180"/>
                      <a:gd name="T17" fmla="*/ 3 h 179"/>
                      <a:gd name="T18" fmla="*/ 2 w 180"/>
                      <a:gd name="T19" fmla="*/ 3 h 179"/>
                      <a:gd name="T20" fmla="*/ 0 w 180"/>
                      <a:gd name="T21" fmla="*/ 4 h 179"/>
                      <a:gd name="T22" fmla="*/ 0 w 180"/>
                      <a:gd name="T23" fmla="*/ 5 h 179"/>
                      <a:gd name="T24" fmla="*/ 0 w 180"/>
                      <a:gd name="T25" fmla="*/ 7 h 179"/>
                      <a:gd name="T26" fmla="*/ 6 w 180"/>
                      <a:gd name="T27" fmla="*/ 174 h 179"/>
                      <a:gd name="T28" fmla="*/ 7 w 180"/>
                      <a:gd name="T29" fmla="*/ 177 h 179"/>
                      <a:gd name="T30" fmla="*/ 10 w 180"/>
                      <a:gd name="T31" fmla="*/ 178 h 179"/>
                      <a:gd name="T32" fmla="*/ 69 w 180"/>
                      <a:gd name="T33" fmla="*/ 173 h 179"/>
                      <a:gd name="T34" fmla="*/ 127 w 180"/>
                      <a:gd name="T35" fmla="*/ 169 h 179"/>
                      <a:gd name="T36" fmla="*/ 179 w 180"/>
                      <a:gd name="T37" fmla="*/ 164 h 179"/>
                      <a:gd name="T38" fmla="*/ 175 w 180"/>
                      <a:gd name="T39" fmla="*/ 8 h 179"/>
                      <a:gd name="T40" fmla="*/ 168 w 180"/>
                      <a:gd name="T41" fmla="*/ 3 h 179"/>
                      <a:gd name="T42" fmla="*/ 0 60000 65536"/>
                      <a:gd name="T43" fmla="*/ 0 60000 65536"/>
                      <a:gd name="T44" fmla="*/ 0 60000 65536"/>
                      <a:gd name="T45" fmla="*/ 0 60000 65536"/>
                      <a:gd name="T46" fmla="*/ 0 60000 65536"/>
                      <a:gd name="T47" fmla="*/ 0 60000 65536"/>
                      <a:gd name="T48" fmla="*/ 0 60000 65536"/>
                      <a:gd name="T49" fmla="*/ 0 60000 65536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60000 65536"/>
                      <a:gd name="T55" fmla="*/ 0 60000 65536"/>
                      <a:gd name="T56" fmla="*/ 0 60000 65536"/>
                      <a:gd name="T57" fmla="*/ 0 60000 65536"/>
                      <a:gd name="T58" fmla="*/ 0 60000 65536"/>
                      <a:gd name="T59" fmla="*/ 0 60000 65536"/>
                      <a:gd name="T60" fmla="*/ 0 60000 65536"/>
                      <a:gd name="T61" fmla="*/ 0 60000 65536"/>
                      <a:gd name="T62" fmla="*/ 0 60000 65536"/>
                      <a:gd name="T63" fmla="*/ 0 w 180"/>
                      <a:gd name="T64" fmla="*/ 0 h 179"/>
                      <a:gd name="T65" fmla="*/ 180 w 180"/>
                      <a:gd name="T66" fmla="*/ 179 h 179"/>
                    </a:gdLst>
                    <a:ahLst/>
                    <a:cxnLst>
                      <a:cxn ang="T42">
                        <a:pos x="T0" y="T1"/>
                      </a:cxn>
                      <a:cxn ang="T43">
                        <a:pos x="T2" y="T3"/>
                      </a:cxn>
                      <a:cxn ang="T44">
                        <a:pos x="T4" y="T5"/>
                      </a:cxn>
                      <a:cxn ang="T45">
                        <a:pos x="T6" y="T7"/>
                      </a:cxn>
                      <a:cxn ang="T46">
                        <a:pos x="T8" y="T9"/>
                      </a:cxn>
                      <a:cxn ang="T47">
                        <a:pos x="T10" y="T11"/>
                      </a:cxn>
                      <a:cxn ang="T48">
                        <a:pos x="T12" y="T13"/>
                      </a:cxn>
                      <a:cxn ang="T49">
                        <a:pos x="T14" y="T15"/>
                      </a:cxn>
                      <a:cxn ang="T50">
                        <a:pos x="T16" y="T17"/>
                      </a:cxn>
                      <a:cxn ang="T51">
                        <a:pos x="T18" y="T19"/>
                      </a:cxn>
                      <a:cxn ang="T52">
                        <a:pos x="T20" y="T21"/>
                      </a:cxn>
                      <a:cxn ang="T53">
                        <a:pos x="T22" y="T23"/>
                      </a:cxn>
                      <a:cxn ang="T54">
                        <a:pos x="T24" y="T25"/>
                      </a:cxn>
                      <a:cxn ang="T55">
                        <a:pos x="T26" y="T27"/>
                      </a:cxn>
                      <a:cxn ang="T56">
                        <a:pos x="T28" y="T29"/>
                      </a:cxn>
                      <a:cxn ang="T57">
                        <a:pos x="T30" y="T31"/>
                      </a:cxn>
                      <a:cxn ang="T58">
                        <a:pos x="T32" y="T33"/>
                      </a:cxn>
                      <a:cxn ang="T59">
                        <a:pos x="T34" y="T35"/>
                      </a:cxn>
                      <a:cxn ang="T60">
                        <a:pos x="T36" y="T37"/>
                      </a:cxn>
                      <a:cxn ang="T61">
                        <a:pos x="T38" y="T39"/>
                      </a:cxn>
                      <a:cxn ang="T62">
                        <a:pos x="T40" y="T41"/>
                      </a:cxn>
                    </a:cxnLst>
                    <a:rect l="T63" t="T64" r="T65" b="T66"/>
                    <a:pathLst>
                      <a:path w="180" h="179">
                        <a:moveTo>
                          <a:pt x="168" y="3"/>
                        </a:moveTo>
                        <a:lnTo>
                          <a:pt x="153" y="2"/>
                        </a:lnTo>
                        <a:lnTo>
                          <a:pt x="131" y="0"/>
                        </a:lnTo>
                        <a:lnTo>
                          <a:pt x="109" y="0"/>
                        </a:lnTo>
                        <a:lnTo>
                          <a:pt x="83" y="0"/>
                        </a:lnTo>
                        <a:lnTo>
                          <a:pt x="65" y="0"/>
                        </a:lnTo>
                        <a:lnTo>
                          <a:pt x="37" y="1"/>
                        </a:lnTo>
                        <a:lnTo>
                          <a:pt x="10" y="3"/>
                        </a:lnTo>
                        <a:lnTo>
                          <a:pt x="3" y="3"/>
                        </a:lnTo>
                        <a:lnTo>
                          <a:pt x="2" y="3"/>
                        </a:lnTo>
                        <a:lnTo>
                          <a:pt x="0" y="4"/>
                        </a:lnTo>
                        <a:lnTo>
                          <a:pt x="0" y="5"/>
                        </a:lnTo>
                        <a:lnTo>
                          <a:pt x="0" y="7"/>
                        </a:lnTo>
                        <a:lnTo>
                          <a:pt x="6" y="174"/>
                        </a:lnTo>
                        <a:lnTo>
                          <a:pt x="7" y="177"/>
                        </a:lnTo>
                        <a:lnTo>
                          <a:pt x="10" y="178"/>
                        </a:lnTo>
                        <a:lnTo>
                          <a:pt x="69" y="173"/>
                        </a:lnTo>
                        <a:lnTo>
                          <a:pt x="127" y="169"/>
                        </a:lnTo>
                        <a:lnTo>
                          <a:pt x="179" y="164"/>
                        </a:lnTo>
                        <a:lnTo>
                          <a:pt x="175" y="8"/>
                        </a:lnTo>
                        <a:lnTo>
                          <a:pt x="168" y="3"/>
                        </a:lnTo>
                      </a:path>
                    </a:pathLst>
                  </a:custGeom>
                  <a:solidFill>
                    <a:srgbClr val="C0C0C0"/>
                  </a:solidFill>
                  <a:ln w="9525" cap="rnd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392" name="Arc 71"/>
                  <p:cNvSpPr>
                    <a:spLocks/>
                  </p:cNvSpPr>
                  <p:nvPr/>
                </p:nvSpPr>
                <p:spPr bwMode="auto">
                  <a:xfrm>
                    <a:off x="4515" y="1517"/>
                    <a:ext cx="8" cy="8"/>
                  </a:xfrm>
                  <a:custGeom>
                    <a:avLst/>
                    <a:gdLst>
                      <a:gd name="T0" fmla="*/ 0 w 21600"/>
                      <a:gd name="T1" fmla="*/ 0 h 21433"/>
                      <a:gd name="T2" fmla="*/ 0 w 21600"/>
                      <a:gd name="T3" fmla="*/ 0 h 21433"/>
                      <a:gd name="T4" fmla="*/ 0 w 21600"/>
                      <a:gd name="T5" fmla="*/ 0 h 21433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433"/>
                      <a:gd name="T11" fmla="*/ 21600 w 21600"/>
                      <a:gd name="T12" fmla="*/ 21433 h 21433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433" fill="none" extrusionOk="0">
                        <a:moveTo>
                          <a:pt x="0" y="21433"/>
                        </a:moveTo>
                        <a:cubicBezTo>
                          <a:pt x="0" y="10539"/>
                          <a:pt x="8111" y="1350"/>
                          <a:pt x="18920" y="-1"/>
                        </a:cubicBezTo>
                      </a:path>
                      <a:path w="21600" h="21433" stroke="0" extrusionOk="0">
                        <a:moveTo>
                          <a:pt x="0" y="21433"/>
                        </a:moveTo>
                        <a:cubicBezTo>
                          <a:pt x="0" y="10539"/>
                          <a:pt x="8111" y="1350"/>
                          <a:pt x="18920" y="-1"/>
                        </a:cubicBezTo>
                        <a:lnTo>
                          <a:pt x="21600" y="21433"/>
                        </a:lnTo>
                        <a:close/>
                      </a:path>
                    </a:pathLst>
                  </a:custGeom>
                  <a:solidFill>
                    <a:srgbClr val="C0C0C0"/>
                  </a:solidFill>
                  <a:ln w="9525" cap="rnd">
                    <a:noFill/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393" name="Arc 72"/>
                  <p:cNvSpPr>
                    <a:spLocks/>
                  </p:cNvSpPr>
                  <p:nvPr/>
                </p:nvSpPr>
                <p:spPr bwMode="auto">
                  <a:xfrm>
                    <a:off x="4685" y="1520"/>
                    <a:ext cx="9" cy="8"/>
                  </a:xfrm>
                  <a:custGeom>
                    <a:avLst/>
                    <a:gdLst>
                      <a:gd name="T0" fmla="*/ 0 w 24124"/>
                      <a:gd name="T1" fmla="*/ 0 h 21600"/>
                      <a:gd name="T2" fmla="*/ 0 w 24124"/>
                      <a:gd name="T3" fmla="*/ 0 h 21600"/>
                      <a:gd name="T4" fmla="*/ 0 w 24124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4124"/>
                      <a:gd name="T10" fmla="*/ 0 h 21600"/>
                      <a:gd name="T11" fmla="*/ 24124 w 24124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4124" h="21600" fill="none" extrusionOk="0">
                        <a:moveTo>
                          <a:pt x="-1" y="147"/>
                        </a:moveTo>
                        <a:cubicBezTo>
                          <a:pt x="837" y="49"/>
                          <a:pt x="1680" y="-1"/>
                          <a:pt x="2524" y="0"/>
                        </a:cubicBezTo>
                        <a:cubicBezTo>
                          <a:pt x="14453" y="0"/>
                          <a:pt x="24124" y="9670"/>
                          <a:pt x="24124" y="21600"/>
                        </a:cubicBezTo>
                      </a:path>
                      <a:path w="24124" h="21600" stroke="0" extrusionOk="0">
                        <a:moveTo>
                          <a:pt x="-1" y="147"/>
                        </a:moveTo>
                        <a:cubicBezTo>
                          <a:pt x="837" y="49"/>
                          <a:pt x="1680" y="-1"/>
                          <a:pt x="2524" y="0"/>
                        </a:cubicBezTo>
                        <a:cubicBezTo>
                          <a:pt x="14453" y="0"/>
                          <a:pt x="24124" y="9670"/>
                          <a:pt x="24124" y="21600"/>
                        </a:cubicBezTo>
                        <a:lnTo>
                          <a:pt x="2524" y="21600"/>
                        </a:lnTo>
                        <a:close/>
                      </a:path>
                    </a:pathLst>
                  </a:custGeom>
                  <a:solidFill>
                    <a:srgbClr val="C0C0C0"/>
                  </a:solidFill>
                  <a:ln w="9525" cap="rnd">
                    <a:noFill/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394" name="Arc 73"/>
                  <p:cNvSpPr>
                    <a:spLocks/>
                  </p:cNvSpPr>
                  <p:nvPr/>
                </p:nvSpPr>
                <p:spPr bwMode="auto">
                  <a:xfrm>
                    <a:off x="4699" y="1678"/>
                    <a:ext cx="8" cy="8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21600" y="0"/>
                        </a:moveTo>
                        <a:cubicBezTo>
                          <a:pt x="21600" y="11929"/>
                          <a:pt x="11929" y="21599"/>
                          <a:pt x="0" y="21600"/>
                        </a:cubicBezTo>
                      </a:path>
                      <a:path w="21600" h="21600" stroke="0" extrusionOk="0">
                        <a:moveTo>
                          <a:pt x="21600" y="0"/>
                        </a:moveTo>
                        <a:cubicBezTo>
                          <a:pt x="21600" y="11929"/>
                          <a:pt x="11929" y="21599"/>
                          <a:pt x="0" y="21600"/>
                        </a:cubicBez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C0C0C0"/>
                  </a:solidFill>
                  <a:ln w="9525" cap="rnd">
                    <a:noFill/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395" name="Freeform 74"/>
                  <p:cNvSpPr>
                    <a:spLocks/>
                  </p:cNvSpPr>
                  <p:nvPr/>
                </p:nvSpPr>
                <p:spPr bwMode="auto">
                  <a:xfrm>
                    <a:off x="4548" y="1656"/>
                    <a:ext cx="136" cy="17"/>
                  </a:xfrm>
                  <a:custGeom>
                    <a:avLst/>
                    <a:gdLst>
                      <a:gd name="T0" fmla="*/ 131 w 136"/>
                      <a:gd name="T1" fmla="*/ 0 h 17"/>
                      <a:gd name="T2" fmla="*/ 135 w 136"/>
                      <a:gd name="T3" fmla="*/ 4 h 17"/>
                      <a:gd name="T4" fmla="*/ 0 w 136"/>
                      <a:gd name="T5" fmla="*/ 16 h 17"/>
                      <a:gd name="T6" fmla="*/ 2 w 136"/>
                      <a:gd name="T7" fmla="*/ 10 h 17"/>
                      <a:gd name="T8" fmla="*/ 131 w 136"/>
                      <a:gd name="T9" fmla="*/ 0 h 17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36"/>
                      <a:gd name="T16" fmla="*/ 0 h 17"/>
                      <a:gd name="T17" fmla="*/ 136 w 136"/>
                      <a:gd name="T18" fmla="*/ 17 h 17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36" h="17">
                        <a:moveTo>
                          <a:pt x="131" y="0"/>
                        </a:moveTo>
                        <a:lnTo>
                          <a:pt x="135" y="4"/>
                        </a:lnTo>
                        <a:lnTo>
                          <a:pt x="0" y="16"/>
                        </a:lnTo>
                        <a:lnTo>
                          <a:pt x="2" y="10"/>
                        </a:lnTo>
                        <a:lnTo>
                          <a:pt x="131" y="0"/>
                        </a:lnTo>
                      </a:path>
                    </a:pathLst>
                  </a:custGeom>
                  <a:solidFill>
                    <a:srgbClr val="DFDFDF"/>
                  </a:solidFill>
                  <a:ln w="9525" cap="rnd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396" name="Freeform 75"/>
                  <p:cNvSpPr>
                    <a:spLocks/>
                  </p:cNvSpPr>
                  <p:nvPr/>
                </p:nvSpPr>
                <p:spPr bwMode="auto">
                  <a:xfrm>
                    <a:off x="4675" y="1545"/>
                    <a:ext cx="17" cy="115"/>
                  </a:xfrm>
                  <a:custGeom>
                    <a:avLst/>
                    <a:gdLst>
                      <a:gd name="T0" fmla="*/ 5 w 17"/>
                      <a:gd name="T1" fmla="*/ 0 h 115"/>
                      <a:gd name="T2" fmla="*/ 0 w 17"/>
                      <a:gd name="T3" fmla="*/ 2 h 115"/>
                      <a:gd name="T4" fmla="*/ 9 w 17"/>
                      <a:gd name="T5" fmla="*/ 110 h 115"/>
                      <a:gd name="T6" fmla="*/ 16 w 17"/>
                      <a:gd name="T7" fmla="*/ 114 h 115"/>
                      <a:gd name="T8" fmla="*/ 5 w 17"/>
                      <a:gd name="T9" fmla="*/ 0 h 115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7"/>
                      <a:gd name="T16" fmla="*/ 0 h 115"/>
                      <a:gd name="T17" fmla="*/ 17 w 17"/>
                      <a:gd name="T18" fmla="*/ 115 h 115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7" h="115">
                        <a:moveTo>
                          <a:pt x="5" y="0"/>
                        </a:moveTo>
                        <a:lnTo>
                          <a:pt x="0" y="2"/>
                        </a:lnTo>
                        <a:lnTo>
                          <a:pt x="9" y="110"/>
                        </a:lnTo>
                        <a:lnTo>
                          <a:pt x="16" y="114"/>
                        </a:lnTo>
                        <a:lnTo>
                          <a:pt x="5" y="0"/>
                        </a:lnTo>
                      </a:path>
                    </a:pathLst>
                  </a:custGeom>
                  <a:solidFill>
                    <a:srgbClr val="BFBFBF"/>
                  </a:solidFill>
                  <a:ln w="9525" cap="rnd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397" name="Freeform 76"/>
                  <p:cNvSpPr>
                    <a:spLocks/>
                  </p:cNvSpPr>
                  <p:nvPr/>
                </p:nvSpPr>
                <p:spPr bwMode="auto">
                  <a:xfrm>
                    <a:off x="4546" y="1681"/>
                    <a:ext cx="17" cy="17"/>
                  </a:xfrm>
                  <a:custGeom>
                    <a:avLst/>
                    <a:gdLst>
                      <a:gd name="T0" fmla="*/ 16 w 17"/>
                      <a:gd name="T1" fmla="*/ 0 h 17"/>
                      <a:gd name="T2" fmla="*/ 0 w 17"/>
                      <a:gd name="T3" fmla="*/ 0 h 17"/>
                      <a:gd name="T4" fmla="*/ 0 w 17"/>
                      <a:gd name="T5" fmla="*/ 16 h 17"/>
                      <a:gd name="T6" fmla="*/ 16 w 17"/>
                      <a:gd name="T7" fmla="*/ 12 h 17"/>
                      <a:gd name="T8" fmla="*/ 16 w 17"/>
                      <a:gd name="T9" fmla="*/ 0 h 17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7"/>
                      <a:gd name="T16" fmla="*/ 0 h 17"/>
                      <a:gd name="T17" fmla="*/ 17 w 17"/>
                      <a:gd name="T18" fmla="*/ 17 h 17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7" h="17">
                        <a:moveTo>
                          <a:pt x="16" y="0"/>
                        </a:moveTo>
                        <a:lnTo>
                          <a:pt x="0" y="0"/>
                        </a:lnTo>
                        <a:lnTo>
                          <a:pt x="0" y="16"/>
                        </a:lnTo>
                        <a:lnTo>
                          <a:pt x="16" y="12"/>
                        </a:lnTo>
                        <a:lnTo>
                          <a:pt x="16" y="0"/>
                        </a:lnTo>
                      </a:path>
                    </a:pathLst>
                  </a:custGeom>
                  <a:solidFill>
                    <a:srgbClr val="008000"/>
                  </a:solidFill>
                  <a:ln w="9525" cap="rnd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grpSp>
                <p:nvGrpSpPr>
                  <p:cNvPr id="12398" name="Group 77"/>
                  <p:cNvGrpSpPr>
                    <a:grpSpLocks/>
                  </p:cNvGrpSpPr>
                  <p:nvPr/>
                </p:nvGrpSpPr>
                <p:grpSpPr bwMode="auto">
                  <a:xfrm>
                    <a:off x="4530" y="1533"/>
                    <a:ext cx="151" cy="145"/>
                    <a:chOff x="4530" y="1533"/>
                    <a:chExt cx="151" cy="145"/>
                  </a:xfrm>
                </p:grpSpPr>
                <p:sp>
                  <p:nvSpPr>
                    <p:cNvPr id="12399" name="Freeform 78"/>
                    <p:cNvSpPr>
                      <a:spLocks/>
                    </p:cNvSpPr>
                    <p:nvPr/>
                  </p:nvSpPr>
                  <p:spPr bwMode="auto">
                    <a:xfrm>
                      <a:off x="4530" y="1533"/>
                      <a:ext cx="151" cy="17"/>
                    </a:xfrm>
                    <a:custGeom>
                      <a:avLst/>
                      <a:gdLst>
                        <a:gd name="T0" fmla="*/ 150 w 151"/>
                        <a:gd name="T1" fmla="*/ 0 h 17"/>
                        <a:gd name="T2" fmla="*/ 0 w 151"/>
                        <a:gd name="T3" fmla="*/ 0 h 17"/>
                        <a:gd name="T4" fmla="*/ 3 w 151"/>
                        <a:gd name="T5" fmla="*/ 16 h 17"/>
                        <a:gd name="T6" fmla="*/ 146 w 151"/>
                        <a:gd name="T7" fmla="*/ 16 h 17"/>
                        <a:gd name="T8" fmla="*/ 150 w 151"/>
                        <a:gd name="T9" fmla="*/ 0 h 17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151"/>
                        <a:gd name="T16" fmla="*/ 0 h 17"/>
                        <a:gd name="T17" fmla="*/ 151 w 151"/>
                        <a:gd name="T18" fmla="*/ 17 h 17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151" h="17">
                          <a:moveTo>
                            <a:pt x="150" y="0"/>
                          </a:moveTo>
                          <a:lnTo>
                            <a:pt x="0" y="0"/>
                          </a:lnTo>
                          <a:lnTo>
                            <a:pt x="3" y="16"/>
                          </a:lnTo>
                          <a:lnTo>
                            <a:pt x="146" y="16"/>
                          </a:lnTo>
                          <a:lnTo>
                            <a:pt x="150" y="0"/>
                          </a:lnTo>
                        </a:path>
                      </a:pathLst>
                    </a:custGeom>
                    <a:solidFill>
                      <a:srgbClr val="808080"/>
                    </a:solidFill>
                    <a:ln w="9525" cap="rnd">
                      <a:noFill/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2400" name="Freeform 79"/>
                    <p:cNvSpPr>
                      <a:spLocks/>
                    </p:cNvSpPr>
                    <p:nvPr/>
                  </p:nvSpPr>
                  <p:spPr bwMode="auto">
                    <a:xfrm>
                      <a:off x="4530" y="1533"/>
                      <a:ext cx="17" cy="145"/>
                    </a:xfrm>
                    <a:custGeom>
                      <a:avLst/>
                      <a:gdLst>
                        <a:gd name="T0" fmla="*/ 6 w 17"/>
                        <a:gd name="T1" fmla="*/ 3 h 145"/>
                        <a:gd name="T2" fmla="*/ 0 w 17"/>
                        <a:gd name="T3" fmla="*/ 0 h 145"/>
                        <a:gd name="T4" fmla="*/ 5 w 17"/>
                        <a:gd name="T5" fmla="*/ 78 h 145"/>
                        <a:gd name="T6" fmla="*/ 10 w 17"/>
                        <a:gd name="T7" fmla="*/ 144 h 145"/>
                        <a:gd name="T8" fmla="*/ 16 w 17"/>
                        <a:gd name="T9" fmla="*/ 140 h 145"/>
                        <a:gd name="T10" fmla="*/ 6 w 17"/>
                        <a:gd name="T11" fmla="*/ 3 h 145"/>
                        <a:gd name="T12" fmla="*/ 0 60000 65536"/>
                        <a:gd name="T13" fmla="*/ 0 60000 65536"/>
                        <a:gd name="T14" fmla="*/ 0 60000 65536"/>
                        <a:gd name="T15" fmla="*/ 0 60000 65536"/>
                        <a:gd name="T16" fmla="*/ 0 60000 65536"/>
                        <a:gd name="T17" fmla="*/ 0 60000 65536"/>
                        <a:gd name="T18" fmla="*/ 0 w 17"/>
                        <a:gd name="T19" fmla="*/ 0 h 145"/>
                        <a:gd name="T20" fmla="*/ 17 w 17"/>
                        <a:gd name="T21" fmla="*/ 145 h 145"/>
                      </a:gdLst>
                      <a:ahLst/>
                      <a:cxnLst>
                        <a:cxn ang="T12">
                          <a:pos x="T0" y="T1"/>
                        </a:cxn>
                        <a:cxn ang="T13">
                          <a:pos x="T2" y="T3"/>
                        </a:cxn>
                        <a:cxn ang="T14">
                          <a:pos x="T4" y="T5"/>
                        </a:cxn>
                        <a:cxn ang="T15">
                          <a:pos x="T6" y="T7"/>
                        </a:cxn>
                        <a:cxn ang="T16">
                          <a:pos x="T8" y="T9"/>
                        </a:cxn>
                        <a:cxn ang="T17">
                          <a:pos x="T10" y="T11"/>
                        </a:cxn>
                      </a:cxnLst>
                      <a:rect l="T18" t="T19" r="T20" b="T21"/>
                      <a:pathLst>
                        <a:path w="17" h="145">
                          <a:moveTo>
                            <a:pt x="6" y="3"/>
                          </a:moveTo>
                          <a:lnTo>
                            <a:pt x="0" y="0"/>
                          </a:lnTo>
                          <a:lnTo>
                            <a:pt x="5" y="78"/>
                          </a:lnTo>
                          <a:lnTo>
                            <a:pt x="10" y="144"/>
                          </a:lnTo>
                          <a:lnTo>
                            <a:pt x="16" y="140"/>
                          </a:lnTo>
                          <a:lnTo>
                            <a:pt x="6" y="3"/>
                          </a:lnTo>
                        </a:path>
                      </a:pathLst>
                    </a:custGeom>
                    <a:solidFill>
                      <a:srgbClr val="FFFFFF"/>
                    </a:solidFill>
                    <a:ln w="9525" cap="rnd">
                      <a:noFill/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2401" name="Freeform 80"/>
                    <p:cNvSpPr>
                      <a:spLocks/>
                    </p:cNvSpPr>
                    <p:nvPr/>
                  </p:nvSpPr>
                  <p:spPr bwMode="auto">
                    <a:xfrm>
                      <a:off x="4540" y="1538"/>
                      <a:ext cx="138" cy="134"/>
                    </a:xfrm>
                    <a:custGeom>
                      <a:avLst/>
                      <a:gdLst>
                        <a:gd name="T0" fmla="*/ 4 w 138"/>
                        <a:gd name="T1" fmla="*/ 133 h 134"/>
                        <a:gd name="T2" fmla="*/ 0 w 138"/>
                        <a:gd name="T3" fmla="*/ 0 h 134"/>
                        <a:gd name="T4" fmla="*/ 137 w 138"/>
                        <a:gd name="T5" fmla="*/ 0 h 134"/>
                        <a:gd name="T6" fmla="*/ 137 w 138"/>
                        <a:gd name="T7" fmla="*/ 126 h 134"/>
                        <a:gd name="T8" fmla="*/ 4 w 138"/>
                        <a:gd name="T9" fmla="*/ 133 h 134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138"/>
                        <a:gd name="T16" fmla="*/ 0 h 134"/>
                        <a:gd name="T17" fmla="*/ 138 w 138"/>
                        <a:gd name="T18" fmla="*/ 134 h 134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138" h="134">
                          <a:moveTo>
                            <a:pt x="4" y="133"/>
                          </a:moveTo>
                          <a:lnTo>
                            <a:pt x="0" y="0"/>
                          </a:lnTo>
                          <a:lnTo>
                            <a:pt x="137" y="0"/>
                          </a:lnTo>
                          <a:lnTo>
                            <a:pt x="137" y="126"/>
                          </a:lnTo>
                          <a:lnTo>
                            <a:pt x="4" y="133"/>
                          </a:lnTo>
                        </a:path>
                      </a:pathLst>
                    </a:custGeom>
                    <a:gradFill rotWithShape="0">
                      <a:gsLst>
                        <a:gs pos="0">
                          <a:srgbClr val="DFE9FF"/>
                        </a:gs>
                        <a:gs pos="100000">
                          <a:srgbClr val="618FFD"/>
                        </a:gs>
                      </a:gsLst>
                      <a:path path="rect">
                        <a:fillToRect l="50000" t="50000" r="50000" b="50000"/>
                      </a:path>
                    </a:gradFill>
                    <a:ln w="12700" cap="rnd" cmpd="sng">
                      <a:solidFill>
                        <a:srgbClr val="474747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</p:grpSp>
            </p:grpSp>
            <p:grpSp>
              <p:nvGrpSpPr>
                <p:cNvPr id="12333" name="Group 81"/>
                <p:cNvGrpSpPr>
                  <a:grpSpLocks/>
                </p:cNvGrpSpPr>
                <p:nvPr/>
              </p:nvGrpSpPr>
              <p:grpSpPr bwMode="auto">
                <a:xfrm>
                  <a:off x="4734" y="1689"/>
                  <a:ext cx="170" cy="73"/>
                  <a:chOff x="4734" y="1689"/>
                  <a:chExt cx="170" cy="73"/>
                </a:xfrm>
              </p:grpSpPr>
              <p:sp>
                <p:nvSpPr>
                  <p:cNvPr id="12334" name="Freeform 82"/>
                  <p:cNvSpPr>
                    <a:spLocks/>
                  </p:cNvSpPr>
                  <p:nvPr/>
                </p:nvSpPr>
                <p:spPr bwMode="auto">
                  <a:xfrm>
                    <a:off x="4735" y="1696"/>
                    <a:ext cx="156" cy="65"/>
                  </a:xfrm>
                  <a:custGeom>
                    <a:avLst/>
                    <a:gdLst>
                      <a:gd name="T0" fmla="*/ 152 w 156"/>
                      <a:gd name="T1" fmla="*/ 42 h 65"/>
                      <a:gd name="T2" fmla="*/ 153 w 156"/>
                      <a:gd name="T3" fmla="*/ 44 h 65"/>
                      <a:gd name="T4" fmla="*/ 154 w 156"/>
                      <a:gd name="T5" fmla="*/ 45 h 65"/>
                      <a:gd name="T6" fmla="*/ 154 w 156"/>
                      <a:gd name="T7" fmla="*/ 46 h 65"/>
                      <a:gd name="T8" fmla="*/ 155 w 156"/>
                      <a:gd name="T9" fmla="*/ 47 h 65"/>
                      <a:gd name="T10" fmla="*/ 155 w 156"/>
                      <a:gd name="T11" fmla="*/ 48 h 65"/>
                      <a:gd name="T12" fmla="*/ 154 w 156"/>
                      <a:gd name="T13" fmla="*/ 49 h 65"/>
                      <a:gd name="T14" fmla="*/ 154 w 156"/>
                      <a:gd name="T15" fmla="*/ 50 h 65"/>
                      <a:gd name="T16" fmla="*/ 152 w 156"/>
                      <a:gd name="T17" fmla="*/ 50 h 65"/>
                      <a:gd name="T18" fmla="*/ 51 w 156"/>
                      <a:gd name="T19" fmla="*/ 64 h 65"/>
                      <a:gd name="T20" fmla="*/ 5 w 156"/>
                      <a:gd name="T21" fmla="*/ 21 h 65"/>
                      <a:gd name="T22" fmla="*/ 5 w 156"/>
                      <a:gd name="T23" fmla="*/ 14 h 65"/>
                      <a:gd name="T24" fmla="*/ 0 w 156"/>
                      <a:gd name="T25" fmla="*/ 9 h 65"/>
                      <a:gd name="T26" fmla="*/ 4 w 156"/>
                      <a:gd name="T27" fmla="*/ 0 h 65"/>
                      <a:gd name="T28" fmla="*/ 99 w 156"/>
                      <a:gd name="T29" fmla="*/ 0 h 65"/>
                      <a:gd name="T30" fmla="*/ 152 w 156"/>
                      <a:gd name="T31" fmla="*/ 42 h 65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  <a:gd name="T45" fmla="*/ 0 60000 65536"/>
                      <a:gd name="T46" fmla="*/ 0 60000 65536"/>
                      <a:gd name="T47" fmla="*/ 0 60000 65536"/>
                      <a:gd name="T48" fmla="*/ 0 w 156"/>
                      <a:gd name="T49" fmla="*/ 0 h 65"/>
                      <a:gd name="T50" fmla="*/ 156 w 156"/>
                      <a:gd name="T51" fmla="*/ 65 h 65"/>
                    </a:gdLst>
                    <a:ahLst/>
                    <a:cxnLst>
                      <a:cxn ang="T32">
                        <a:pos x="T0" y="T1"/>
                      </a:cxn>
                      <a:cxn ang="T33">
                        <a:pos x="T2" y="T3"/>
                      </a:cxn>
                      <a:cxn ang="T34">
                        <a:pos x="T4" y="T5"/>
                      </a:cxn>
                      <a:cxn ang="T35">
                        <a:pos x="T6" y="T7"/>
                      </a:cxn>
                      <a:cxn ang="T36">
                        <a:pos x="T8" y="T9"/>
                      </a:cxn>
                      <a:cxn ang="T37">
                        <a:pos x="T10" y="T11"/>
                      </a:cxn>
                      <a:cxn ang="T38">
                        <a:pos x="T12" y="T13"/>
                      </a:cxn>
                      <a:cxn ang="T39">
                        <a:pos x="T14" y="T15"/>
                      </a:cxn>
                      <a:cxn ang="T40">
                        <a:pos x="T16" y="T17"/>
                      </a:cxn>
                      <a:cxn ang="T41">
                        <a:pos x="T18" y="T19"/>
                      </a:cxn>
                      <a:cxn ang="T42">
                        <a:pos x="T20" y="T21"/>
                      </a:cxn>
                      <a:cxn ang="T43">
                        <a:pos x="T22" y="T23"/>
                      </a:cxn>
                      <a:cxn ang="T44">
                        <a:pos x="T24" y="T25"/>
                      </a:cxn>
                      <a:cxn ang="T45">
                        <a:pos x="T26" y="T27"/>
                      </a:cxn>
                      <a:cxn ang="T46">
                        <a:pos x="T28" y="T29"/>
                      </a:cxn>
                      <a:cxn ang="T47">
                        <a:pos x="T30" y="T31"/>
                      </a:cxn>
                    </a:cxnLst>
                    <a:rect l="T48" t="T49" r="T50" b="T51"/>
                    <a:pathLst>
                      <a:path w="156" h="65">
                        <a:moveTo>
                          <a:pt x="152" y="42"/>
                        </a:moveTo>
                        <a:lnTo>
                          <a:pt x="153" y="44"/>
                        </a:lnTo>
                        <a:lnTo>
                          <a:pt x="154" y="45"/>
                        </a:lnTo>
                        <a:lnTo>
                          <a:pt x="154" y="46"/>
                        </a:lnTo>
                        <a:lnTo>
                          <a:pt x="155" y="47"/>
                        </a:lnTo>
                        <a:lnTo>
                          <a:pt x="155" y="48"/>
                        </a:lnTo>
                        <a:lnTo>
                          <a:pt x="154" y="49"/>
                        </a:lnTo>
                        <a:lnTo>
                          <a:pt x="154" y="50"/>
                        </a:lnTo>
                        <a:lnTo>
                          <a:pt x="152" y="50"/>
                        </a:lnTo>
                        <a:lnTo>
                          <a:pt x="51" y="64"/>
                        </a:lnTo>
                        <a:lnTo>
                          <a:pt x="5" y="21"/>
                        </a:lnTo>
                        <a:lnTo>
                          <a:pt x="5" y="14"/>
                        </a:lnTo>
                        <a:lnTo>
                          <a:pt x="0" y="9"/>
                        </a:lnTo>
                        <a:lnTo>
                          <a:pt x="4" y="0"/>
                        </a:lnTo>
                        <a:lnTo>
                          <a:pt x="99" y="0"/>
                        </a:lnTo>
                        <a:lnTo>
                          <a:pt x="152" y="42"/>
                        </a:lnTo>
                      </a:path>
                    </a:pathLst>
                  </a:custGeom>
                  <a:solidFill>
                    <a:srgbClr val="CECECE"/>
                  </a:solidFill>
                  <a:ln w="9525" cap="rnd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335" name="Freeform 83"/>
                  <p:cNvSpPr>
                    <a:spLocks/>
                  </p:cNvSpPr>
                  <p:nvPr/>
                </p:nvSpPr>
                <p:spPr bwMode="auto">
                  <a:xfrm>
                    <a:off x="4886" y="1739"/>
                    <a:ext cx="17" cy="17"/>
                  </a:xfrm>
                  <a:custGeom>
                    <a:avLst/>
                    <a:gdLst>
                      <a:gd name="T0" fmla="*/ 3 w 17"/>
                      <a:gd name="T1" fmla="*/ 12 h 17"/>
                      <a:gd name="T2" fmla="*/ 7 w 17"/>
                      <a:gd name="T3" fmla="*/ 11 h 17"/>
                      <a:gd name="T4" fmla="*/ 8 w 17"/>
                      <a:gd name="T5" fmla="*/ 11 h 17"/>
                      <a:gd name="T6" fmla="*/ 8 w 17"/>
                      <a:gd name="T7" fmla="*/ 10 h 17"/>
                      <a:gd name="T8" fmla="*/ 8 w 17"/>
                      <a:gd name="T9" fmla="*/ 9 h 17"/>
                      <a:gd name="T10" fmla="*/ 8 w 17"/>
                      <a:gd name="T11" fmla="*/ 8 h 17"/>
                      <a:gd name="T12" fmla="*/ 5 w 17"/>
                      <a:gd name="T13" fmla="*/ 5 h 17"/>
                      <a:gd name="T14" fmla="*/ 3 w 17"/>
                      <a:gd name="T15" fmla="*/ 4 h 17"/>
                      <a:gd name="T16" fmla="*/ 0 w 17"/>
                      <a:gd name="T17" fmla="*/ 2 h 17"/>
                      <a:gd name="T18" fmla="*/ 3 w 17"/>
                      <a:gd name="T19" fmla="*/ 0 h 17"/>
                      <a:gd name="T20" fmla="*/ 8 w 17"/>
                      <a:gd name="T21" fmla="*/ 1 h 17"/>
                      <a:gd name="T22" fmla="*/ 12 w 17"/>
                      <a:gd name="T23" fmla="*/ 4 h 17"/>
                      <a:gd name="T24" fmla="*/ 14 w 17"/>
                      <a:gd name="T25" fmla="*/ 6 h 17"/>
                      <a:gd name="T26" fmla="*/ 16 w 17"/>
                      <a:gd name="T27" fmla="*/ 8 h 17"/>
                      <a:gd name="T28" fmla="*/ 16 w 17"/>
                      <a:gd name="T29" fmla="*/ 10 h 17"/>
                      <a:gd name="T30" fmla="*/ 14 w 17"/>
                      <a:gd name="T31" fmla="*/ 13 h 17"/>
                      <a:gd name="T32" fmla="*/ 10 w 17"/>
                      <a:gd name="T33" fmla="*/ 15 h 17"/>
                      <a:gd name="T34" fmla="*/ 5 w 17"/>
                      <a:gd name="T35" fmla="*/ 16 h 17"/>
                      <a:gd name="T36" fmla="*/ 3 w 17"/>
                      <a:gd name="T37" fmla="*/ 16 h 17"/>
                      <a:gd name="T38" fmla="*/ 1 w 17"/>
                      <a:gd name="T39" fmla="*/ 14 h 17"/>
                      <a:gd name="T40" fmla="*/ 1 w 17"/>
                      <a:gd name="T41" fmla="*/ 13 h 17"/>
                      <a:gd name="T42" fmla="*/ 3 w 17"/>
                      <a:gd name="T43" fmla="*/ 12 h 17"/>
                      <a:gd name="T44" fmla="*/ 0 60000 65536"/>
                      <a:gd name="T45" fmla="*/ 0 60000 65536"/>
                      <a:gd name="T46" fmla="*/ 0 60000 65536"/>
                      <a:gd name="T47" fmla="*/ 0 60000 65536"/>
                      <a:gd name="T48" fmla="*/ 0 60000 65536"/>
                      <a:gd name="T49" fmla="*/ 0 60000 65536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60000 65536"/>
                      <a:gd name="T55" fmla="*/ 0 60000 65536"/>
                      <a:gd name="T56" fmla="*/ 0 60000 65536"/>
                      <a:gd name="T57" fmla="*/ 0 60000 65536"/>
                      <a:gd name="T58" fmla="*/ 0 60000 65536"/>
                      <a:gd name="T59" fmla="*/ 0 60000 65536"/>
                      <a:gd name="T60" fmla="*/ 0 60000 65536"/>
                      <a:gd name="T61" fmla="*/ 0 60000 65536"/>
                      <a:gd name="T62" fmla="*/ 0 60000 65536"/>
                      <a:gd name="T63" fmla="*/ 0 60000 65536"/>
                      <a:gd name="T64" fmla="*/ 0 60000 65536"/>
                      <a:gd name="T65" fmla="*/ 0 60000 65536"/>
                      <a:gd name="T66" fmla="*/ 0 w 17"/>
                      <a:gd name="T67" fmla="*/ 0 h 17"/>
                      <a:gd name="T68" fmla="*/ 17 w 17"/>
                      <a:gd name="T69" fmla="*/ 17 h 17"/>
                    </a:gdLst>
                    <a:ahLst/>
                    <a:cxnLst>
                      <a:cxn ang="T44">
                        <a:pos x="T0" y="T1"/>
                      </a:cxn>
                      <a:cxn ang="T45">
                        <a:pos x="T2" y="T3"/>
                      </a:cxn>
                      <a:cxn ang="T46">
                        <a:pos x="T4" y="T5"/>
                      </a:cxn>
                      <a:cxn ang="T47">
                        <a:pos x="T6" y="T7"/>
                      </a:cxn>
                      <a:cxn ang="T48">
                        <a:pos x="T8" y="T9"/>
                      </a:cxn>
                      <a:cxn ang="T49">
                        <a:pos x="T10" y="T11"/>
                      </a:cxn>
                      <a:cxn ang="T50">
                        <a:pos x="T12" y="T13"/>
                      </a:cxn>
                      <a:cxn ang="T51">
                        <a:pos x="T14" y="T15"/>
                      </a:cxn>
                      <a:cxn ang="T52">
                        <a:pos x="T16" y="T17"/>
                      </a:cxn>
                      <a:cxn ang="T53">
                        <a:pos x="T18" y="T19"/>
                      </a:cxn>
                      <a:cxn ang="T54">
                        <a:pos x="T20" y="T21"/>
                      </a:cxn>
                      <a:cxn ang="T55">
                        <a:pos x="T22" y="T23"/>
                      </a:cxn>
                      <a:cxn ang="T56">
                        <a:pos x="T24" y="T25"/>
                      </a:cxn>
                      <a:cxn ang="T57">
                        <a:pos x="T26" y="T27"/>
                      </a:cxn>
                      <a:cxn ang="T58">
                        <a:pos x="T28" y="T29"/>
                      </a:cxn>
                      <a:cxn ang="T59">
                        <a:pos x="T30" y="T31"/>
                      </a:cxn>
                      <a:cxn ang="T60">
                        <a:pos x="T32" y="T33"/>
                      </a:cxn>
                      <a:cxn ang="T61">
                        <a:pos x="T34" y="T35"/>
                      </a:cxn>
                      <a:cxn ang="T62">
                        <a:pos x="T36" y="T37"/>
                      </a:cxn>
                      <a:cxn ang="T63">
                        <a:pos x="T38" y="T39"/>
                      </a:cxn>
                      <a:cxn ang="T64">
                        <a:pos x="T40" y="T41"/>
                      </a:cxn>
                      <a:cxn ang="T65">
                        <a:pos x="T42" y="T43"/>
                      </a:cxn>
                    </a:cxnLst>
                    <a:rect l="T66" t="T67" r="T68" b="T69"/>
                    <a:pathLst>
                      <a:path w="17" h="17">
                        <a:moveTo>
                          <a:pt x="3" y="12"/>
                        </a:moveTo>
                        <a:lnTo>
                          <a:pt x="7" y="11"/>
                        </a:lnTo>
                        <a:lnTo>
                          <a:pt x="8" y="11"/>
                        </a:lnTo>
                        <a:lnTo>
                          <a:pt x="8" y="10"/>
                        </a:lnTo>
                        <a:lnTo>
                          <a:pt x="8" y="9"/>
                        </a:lnTo>
                        <a:lnTo>
                          <a:pt x="8" y="8"/>
                        </a:lnTo>
                        <a:lnTo>
                          <a:pt x="5" y="5"/>
                        </a:lnTo>
                        <a:lnTo>
                          <a:pt x="3" y="4"/>
                        </a:lnTo>
                        <a:lnTo>
                          <a:pt x="0" y="2"/>
                        </a:lnTo>
                        <a:lnTo>
                          <a:pt x="3" y="0"/>
                        </a:lnTo>
                        <a:lnTo>
                          <a:pt x="8" y="1"/>
                        </a:lnTo>
                        <a:lnTo>
                          <a:pt x="12" y="4"/>
                        </a:lnTo>
                        <a:lnTo>
                          <a:pt x="14" y="6"/>
                        </a:lnTo>
                        <a:lnTo>
                          <a:pt x="16" y="8"/>
                        </a:lnTo>
                        <a:lnTo>
                          <a:pt x="16" y="10"/>
                        </a:lnTo>
                        <a:lnTo>
                          <a:pt x="14" y="13"/>
                        </a:lnTo>
                        <a:lnTo>
                          <a:pt x="10" y="15"/>
                        </a:lnTo>
                        <a:lnTo>
                          <a:pt x="5" y="16"/>
                        </a:lnTo>
                        <a:lnTo>
                          <a:pt x="3" y="16"/>
                        </a:lnTo>
                        <a:lnTo>
                          <a:pt x="1" y="14"/>
                        </a:lnTo>
                        <a:lnTo>
                          <a:pt x="1" y="13"/>
                        </a:lnTo>
                        <a:lnTo>
                          <a:pt x="3" y="12"/>
                        </a:lnTo>
                      </a:path>
                    </a:pathLst>
                  </a:custGeom>
                  <a:solidFill>
                    <a:srgbClr val="000000"/>
                  </a:solidFill>
                  <a:ln w="9525" cap="rnd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336" name="Freeform 84"/>
                  <p:cNvSpPr>
                    <a:spLocks/>
                  </p:cNvSpPr>
                  <p:nvPr/>
                </p:nvSpPr>
                <p:spPr bwMode="auto">
                  <a:xfrm>
                    <a:off x="4786" y="1745"/>
                    <a:ext cx="102" cy="17"/>
                  </a:xfrm>
                  <a:custGeom>
                    <a:avLst/>
                    <a:gdLst>
                      <a:gd name="T0" fmla="*/ 1 w 102"/>
                      <a:gd name="T1" fmla="*/ 14 h 17"/>
                      <a:gd name="T2" fmla="*/ 0 w 102"/>
                      <a:gd name="T3" fmla="*/ 14 h 17"/>
                      <a:gd name="T4" fmla="*/ 100 w 102"/>
                      <a:gd name="T5" fmla="*/ 0 h 17"/>
                      <a:gd name="T6" fmla="*/ 101 w 102"/>
                      <a:gd name="T7" fmla="*/ 1 h 17"/>
                      <a:gd name="T8" fmla="*/ 0 w 102"/>
                      <a:gd name="T9" fmla="*/ 16 h 17"/>
                      <a:gd name="T10" fmla="*/ 0 w 102"/>
                      <a:gd name="T11" fmla="*/ 16 h 17"/>
                      <a:gd name="T12" fmla="*/ 0 w 102"/>
                      <a:gd name="T13" fmla="*/ 16 h 17"/>
                      <a:gd name="T14" fmla="*/ 0 w 102"/>
                      <a:gd name="T15" fmla="*/ 16 h 17"/>
                      <a:gd name="T16" fmla="*/ 0 w 102"/>
                      <a:gd name="T17" fmla="*/ 15 h 17"/>
                      <a:gd name="T18" fmla="*/ 0 w 102"/>
                      <a:gd name="T19" fmla="*/ 14 h 17"/>
                      <a:gd name="T20" fmla="*/ 0 w 102"/>
                      <a:gd name="T21" fmla="*/ 14 h 17"/>
                      <a:gd name="T22" fmla="*/ 1 w 102"/>
                      <a:gd name="T23" fmla="*/ 14 h 17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w 102"/>
                      <a:gd name="T37" fmla="*/ 0 h 17"/>
                      <a:gd name="T38" fmla="*/ 102 w 102"/>
                      <a:gd name="T39" fmla="*/ 17 h 17"/>
                    </a:gdLst>
                    <a:ahLst/>
                    <a:cxnLst>
                      <a:cxn ang="T24">
                        <a:pos x="T0" y="T1"/>
                      </a:cxn>
                      <a:cxn ang="T25">
                        <a:pos x="T2" y="T3"/>
                      </a:cxn>
                      <a:cxn ang="T26">
                        <a:pos x="T4" y="T5"/>
                      </a:cxn>
                      <a:cxn ang="T27">
                        <a:pos x="T6" y="T7"/>
                      </a:cxn>
                      <a:cxn ang="T28">
                        <a:pos x="T8" y="T9"/>
                      </a:cxn>
                      <a:cxn ang="T29">
                        <a:pos x="T10" y="T11"/>
                      </a:cxn>
                      <a:cxn ang="T30">
                        <a:pos x="T12" y="T13"/>
                      </a:cxn>
                      <a:cxn ang="T31">
                        <a:pos x="T14" y="T15"/>
                      </a:cxn>
                      <a:cxn ang="T32">
                        <a:pos x="T16" y="T17"/>
                      </a:cxn>
                      <a:cxn ang="T33">
                        <a:pos x="T18" y="T19"/>
                      </a:cxn>
                      <a:cxn ang="T34">
                        <a:pos x="T20" y="T21"/>
                      </a:cxn>
                      <a:cxn ang="T35">
                        <a:pos x="T22" y="T23"/>
                      </a:cxn>
                    </a:cxnLst>
                    <a:rect l="T36" t="T37" r="T38" b="T39"/>
                    <a:pathLst>
                      <a:path w="102" h="17">
                        <a:moveTo>
                          <a:pt x="1" y="14"/>
                        </a:moveTo>
                        <a:lnTo>
                          <a:pt x="0" y="14"/>
                        </a:lnTo>
                        <a:lnTo>
                          <a:pt x="100" y="0"/>
                        </a:lnTo>
                        <a:lnTo>
                          <a:pt x="101" y="1"/>
                        </a:lnTo>
                        <a:lnTo>
                          <a:pt x="0" y="16"/>
                        </a:lnTo>
                        <a:lnTo>
                          <a:pt x="0" y="15"/>
                        </a:lnTo>
                        <a:lnTo>
                          <a:pt x="0" y="14"/>
                        </a:lnTo>
                        <a:lnTo>
                          <a:pt x="1" y="14"/>
                        </a:lnTo>
                      </a:path>
                    </a:pathLst>
                  </a:custGeom>
                  <a:solidFill>
                    <a:srgbClr val="000000"/>
                  </a:solidFill>
                  <a:ln w="9525" cap="rnd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337" name="Freeform 85"/>
                  <p:cNvSpPr>
                    <a:spLocks/>
                  </p:cNvSpPr>
                  <p:nvPr/>
                </p:nvSpPr>
                <p:spPr bwMode="auto">
                  <a:xfrm>
                    <a:off x="4739" y="1716"/>
                    <a:ext cx="48" cy="45"/>
                  </a:xfrm>
                  <a:custGeom>
                    <a:avLst/>
                    <a:gdLst>
                      <a:gd name="T0" fmla="*/ 1 w 48"/>
                      <a:gd name="T1" fmla="*/ 0 h 45"/>
                      <a:gd name="T2" fmla="*/ 1 w 48"/>
                      <a:gd name="T3" fmla="*/ 0 h 45"/>
                      <a:gd name="T4" fmla="*/ 47 w 48"/>
                      <a:gd name="T5" fmla="*/ 42 h 45"/>
                      <a:gd name="T6" fmla="*/ 45 w 48"/>
                      <a:gd name="T7" fmla="*/ 44 h 45"/>
                      <a:gd name="T8" fmla="*/ 0 w 48"/>
                      <a:gd name="T9" fmla="*/ 1 h 45"/>
                      <a:gd name="T10" fmla="*/ 0 w 48"/>
                      <a:gd name="T11" fmla="*/ 0 h 45"/>
                      <a:gd name="T12" fmla="*/ 0 w 48"/>
                      <a:gd name="T13" fmla="*/ 1 h 45"/>
                      <a:gd name="T14" fmla="*/ 0 w 48"/>
                      <a:gd name="T15" fmla="*/ 0 h 45"/>
                      <a:gd name="T16" fmla="*/ 0 w 48"/>
                      <a:gd name="T17" fmla="*/ 0 h 45"/>
                      <a:gd name="T18" fmla="*/ 0 w 48"/>
                      <a:gd name="T19" fmla="*/ 0 h 45"/>
                      <a:gd name="T20" fmla="*/ 1 w 48"/>
                      <a:gd name="T21" fmla="*/ 0 h 45"/>
                      <a:gd name="T22" fmla="*/ 1 w 48"/>
                      <a:gd name="T23" fmla="*/ 0 h 45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w 48"/>
                      <a:gd name="T37" fmla="*/ 0 h 45"/>
                      <a:gd name="T38" fmla="*/ 48 w 48"/>
                      <a:gd name="T39" fmla="*/ 45 h 45"/>
                    </a:gdLst>
                    <a:ahLst/>
                    <a:cxnLst>
                      <a:cxn ang="T24">
                        <a:pos x="T0" y="T1"/>
                      </a:cxn>
                      <a:cxn ang="T25">
                        <a:pos x="T2" y="T3"/>
                      </a:cxn>
                      <a:cxn ang="T26">
                        <a:pos x="T4" y="T5"/>
                      </a:cxn>
                      <a:cxn ang="T27">
                        <a:pos x="T6" y="T7"/>
                      </a:cxn>
                      <a:cxn ang="T28">
                        <a:pos x="T8" y="T9"/>
                      </a:cxn>
                      <a:cxn ang="T29">
                        <a:pos x="T10" y="T11"/>
                      </a:cxn>
                      <a:cxn ang="T30">
                        <a:pos x="T12" y="T13"/>
                      </a:cxn>
                      <a:cxn ang="T31">
                        <a:pos x="T14" y="T15"/>
                      </a:cxn>
                      <a:cxn ang="T32">
                        <a:pos x="T16" y="T17"/>
                      </a:cxn>
                      <a:cxn ang="T33">
                        <a:pos x="T18" y="T19"/>
                      </a:cxn>
                      <a:cxn ang="T34">
                        <a:pos x="T20" y="T21"/>
                      </a:cxn>
                      <a:cxn ang="T35">
                        <a:pos x="T22" y="T23"/>
                      </a:cxn>
                    </a:cxnLst>
                    <a:rect l="T36" t="T37" r="T38" b="T39"/>
                    <a:pathLst>
                      <a:path w="48" h="45">
                        <a:moveTo>
                          <a:pt x="1" y="0"/>
                        </a:moveTo>
                        <a:lnTo>
                          <a:pt x="1" y="0"/>
                        </a:lnTo>
                        <a:lnTo>
                          <a:pt x="47" y="42"/>
                        </a:lnTo>
                        <a:lnTo>
                          <a:pt x="45" y="44"/>
                        </a:lnTo>
                        <a:lnTo>
                          <a:pt x="0" y="1"/>
                        </a:lnTo>
                        <a:lnTo>
                          <a:pt x="0" y="0"/>
                        </a:lnTo>
                        <a:lnTo>
                          <a:pt x="0" y="1"/>
                        </a:lnTo>
                        <a:lnTo>
                          <a:pt x="0" y="0"/>
                        </a:lnTo>
                        <a:lnTo>
                          <a:pt x="1" y="0"/>
                        </a:lnTo>
                      </a:path>
                    </a:pathLst>
                  </a:custGeom>
                  <a:solidFill>
                    <a:srgbClr val="000000"/>
                  </a:solidFill>
                  <a:ln w="9525" cap="rnd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338" name="Freeform 86"/>
                  <p:cNvSpPr>
                    <a:spLocks/>
                  </p:cNvSpPr>
                  <p:nvPr/>
                </p:nvSpPr>
                <p:spPr bwMode="auto">
                  <a:xfrm>
                    <a:off x="4739" y="1710"/>
                    <a:ext cx="17" cy="17"/>
                  </a:xfrm>
                  <a:custGeom>
                    <a:avLst/>
                    <a:gdLst>
                      <a:gd name="T0" fmla="*/ 16 w 17"/>
                      <a:gd name="T1" fmla="*/ 0 h 17"/>
                      <a:gd name="T2" fmla="*/ 16 w 17"/>
                      <a:gd name="T3" fmla="*/ 2 h 17"/>
                      <a:gd name="T4" fmla="*/ 16 w 17"/>
                      <a:gd name="T5" fmla="*/ 16 h 17"/>
                      <a:gd name="T6" fmla="*/ 0 w 17"/>
                      <a:gd name="T7" fmla="*/ 16 h 17"/>
                      <a:gd name="T8" fmla="*/ 0 w 17"/>
                      <a:gd name="T9" fmla="*/ 2 h 17"/>
                      <a:gd name="T10" fmla="*/ 5 w 17"/>
                      <a:gd name="T11" fmla="*/ 3 h 17"/>
                      <a:gd name="T12" fmla="*/ 0 w 17"/>
                      <a:gd name="T13" fmla="*/ 2 h 17"/>
                      <a:gd name="T14" fmla="*/ 5 w 17"/>
                      <a:gd name="T15" fmla="*/ 0 h 17"/>
                      <a:gd name="T16" fmla="*/ 10 w 17"/>
                      <a:gd name="T17" fmla="*/ 0 h 17"/>
                      <a:gd name="T18" fmla="*/ 16 w 17"/>
                      <a:gd name="T19" fmla="*/ 0 h 17"/>
                      <a:gd name="T20" fmla="*/ 16 w 17"/>
                      <a:gd name="T21" fmla="*/ 2 h 17"/>
                      <a:gd name="T22" fmla="*/ 16 w 17"/>
                      <a:gd name="T23" fmla="*/ 0 h 17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w 17"/>
                      <a:gd name="T37" fmla="*/ 0 h 17"/>
                      <a:gd name="T38" fmla="*/ 17 w 17"/>
                      <a:gd name="T39" fmla="*/ 17 h 17"/>
                    </a:gdLst>
                    <a:ahLst/>
                    <a:cxnLst>
                      <a:cxn ang="T24">
                        <a:pos x="T0" y="T1"/>
                      </a:cxn>
                      <a:cxn ang="T25">
                        <a:pos x="T2" y="T3"/>
                      </a:cxn>
                      <a:cxn ang="T26">
                        <a:pos x="T4" y="T5"/>
                      </a:cxn>
                      <a:cxn ang="T27">
                        <a:pos x="T6" y="T7"/>
                      </a:cxn>
                      <a:cxn ang="T28">
                        <a:pos x="T8" y="T9"/>
                      </a:cxn>
                      <a:cxn ang="T29">
                        <a:pos x="T10" y="T11"/>
                      </a:cxn>
                      <a:cxn ang="T30">
                        <a:pos x="T12" y="T13"/>
                      </a:cxn>
                      <a:cxn ang="T31">
                        <a:pos x="T14" y="T15"/>
                      </a:cxn>
                      <a:cxn ang="T32">
                        <a:pos x="T16" y="T17"/>
                      </a:cxn>
                      <a:cxn ang="T33">
                        <a:pos x="T18" y="T19"/>
                      </a:cxn>
                      <a:cxn ang="T34">
                        <a:pos x="T20" y="T21"/>
                      </a:cxn>
                      <a:cxn ang="T35">
                        <a:pos x="T22" y="T23"/>
                      </a:cxn>
                    </a:cxnLst>
                    <a:rect l="T36" t="T37" r="T38" b="T39"/>
                    <a:pathLst>
                      <a:path w="17" h="17">
                        <a:moveTo>
                          <a:pt x="16" y="0"/>
                        </a:moveTo>
                        <a:lnTo>
                          <a:pt x="16" y="2"/>
                        </a:lnTo>
                        <a:lnTo>
                          <a:pt x="16" y="16"/>
                        </a:lnTo>
                        <a:lnTo>
                          <a:pt x="0" y="16"/>
                        </a:lnTo>
                        <a:lnTo>
                          <a:pt x="0" y="2"/>
                        </a:lnTo>
                        <a:lnTo>
                          <a:pt x="5" y="3"/>
                        </a:lnTo>
                        <a:lnTo>
                          <a:pt x="0" y="2"/>
                        </a:lnTo>
                        <a:lnTo>
                          <a:pt x="5" y="0"/>
                        </a:lnTo>
                        <a:lnTo>
                          <a:pt x="10" y="0"/>
                        </a:lnTo>
                        <a:lnTo>
                          <a:pt x="16" y="0"/>
                        </a:lnTo>
                        <a:lnTo>
                          <a:pt x="16" y="2"/>
                        </a:lnTo>
                        <a:lnTo>
                          <a:pt x="16" y="0"/>
                        </a:lnTo>
                      </a:path>
                    </a:pathLst>
                  </a:custGeom>
                  <a:solidFill>
                    <a:srgbClr val="000000"/>
                  </a:solidFill>
                  <a:ln w="9525" cap="rnd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339" name="Freeform 87"/>
                  <p:cNvSpPr>
                    <a:spLocks/>
                  </p:cNvSpPr>
                  <p:nvPr/>
                </p:nvSpPr>
                <p:spPr bwMode="auto">
                  <a:xfrm>
                    <a:off x="4734" y="1705"/>
                    <a:ext cx="17" cy="17"/>
                  </a:xfrm>
                  <a:custGeom>
                    <a:avLst/>
                    <a:gdLst>
                      <a:gd name="T0" fmla="*/ 4 w 17"/>
                      <a:gd name="T1" fmla="*/ 3 h 17"/>
                      <a:gd name="T2" fmla="*/ 3 w 17"/>
                      <a:gd name="T3" fmla="*/ 1 h 17"/>
                      <a:gd name="T4" fmla="*/ 16 w 17"/>
                      <a:gd name="T5" fmla="*/ 12 h 17"/>
                      <a:gd name="T6" fmla="*/ 13 w 17"/>
                      <a:gd name="T7" fmla="*/ 16 h 17"/>
                      <a:gd name="T8" fmla="*/ 1 w 17"/>
                      <a:gd name="T9" fmla="*/ 4 h 17"/>
                      <a:gd name="T10" fmla="*/ 0 w 17"/>
                      <a:gd name="T11" fmla="*/ 1 h 17"/>
                      <a:gd name="T12" fmla="*/ 1 w 17"/>
                      <a:gd name="T13" fmla="*/ 4 h 17"/>
                      <a:gd name="T14" fmla="*/ 0 w 17"/>
                      <a:gd name="T15" fmla="*/ 2 h 17"/>
                      <a:gd name="T16" fmla="*/ 1 w 17"/>
                      <a:gd name="T17" fmla="*/ 1 h 17"/>
                      <a:gd name="T18" fmla="*/ 2 w 17"/>
                      <a:gd name="T19" fmla="*/ 0 h 17"/>
                      <a:gd name="T20" fmla="*/ 3 w 17"/>
                      <a:gd name="T21" fmla="*/ 1 h 17"/>
                      <a:gd name="T22" fmla="*/ 4 w 17"/>
                      <a:gd name="T23" fmla="*/ 3 h 17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w 17"/>
                      <a:gd name="T37" fmla="*/ 0 h 17"/>
                      <a:gd name="T38" fmla="*/ 17 w 17"/>
                      <a:gd name="T39" fmla="*/ 17 h 17"/>
                    </a:gdLst>
                    <a:ahLst/>
                    <a:cxnLst>
                      <a:cxn ang="T24">
                        <a:pos x="T0" y="T1"/>
                      </a:cxn>
                      <a:cxn ang="T25">
                        <a:pos x="T2" y="T3"/>
                      </a:cxn>
                      <a:cxn ang="T26">
                        <a:pos x="T4" y="T5"/>
                      </a:cxn>
                      <a:cxn ang="T27">
                        <a:pos x="T6" y="T7"/>
                      </a:cxn>
                      <a:cxn ang="T28">
                        <a:pos x="T8" y="T9"/>
                      </a:cxn>
                      <a:cxn ang="T29">
                        <a:pos x="T10" y="T11"/>
                      </a:cxn>
                      <a:cxn ang="T30">
                        <a:pos x="T12" y="T13"/>
                      </a:cxn>
                      <a:cxn ang="T31">
                        <a:pos x="T14" y="T15"/>
                      </a:cxn>
                      <a:cxn ang="T32">
                        <a:pos x="T16" y="T17"/>
                      </a:cxn>
                      <a:cxn ang="T33">
                        <a:pos x="T18" y="T19"/>
                      </a:cxn>
                      <a:cxn ang="T34">
                        <a:pos x="T20" y="T21"/>
                      </a:cxn>
                      <a:cxn ang="T35">
                        <a:pos x="T22" y="T23"/>
                      </a:cxn>
                    </a:cxnLst>
                    <a:rect l="T36" t="T37" r="T38" b="T39"/>
                    <a:pathLst>
                      <a:path w="17" h="17">
                        <a:moveTo>
                          <a:pt x="4" y="3"/>
                        </a:moveTo>
                        <a:lnTo>
                          <a:pt x="3" y="1"/>
                        </a:lnTo>
                        <a:lnTo>
                          <a:pt x="16" y="12"/>
                        </a:lnTo>
                        <a:lnTo>
                          <a:pt x="13" y="16"/>
                        </a:lnTo>
                        <a:lnTo>
                          <a:pt x="1" y="4"/>
                        </a:lnTo>
                        <a:lnTo>
                          <a:pt x="0" y="1"/>
                        </a:lnTo>
                        <a:lnTo>
                          <a:pt x="1" y="4"/>
                        </a:lnTo>
                        <a:lnTo>
                          <a:pt x="0" y="2"/>
                        </a:lnTo>
                        <a:lnTo>
                          <a:pt x="1" y="1"/>
                        </a:lnTo>
                        <a:lnTo>
                          <a:pt x="2" y="0"/>
                        </a:lnTo>
                        <a:lnTo>
                          <a:pt x="3" y="1"/>
                        </a:lnTo>
                        <a:lnTo>
                          <a:pt x="4" y="3"/>
                        </a:lnTo>
                      </a:path>
                    </a:pathLst>
                  </a:custGeom>
                  <a:solidFill>
                    <a:srgbClr val="000000"/>
                  </a:solidFill>
                  <a:ln w="9525" cap="rnd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340" name="Freeform 88"/>
                  <p:cNvSpPr>
                    <a:spLocks/>
                  </p:cNvSpPr>
                  <p:nvPr/>
                </p:nvSpPr>
                <p:spPr bwMode="auto">
                  <a:xfrm>
                    <a:off x="4734" y="1695"/>
                    <a:ext cx="17" cy="17"/>
                  </a:xfrm>
                  <a:custGeom>
                    <a:avLst/>
                    <a:gdLst>
                      <a:gd name="T0" fmla="*/ 13 w 17"/>
                      <a:gd name="T1" fmla="*/ 2 h 17"/>
                      <a:gd name="T2" fmla="*/ 16 w 17"/>
                      <a:gd name="T3" fmla="*/ 2 h 17"/>
                      <a:gd name="T4" fmla="*/ 5 w 17"/>
                      <a:gd name="T5" fmla="*/ 16 h 17"/>
                      <a:gd name="T6" fmla="*/ 0 w 17"/>
                      <a:gd name="T7" fmla="*/ 14 h 17"/>
                      <a:gd name="T8" fmla="*/ 10 w 17"/>
                      <a:gd name="T9" fmla="*/ 0 h 17"/>
                      <a:gd name="T10" fmla="*/ 13 w 17"/>
                      <a:gd name="T11" fmla="*/ 0 h 17"/>
                      <a:gd name="T12" fmla="*/ 10 w 17"/>
                      <a:gd name="T13" fmla="*/ 0 h 17"/>
                      <a:gd name="T14" fmla="*/ 12 w 17"/>
                      <a:gd name="T15" fmla="*/ 0 h 17"/>
                      <a:gd name="T16" fmla="*/ 14 w 17"/>
                      <a:gd name="T17" fmla="*/ 0 h 17"/>
                      <a:gd name="T18" fmla="*/ 16 w 17"/>
                      <a:gd name="T19" fmla="*/ 0 h 17"/>
                      <a:gd name="T20" fmla="*/ 16 w 17"/>
                      <a:gd name="T21" fmla="*/ 2 h 17"/>
                      <a:gd name="T22" fmla="*/ 13 w 17"/>
                      <a:gd name="T23" fmla="*/ 2 h 17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w 17"/>
                      <a:gd name="T37" fmla="*/ 0 h 17"/>
                      <a:gd name="T38" fmla="*/ 17 w 17"/>
                      <a:gd name="T39" fmla="*/ 17 h 17"/>
                    </a:gdLst>
                    <a:ahLst/>
                    <a:cxnLst>
                      <a:cxn ang="T24">
                        <a:pos x="T0" y="T1"/>
                      </a:cxn>
                      <a:cxn ang="T25">
                        <a:pos x="T2" y="T3"/>
                      </a:cxn>
                      <a:cxn ang="T26">
                        <a:pos x="T4" y="T5"/>
                      </a:cxn>
                      <a:cxn ang="T27">
                        <a:pos x="T6" y="T7"/>
                      </a:cxn>
                      <a:cxn ang="T28">
                        <a:pos x="T8" y="T9"/>
                      </a:cxn>
                      <a:cxn ang="T29">
                        <a:pos x="T10" y="T11"/>
                      </a:cxn>
                      <a:cxn ang="T30">
                        <a:pos x="T12" y="T13"/>
                      </a:cxn>
                      <a:cxn ang="T31">
                        <a:pos x="T14" y="T15"/>
                      </a:cxn>
                      <a:cxn ang="T32">
                        <a:pos x="T16" y="T17"/>
                      </a:cxn>
                      <a:cxn ang="T33">
                        <a:pos x="T18" y="T19"/>
                      </a:cxn>
                      <a:cxn ang="T34">
                        <a:pos x="T20" y="T21"/>
                      </a:cxn>
                      <a:cxn ang="T35">
                        <a:pos x="T22" y="T23"/>
                      </a:cxn>
                    </a:cxnLst>
                    <a:rect l="T36" t="T37" r="T38" b="T39"/>
                    <a:pathLst>
                      <a:path w="17" h="17">
                        <a:moveTo>
                          <a:pt x="13" y="2"/>
                        </a:moveTo>
                        <a:lnTo>
                          <a:pt x="16" y="2"/>
                        </a:lnTo>
                        <a:lnTo>
                          <a:pt x="5" y="16"/>
                        </a:lnTo>
                        <a:lnTo>
                          <a:pt x="0" y="14"/>
                        </a:lnTo>
                        <a:lnTo>
                          <a:pt x="10" y="0"/>
                        </a:lnTo>
                        <a:lnTo>
                          <a:pt x="13" y="0"/>
                        </a:lnTo>
                        <a:lnTo>
                          <a:pt x="10" y="0"/>
                        </a:lnTo>
                        <a:lnTo>
                          <a:pt x="12" y="0"/>
                        </a:lnTo>
                        <a:lnTo>
                          <a:pt x="14" y="0"/>
                        </a:lnTo>
                        <a:lnTo>
                          <a:pt x="16" y="0"/>
                        </a:lnTo>
                        <a:lnTo>
                          <a:pt x="16" y="2"/>
                        </a:lnTo>
                        <a:lnTo>
                          <a:pt x="13" y="2"/>
                        </a:lnTo>
                      </a:path>
                    </a:pathLst>
                  </a:custGeom>
                  <a:solidFill>
                    <a:srgbClr val="000000"/>
                  </a:solidFill>
                  <a:ln w="9525" cap="rnd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341" name="Freeform 89"/>
                  <p:cNvSpPr>
                    <a:spLocks/>
                  </p:cNvSpPr>
                  <p:nvPr/>
                </p:nvSpPr>
                <p:spPr bwMode="auto">
                  <a:xfrm>
                    <a:off x="4739" y="1695"/>
                    <a:ext cx="96" cy="17"/>
                  </a:xfrm>
                  <a:custGeom>
                    <a:avLst/>
                    <a:gdLst>
                      <a:gd name="T0" fmla="*/ 93 w 96"/>
                      <a:gd name="T1" fmla="*/ 10 h 17"/>
                      <a:gd name="T2" fmla="*/ 94 w 96"/>
                      <a:gd name="T3" fmla="*/ 16 h 17"/>
                      <a:gd name="T4" fmla="*/ 0 w 96"/>
                      <a:gd name="T5" fmla="*/ 16 h 17"/>
                      <a:gd name="T6" fmla="*/ 0 w 96"/>
                      <a:gd name="T7" fmla="*/ 0 h 17"/>
                      <a:gd name="T8" fmla="*/ 94 w 96"/>
                      <a:gd name="T9" fmla="*/ 0 h 17"/>
                      <a:gd name="T10" fmla="*/ 95 w 96"/>
                      <a:gd name="T11" fmla="*/ 0 h 17"/>
                      <a:gd name="T12" fmla="*/ 94 w 96"/>
                      <a:gd name="T13" fmla="*/ 0 h 17"/>
                      <a:gd name="T14" fmla="*/ 95 w 96"/>
                      <a:gd name="T15" fmla="*/ 0 h 17"/>
                      <a:gd name="T16" fmla="*/ 95 w 96"/>
                      <a:gd name="T17" fmla="*/ 5 h 17"/>
                      <a:gd name="T18" fmla="*/ 95 w 96"/>
                      <a:gd name="T19" fmla="*/ 10 h 17"/>
                      <a:gd name="T20" fmla="*/ 94 w 96"/>
                      <a:gd name="T21" fmla="*/ 16 h 17"/>
                      <a:gd name="T22" fmla="*/ 93 w 96"/>
                      <a:gd name="T23" fmla="*/ 10 h 17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w 96"/>
                      <a:gd name="T37" fmla="*/ 0 h 17"/>
                      <a:gd name="T38" fmla="*/ 96 w 96"/>
                      <a:gd name="T39" fmla="*/ 17 h 17"/>
                    </a:gdLst>
                    <a:ahLst/>
                    <a:cxnLst>
                      <a:cxn ang="T24">
                        <a:pos x="T0" y="T1"/>
                      </a:cxn>
                      <a:cxn ang="T25">
                        <a:pos x="T2" y="T3"/>
                      </a:cxn>
                      <a:cxn ang="T26">
                        <a:pos x="T4" y="T5"/>
                      </a:cxn>
                      <a:cxn ang="T27">
                        <a:pos x="T6" y="T7"/>
                      </a:cxn>
                      <a:cxn ang="T28">
                        <a:pos x="T8" y="T9"/>
                      </a:cxn>
                      <a:cxn ang="T29">
                        <a:pos x="T10" y="T11"/>
                      </a:cxn>
                      <a:cxn ang="T30">
                        <a:pos x="T12" y="T13"/>
                      </a:cxn>
                      <a:cxn ang="T31">
                        <a:pos x="T14" y="T15"/>
                      </a:cxn>
                      <a:cxn ang="T32">
                        <a:pos x="T16" y="T17"/>
                      </a:cxn>
                      <a:cxn ang="T33">
                        <a:pos x="T18" y="T19"/>
                      </a:cxn>
                      <a:cxn ang="T34">
                        <a:pos x="T20" y="T21"/>
                      </a:cxn>
                      <a:cxn ang="T35">
                        <a:pos x="T22" y="T23"/>
                      </a:cxn>
                    </a:cxnLst>
                    <a:rect l="T36" t="T37" r="T38" b="T39"/>
                    <a:pathLst>
                      <a:path w="96" h="17">
                        <a:moveTo>
                          <a:pt x="93" y="10"/>
                        </a:moveTo>
                        <a:lnTo>
                          <a:pt x="94" y="16"/>
                        </a:lnTo>
                        <a:lnTo>
                          <a:pt x="0" y="16"/>
                        </a:lnTo>
                        <a:lnTo>
                          <a:pt x="0" y="0"/>
                        </a:lnTo>
                        <a:lnTo>
                          <a:pt x="94" y="0"/>
                        </a:lnTo>
                        <a:lnTo>
                          <a:pt x="95" y="0"/>
                        </a:lnTo>
                        <a:lnTo>
                          <a:pt x="94" y="0"/>
                        </a:lnTo>
                        <a:lnTo>
                          <a:pt x="95" y="0"/>
                        </a:lnTo>
                        <a:lnTo>
                          <a:pt x="95" y="5"/>
                        </a:lnTo>
                        <a:lnTo>
                          <a:pt x="95" y="10"/>
                        </a:lnTo>
                        <a:lnTo>
                          <a:pt x="94" y="16"/>
                        </a:lnTo>
                        <a:lnTo>
                          <a:pt x="93" y="10"/>
                        </a:lnTo>
                      </a:path>
                    </a:pathLst>
                  </a:custGeom>
                  <a:solidFill>
                    <a:srgbClr val="000000"/>
                  </a:solidFill>
                  <a:ln w="9525" cap="rnd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342" name="Freeform 90"/>
                  <p:cNvSpPr>
                    <a:spLocks/>
                  </p:cNvSpPr>
                  <p:nvPr/>
                </p:nvSpPr>
                <p:spPr bwMode="auto">
                  <a:xfrm>
                    <a:off x="4833" y="1695"/>
                    <a:ext cx="55" cy="45"/>
                  </a:xfrm>
                  <a:custGeom>
                    <a:avLst/>
                    <a:gdLst>
                      <a:gd name="T0" fmla="*/ 52 w 55"/>
                      <a:gd name="T1" fmla="*/ 44 h 45"/>
                      <a:gd name="T2" fmla="*/ 52 w 55"/>
                      <a:gd name="T3" fmla="*/ 43 h 45"/>
                      <a:gd name="T4" fmla="*/ 0 w 55"/>
                      <a:gd name="T5" fmla="*/ 1 h 45"/>
                      <a:gd name="T6" fmla="*/ 1 w 55"/>
                      <a:gd name="T7" fmla="*/ 0 h 45"/>
                      <a:gd name="T8" fmla="*/ 53 w 55"/>
                      <a:gd name="T9" fmla="*/ 42 h 45"/>
                      <a:gd name="T10" fmla="*/ 54 w 55"/>
                      <a:gd name="T11" fmla="*/ 43 h 45"/>
                      <a:gd name="T12" fmla="*/ 54 w 55"/>
                      <a:gd name="T13" fmla="*/ 43 h 45"/>
                      <a:gd name="T14" fmla="*/ 53 w 55"/>
                      <a:gd name="T15" fmla="*/ 44 h 45"/>
                      <a:gd name="T16" fmla="*/ 52 w 55"/>
                      <a:gd name="T17" fmla="*/ 43 h 45"/>
                      <a:gd name="T18" fmla="*/ 52 w 55"/>
                      <a:gd name="T19" fmla="*/ 44 h 45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w 55"/>
                      <a:gd name="T31" fmla="*/ 0 h 45"/>
                      <a:gd name="T32" fmla="*/ 55 w 55"/>
                      <a:gd name="T33" fmla="*/ 45 h 45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T30" t="T31" r="T32" b="T33"/>
                    <a:pathLst>
                      <a:path w="55" h="45">
                        <a:moveTo>
                          <a:pt x="52" y="44"/>
                        </a:moveTo>
                        <a:lnTo>
                          <a:pt x="52" y="43"/>
                        </a:lnTo>
                        <a:lnTo>
                          <a:pt x="0" y="1"/>
                        </a:lnTo>
                        <a:lnTo>
                          <a:pt x="1" y="0"/>
                        </a:lnTo>
                        <a:lnTo>
                          <a:pt x="53" y="42"/>
                        </a:lnTo>
                        <a:lnTo>
                          <a:pt x="54" y="43"/>
                        </a:lnTo>
                        <a:lnTo>
                          <a:pt x="53" y="44"/>
                        </a:lnTo>
                        <a:lnTo>
                          <a:pt x="52" y="43"/>
                        </a:lnTo>
                        <a:lnTo>
                          <a:pt x="52" y="44"/>
                        </a:lnTo>
                      </a:path>
                    </a:pathLst>
                  </a:custGeom>
                  <a:solidFill>
                    <a:srgbClr val="000000"/>
                  </a:solidFill>
                  <a:ln w="9525" cap="rnd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343" name="Freeform 91"/>
                  <p:cNvSpPr>
                    <a:spLocks/>
                  </p:cNvSpPr>
                  <p:nvPr/>
                </p:nvSpPr>
                <p:spPr bwMode="auto">
                  <a:xfrm>
                    <a:off x="4741" y="1711"/>
                    <a:ext cx="115" cy="49"/>
                  </a:xfrm>
                  <a:custGeom>
                    <a:avLst/>
                    <a:gdLst>
                      <a:gd name="T0" fmla="*/ 0 w 115"/>
                      <a:gd name="T1" fmla="*/ 0 h 49"/>
                      <a:gd name="T2" fmla="*/ 0 w 115"/>
                      <a:gd name="T3" fmla="*/ 6 h 49"/>
                      <a:gd name="T4" fmla="*/ 45 w 115"/>
                      <a:gd name="T5" fmla="*/ 48 h 49"/>
                      <a:gd name="T6" fmla="*/ 114 w 115"/>
                      <a:gd name="T7" fmla="*/ 38 h 49"/>
                      <a:gd name="T8" fmla="*/ 48 w 115"/>
                      <a:gd name="T9" fmla="*/ 43 h 49"/>
                      <a:gd name="T10" fmla="*/ 0 w 115"/>
                      <a:gd name="T11" fmla="*/ 0 h 49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w 115"/>
                      <a:gd name="T19" fmla="*/ 0 h 49"/>
                      <a:gd name="T20" fmla="*/ 115 w 115"/>
                      <a:gd name="T21" fmla="*/ 49 h 49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T18" t="T19" r="T20" b="T21"/>
                    <a:pathLst>
                      <a:path w="115" h="49">
                        <a:moveTo>
                          <a:pt x="0" y="0"/>
                        </a:moveTo>
                        <a:lnTo>
                          <a:pt x="0" y="6"/>
                        </a:lnTo>
                        <a:lnTo>
                          <a:pt x="45" y="48"/>
                        </a:lnTo>
                        <a:lnTo>
                          <a:pt x="114" y="38"/>
                        </a:lnTo>
                        <a:lnTo>
                          <a:pt x="48" y="43"/>
                        </a:lnTo>
                        <a:lnTo>
                          <a:pt x="0" y="0"/>
                        </a:lnTo>
                      </a:path>
                    </a:pathLst>
                  </a:custGeom>
                  <a:solidFill>
                    <a:srgbClr val="B7B2A5"/>
                  </a:solidFill>
                  <a:ln w="9525" cap="rnd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344" name="Freeform 92"/>
                  <p:cNvSpPr>
                    <a:spLocks/>
                  </p:cNvSpPr>
                  <p:nvPr/>
                </p:nvSpPr>
                <p:spPr bwMode="auto">
                  <a:xfrm>
                    <a:off x="4887" y="1740"/>
                    <a:ext cx="17" cy="1"/>
                  </a:xfrm>
                  <a:custGeom>
                    <a:avLst/>
                    <a:gdLst>
                      <a:gd name="T0" fmla="*/ 16 w 17"/>
                      <a:gd name="T1" fmla="*/ 0 h 1"/>
                      <a:gd name="T2" fmla="*/ 0 w 17"/>
                      <a:gd name="T3" fmla="*/ 0 h 1"/>
                      <a:gd name="T4" fmla="*/ 16 w 17"/>
                      <a:gd name="T5" fmla="*/ 0 h 1"/>
                      <a:gd name="T6" fmla="*/ 16 w 17"/>
                      <a:gd name="T7" fmla="*/ 0 h 1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17"/>
                      <a:gd name="T13" fmla="*/ 0 h 1"/>
                      <a:gd name="T14" fmla="*/ 17 w 17"/>
                      <a:gd name="T15" fmla="*/ 1 h 1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17" h="1">
                        <a:moveTo>
                          <a:pt x="16" y="0"/>
                        </a:moveTo>
                        <a:lnTo>
                          <a:pt x="0" y="0"/>
                        </a:lnTo>
                        <a:lnTo>
                          <a:pt x="16" y="0"/>
                        </a:lnTo>
                      </a:path>
                    </a:pathLst>
                  </a:custGeom>
                  <a:solidFill>
                    <a:srgbClr val="000000"/>
                  </a:solidFill>
                  <a:ln w="9525" cap="rnd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345" name="Freeform 93"/>
                  <p:cNvSpPr>
                    <a:spLocks/>
                  </p:cNvSpPr>
                  <p:nvPr/>
                </p:nvSpPr>
                <p:spPr bwMode="auto">
                  <a:xfrm>
                    <a:off x="4795" y="1740"/>
                    <a:ext cx="92" cy="1"/>
                  </a:xfrm>
                  <a:custGeom>
                    <a:avLst/>
                    <a:gdLst>
                      <a:gd name="T0" fmla="*/ 0 w 92"/>
                      <a:gd name="T1" fmla="*/ 0 h 1"/>
                      <a:gd name="T2" fmla="*/ 0 w 92"/>
                      <a:gd name="T3" fmla="*/ 0 h 1"/>
                      <a:gd name="T4" fmla="*/ 91 w 92"/>
                      <a:gd name="T5" fmla="*/ 0 h 1"/>
                      <a:gd name="T6" fmla="*/ 0 w 92"/>
                      <a:gd name="T7" fmla="*/ 0 h 1"/>
                      <a:gd name="T8" fmla="*/ 0 w 92"/>
                      <a:gd name="T9" fmla="*/ 0 h 1"/>
                      <a:gd name="T10" fmla="*/ 0 w 92"/>
                      <a:gd name="T11" fmla="*/ 0 h 1"/>
                      <a:gd name="T12" fmla="*/ 0 w 92"/>
                      <a:gd name="T13" fmla="*/ 0 h 1"/>
                      <a:gd name="T14" fmla="*/ 0 w 92"/>
                      <a:gd name="T15" fmla="*/ 0 h 1"/>
                      <a:gd name="T16" fmla="*/ 0 w 92"/>
                      <a:gd name="T17" fmla="*/ 0 h 1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w 92"/>
                      <a:gd name="T28" fmla="*/ 0 h 1"/>
                      <a:gd name="T29" fmla="*/ 92 w 92"/>
                      <a:gd name="T30" fmla="*/ 1 h 1"/>
                    </a:gdLst>
                    <a:ahLst/>
                    <a:cxnLst>
                      <a:cxn ang="T18">
                        <a:pos x="T0" y="T1"/>
                      </a:cxn>
                      <a:cxn ang="T19">
                        <a:pos x="T2" y="T3"/>
                      </a:cxn>
                      <a:cxn ang="T20">
                        <a:pos x="T4" y="T5"/>
                      </a:cxn>
                      <a:cxn ang="T21">
                        <a:pos x="T6" y="T7"/>
                      </a:cxn>
                      <a:cxn ang="T22">
                        <a:pos x="T8" y="T9"/>
                      </a:cxn>
                      <a:cxn ang="T23">
                        <a:pos x="T10" y="T11"/>
                      </a:cxn>
                      <a:cxn ang="T24">
                        <a:pos x="T12" y="T13"/>
                      </a:cxn>
                      <a:cxn ang="T25">
                        <a:pos x="T14" y="T15"/>
                      </a:cxn>
                      <a:cxn ang="T26">
                        <a:pos x="T16" y="T17"/>
                      </a:cxn>
                    </a:cxnLst>
                    <a:rect l="T27" t="T28" r="T29" b="T30"/>
                    <a:pathLst>
                      <a:path w="92" h="1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91" y="0"/>
                        </a:lnTo>
                        <a:lnTo>
                          <a:pt x="0" y="0"/>
                        </a:lnTo>
                      </a:path>
                    </a:pathLst>
                  </a:custGeom>
                  <a:solidFill>
                    <a:srgbClr val="000000"/>
                  </a:solidFill>
                  <a:ln w="9525" cap="rnd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346" name="Freeform 94"/>
                  <p:cNvSpPr>
                    <a:spLocks/>
                  </p:cNvSpPr>
                  <p:nvPr/>
                </p:nvSpPr>
                <p:spPr bwMode="auto">
                  <a:xfrm>
                    <a:off x="4739" y="1695"/>
                    <a:ext cx="56" cy="45"/>
                  </a:xfrm>
                  <a:custGeom>
                    <a:avLst/>
                    <a:gdLst>
                      <a:gd name="T0" fmla="*/ 0 w 56"/>
                      <a:gd name="T1" fmla="*/ 0 h 45"/>
                      <a:gd name="T2" fmla="*/ 0 w 56"/>
                      <a:gd name="T3" fmla="*/ 0 h 45"/>
                      <a:gd name="T4" fmla="*/ 55 w 56"/>
                      <a:gd name="T5" fmla="*/ 43 h 45"/>
                      <a:gd name="T6" fmla="*/ 54 w 56"/>
                      <a:gd name="T7" fmla="*/ 44 h 45"/>
                      <a:gd name="T8" fmla="*/ 0 w 56"/>
                      <a:gd name="T9" fmla="*/ 0 h 45"/>
                      <a:gd name="T10" fmla="*/ 0 w 56"/>
                      <a:gd name="T11" fmla="*/ 0 h 45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w 56"/>
                      <a:gd name="T19" fmla="*/ 0 h 45"/>
                      <a:gd name="T20" fmla="*/ 56 w 56"/>
                      <a:gd name="T21" fmla="*/ 45 h 45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T18" t="T19" r="T20" b="T21"/>
                    <a:pathLst>
                      <a:path w="56" h="45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55" y="43"/>
                        </a:lnTo>
                        <a:lnTo>
                          <a:pt x="54" y="44"/>
                        </a:lnTo>
                        <a:lnTo>
                          <a:pt x="0" y="0"/>
                        </a:lnTo>
                      </a:path>
                    </a:pathLst>
                  </a:custGeom>
                  <a:solidFill>
                    <a:srgbClr val="000000"/>
                  </a:solidFill>
                  <a:ln w="9525" cap="rnd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347" name="Freeform 95"/>
                  <p:cNvSpPr>
                    <a:spLocks/>
                  </p:cNvSpPr>
                  <p:nvPr/>
                </p:nvSpPr>
                <p:spPr bwMode="auto">
                  <a:xfrm>
                    <a:off x="4756" y="1691"/>
                    <a:ext cx="110" cy="43"/>
                  </a:xfrm>
                  <a:custGeom>
                    <a:avLst/>
                    <a:gdLst>
                      <a:gd name="T0" fmla="*/ 109 w 110"/>
                      <a:gd name="T1" fmla="*/ 42 h 43"/>
                      <a:gd name="T2" fmla="*/ 47 w 110"/>
                      <a:gd name="T3" fmla="*/ 42 h 43"/>
                      <a:gd name="T4" fmla="*/ 0 w 110"/>
                      <a:gd name="T5" fmla="*/ 5 h 43"/>
                      <a:gd name="T6" fmla="*/ 2 w 110"/>
                      <a:gd name="T7" fmla="*/ 0 h 43"/>
                      <a:gd name="T8" fmla="*/ 12 w 110"/>
                      <a:gd name="T9" fmla="*/ 0 h 43"/>
                      <a:gd name="T10" fmla="*/ 12 w 110"/>
                      <a:gd name="T11" fmla="*/ 0 h 43"/>
                      <a:gd name="T12" fmla="*/ 13 w 110"/>
                      <a:gd name="T13" fmla="*/ 0 h 43"/>
                      <a:gd name="T14" fmla="*/ 20 w 110"/>
                      <a:gd name="T15" fmla="*/ 0 h 43"/>
                      <a:gd name="T16" fmla="*/ 20 w 110"/>
                      <a:gd name="T17" fmla="*/ 0 h 43"/>
                      <a:gd name="T18" fmla="*/ 21 w 110"/>
                      <a:gd name="T19" fmla="*/ 0 h 43"/>
                      <a:gd name="T20" fmla="*/ 30 w 110"/>
                      <a:gd name="T21" fmla="*/ 0 h 43"/>
                      <a:gd name="T22" fmla="*/ 30 w 110"/>
                      <a:gd name="T23" fmla="*/ 0 h 43"/>
                      <a:gd name="T24" fmla="*/ 31 w 110"/>
                      <a:gd name="T25" fmla="*/ 0 h 43"/>
                      <a:gd name="T26" fmla="*/ 41 w 110"/>
                      <a:gd name="T27" fmla="*/ 0 h 43"/>
                      <a:gd name="T28" fmla="*/ 41 w 110"/>
                      <a:gd name="T29" fmla="*/ 0 h 43"/>
                      <a:gd name="T30" fmla="*/ 42 w 110"/>
                      <a:gd name="T31" fmla="*/ 0 h 43"/>
                      <a:gd name="T32" fmla="*/ 43 w 110"/>
                      <a:gd name="T33" fmla="*/ 0 h 43"/>
                      <a:gd name="T34" fmla="*/ 44 w 110"/>
                      <a:gd name="T35" fmla="*/ 0 h 43"/>
                      <a:gd name="T36" fmla="*/ 45 w 110"/>
                      <a:gd name="T37" fmla="*/ 0 h 43"/>
                      <a:gd name="T38" fmla="*/ 46 w 110"/>
                      <a:gd name="T39" fmla="*/ 0 h 43"/>
                      <a:gd name="T40" fmla="*/ 48 w 110"/>
                      <a:gd name="T41" fmla="*/ 0 h 43"/>
                      <a:gd name="T42" fmla="*/ 49 w 110"/>
                      <a:gd name="T43" fmla="*/ 0 h 43"/>
                      <a:gd name="T44" fmla="*/ 50 w 110"/>
                      <a:gd name="T45" fmla="*/ 0 h 43"/>
                      <a:gd name="T46" fmla="*/ 51 w 110"/>
                      <a:gd name="T47" fmla="*/ 0 h 43"/>
                      <a:gd name="T48" fmla="*/ 52 w 110"/>
                      <a:gd name="T49" fmla="*/ 0 h 43"/>
                      <a:gd name="T50" fmla="*/ 53 w 110"/>
                      <a:gd name="T51" fmla="*/ 0 h 43"/>
                      <a:gd name="T52" fmla="*/ 54 w 110"/>
                      <a:gd name="T53" fmla="*/ 0 h 43"/>
                      <a:gd name="T54" fmla="*/ 56 w 110"/>
                      <a:gd name="T55" fmla="*/ 0 h 43"/>
                      <a:gd name="T56" fmla="*/ 57 w 110"/>
                      <a:gd name="T57" fmla="*/ 0 h 43"/>
                      <a:gd name="T58" fmla="*/ 58 w 110"/>
                      <a:gd name="T59" fmla="*/ 0 h 43"/>
                      <a:gd name="T60" fmla="*/ 59 w 110"/>
                      <a:gd name="T61" fmla="*/ 0 h 43"/>
                      <a:gd name="T62" fmla="*/ 60 w 110"/>
                      <a:gd name="T63" fmla="*/ 0 h 43"/>
                      <a:gd name="T64" fmla="*/ 107 w 110"/>
                      <a:gd name="T65" fmla="*/ 36 h 43"/>
                      <a:gd name="T66" fmla="*/ 109 w 110"/>
                      <a:gd name="T67" fmla="*/ 42 h 43"/>
                      <a:gd name="T68" fmla="*/ 0 60000 65536"/>
                      <a:gd name="T69" fmla="*/ 0 60000 65536"/>
                      <a:gd name="T70" fmla="*/ 0 60000 65536"/>
                      <a:gd name="T71" fmla="*/ 0 60000 65536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w 110"/>
                      <a:gd name="T103" fmla="*/ 0 h 43"/>
                      <a:gd name="T104" fmla="*/ 110 w 110"/>
                      <a:gd name="T105" fmla="*/ 43 h 43"/>
                    </a:gdLst>
                    <a:ahLst/>
                    <a:cxnLst>
                      <a:cxn ang="T68">
                        <a:pos x="T0" y="T1"/>
                      </a:cxn>
                      <a:cxn ang="T69">
                        <a:pos x="T2" y="T3"/>
                      </a:cxn>
                      <a:cxn ang="T70">
                        <a:pos x="T4" y="T5"/>
                      </a:cxn>
                      <a:cxn ang="T71">
                        <a:pos x="T6" y="T7"/>
                      </a:cxn>
                      <a:cxn ang="T72">
                        <a:pos x="T8" y="T9"/>
                      </a:cxn>
                      <a:cxn ang="T73">
                        <a:pos x="T10" y="T11"/>
                      </a:cxn>
                      <a:cxn ang="T74">
                        <a:pos x="T12" y="T13"/>
                      </a:cxn>
                      <a:cxn ang="T75">
                        <a:pos x="T14" y="T15"/>
                      </a:cxn>
                      <a:cxn ang="T76">
                        <a:pos x="T16" y="T17"/>
                      </a:cxn>
                      <a:cxn ang="T77">
                        <a:pos x="T18" y="T19"/>
                      </a:cxn>
                      <a:cxn ang="T78">
                        <a:pos x="T20" y="T21"/>
                      </a:cxn>
                      <a:cxn ang="T79">
                        <a:pos x="T22" y="T23"/>
                      </a:cxn>
                      <a:cxn ang="T80">
                        <a:pos x="T24" y="T25"/>
                      </a:cxn>
                      <a:cxn ang="T81">
                        <a:pos x="T26" y="T27"/>
                      </a:cxn>
                      <a:cxn ang="T82">
                        <a:pos x="T28" y="T29"/>
                      </a:cxn>
                      <a:cxn ang="T83">
                        <a:pos x="T30" y="T31"/>
                      </a:cxn>
                      <a:cxn ang="T84">
                        <a:pos x="T32" y="T33"/>
                      </a:cxn>
                      <a:cxn ang="T85">
                        <a:pos x="T34" y="T35"/>
                      </a:cxn>
                      <a:cxn ang="T86">
                        <a:pos x="T36" y="T37"/>
                      </a:cxn>
                      <a:cxn ang="T87">
                        <a:pos x="T38" y="T39"/>
                      </a:cxn>
                      <a:cxn ang="T88">
                        <a:pos x="T40" y="T41"/>
                      </a:cxn>
                      <a:cxn ang="T89">
                        <a:pos x="T42" y="T43"/>
                      </a:cxn>
                      <a:cxn ang="T90">
                        <a:pos x="T44" y="T45"/>
                      </a:cxn>
                      <a:cxn ang="T91">
                        <a:pos x="T46" y="T47"/>
                      </a:cxn>
                      <a:cxn ang="T92">
                        <a:pos x="T48" y="T49"/>
                      </a:cxn>
                      <a:cxn ang="T93">
                        <a:pos x="T50" y="T51"/>
                      </a:cxn>
                      <a:cxn ang="T94">
                        <a:pos x="T52" y="T53"/>
                      </a:cxn>
                      <a:cxn ang="T95">
                        <a:pos x="T54" y="T55"/>
                      </a:cxn>
                      <a:cxn ang="T96">
                        <a:pos x="T56" y="T57"/>
                      </a:cxn>
                      <a:cxn ang="T97">
                        <a:pos x="T58" y="T59"/>
                      </a:cxn>
                      <a:cxn ang="T98">
                        <a:pos x="T60" y="T61"/>
                      </a:cxn>
                      <a:cxn ang="T99">
                        <a:pos x="T62" y="T63"/>
                      </a:cxn>
                      <a:cxn ang="T100">
                        <a:pos x="T64" y="T65"/>
                      </a:cxn>
                      <a:cxn ang="T101">
                        <a:pos x="T66" y="T67"/>
                      </a:cxn>
                    </a:cxnLst>
                    <a:rect l="T102" t="T103" r="T104" b="T105"/>
                    <a:pathLst>
                      <a:path w="110" h="43">
                        <a:moveTo>
                          <a:pt x="109" y="42"/>
                        </a:moveTo>
                        <a:lnTo>
                          <a:pt x="47" y="42"/>
                        </a:lnTo>
                        <a:lnTo>
                          <a:pt x="0" y="5"/>
                        </a:lnTo>
                        <a:lnTo>
                          <a:pt x="2" y="0"/>
                        </a:lnTo>
                        <a:lnTo>
                          <a:pt x="12" y="0"/>
                        </a:lnTo>
                        <a:lnTo>
                          <a:pt x="13" y="0"/>
                        </a:lnTo>
                        <a:lnTo>
                          <a:pt x="20" y="0"/>
                        </a:lnTo>
                        <a:lnTo>
                          <a:pt x="21" y="0"/>
                        </a:lnTo>
                        <a:lnTo>
                          <a:pt x="30" y="0"/>
                        </a:lnTo>
                        <a:lnTo>
                          <a:pt x="31" y="0"/>
                        </a:lnTo>
                        <a:lnTo>
                          <a:pt x="41" y="0"/>
                        </a:lnTo>
                        <a:lnTo>
                          <a:pt x="42" y="0"/>
                        </a:lnTo>
                        <a:lnTo>
                          <a:pt x="43" y="0"/>
                        </a:lnTo>
                        <a:lnTo>
                          <a:pt x="44" y="0"/>
                        </a:lnTo>
                        <a:lnTo>
                          <a:pt x="45" y="0"/>
                        </a:lnTo>
                        <a:lnTo>
                          <a:pt x="46" y="0"/>
                        </a:lnTo>
                        <a:lnTo>
                          <a:pt x="48" y="0"/>
                        </a:lnTo>
                        <a:lnTo>
                          <a:pt x="49" y="0"/>
                        </a:lnTo>
                        <a:lnTo>
                          <a:pt x="50" y="0"/>
                        </a:lnTo>
                        <a:lnTo>
                          <a:pt x="51" y="0"/>
                        </a:lnTo>
                        <a:lnTo>
                          <a:pt x="52" y="0"/>
                        </a:lnTo>
                        <a:lnTo>
                          <a:pt x="53" y="0"/>
                        </a:lnTo>
                        <a:lnTo>
                          <a:pt x="54" y="0"/>
                        </a:lnTo>
                        <a:lnTo>
                          <a:pt x="56" y="0"/>
                        </a:lnTo>
                        <a:lnTo>
                          <a:pt x="57" y="0"/>
                        </a:lnTo>
                        <a:lnTo>
                          <a:pt x="58" y="0"/>
                        </a:lnTo>
                        <a:lnTo>
                          <a:pt x="59" y="0"/>
                        </a:lnTo>
                        <a:lnTo>
                          <a:pt x="60" y="0"/>
                        </a:lnTo>
                        <a:lnTo>
                          <a:pt x="107" y="36"/>
                        </a:lnTo>
                        <a:lnTo>
                          <a:pt x="109" y="42"/>
                        </a:lnTo>
                      </a:path>
                    </a:pathLst>
                  </a:custGeom>
                  <a:solidFill>
                    <a:srgbClr val="FFFFFF"/>
                  </a:solidFill>
                  <a:ln w="9525" cap="rnd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348" name="Freeform 96"/>
                  <p:cNvSpPr>
                    <a:spLocks/>
                  </p:cNvSpPr>
                  <p:nvPr/>
                </p:nvSpPr>
                <p:spPr bwMode="auto">
                  <a:xfrm>
                    <a:off x="4803" y="1734"/>
                    <a:ext cx="63" cy="1"/>
                  </a:xfrm>
                  <a:custGeom>
                    <a:avLst/>
                    <a:gdLst>
                      <a:gd name="T0" fmla="*/ 0 w 63"/>
                      <a:gd name="T1" fmla="*/ 0 h 1"/>
                      <a:gd name="T2" fmla="*/ 62 w 63"/>
                      <a:gd name="T3" fmla="*/ 0 h 1"/>
                      <a:gd name="T4" fmla="*/ 0 w 63"/>
                      <a:gd name="T5" fmla="*/ 0 h 1"/>
                      <a:gd name="T6" fmla="*/ 0 w 63"/>
                      <a:gd name="T7" fmla="*/ 0 h 1"/>
                      <a:gd name="T8" fmla="*/ 0 w 63"/>
                      <a:gd name="T9" fmla="*/ 0 h 1"/>
                      <a:gd name="T10" fmla="*/ 0 w 63"/>
                      <a:gd name="T11" fmla="*/ 0 h 1"/>
                      <a:gd name="T12" fmla="*/ 0 w 63"/>
                      <a:gd name="T13" fmla="*/ 0 h 1"/>
                      <a:gd name="T14" fmla="*/ 0 w 63"/>
                      <a:gd name="T15" fmla="*/ 0 h 1"/>
                      <a:gd name="T16" fmla="*/ 0 w 63"/>
                      <a:gd name="T17" fmla="*/ 0 h 1"/>
                      <a:gd name="T18" fmla="*/ 0 w 63"/>
                      <a:gd name="T19" fmla="*/ 0 h 1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w 63"/>
                      <a:gd name="T31" fmla="*/ 0 h 1"/>
                      <a:gd name="T32" fmla="*/ 63 w 63"/>
                      <a:gd name="T33" fmla="*/ 1 h 1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T30" t="T31" r="T32" b="T33"/>
                    <a:pathLst>
                      <a:path w="63" h="1">
                        <a:moveTo>
                          <a:pt x="0" y="0"/>
                        </a:moveTo>
                        <a:lnTo>
                          <a:pt x="62" y="0"/>
                        </a:lnTo>
                        <a:lnTo>
                          <a:pt x="0" y="0"/>
                        </a:lnTo>
                      </a:path>
                    </a:pathLst>
                  </a:custGeom>
                  <a:solidFill>
                    <a:srgbClr val="000000"/>
                  </a:solidFill>
                  <a:ln w="9525" cap="rnd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349" name="Freeform 97"/>
                  <p:cNvSpPr>
                    <a:spLocks/>
                  </p:cNvSpPr>
                  <p:nvPr/>
                </p:nvSpPr>
                <p:spPr bwMode="auto">
                  <a:xfrm>
                    <a:off x="4756" y="1695"/>
                    <a:ext cx="48" cy="40"/>
                  </a:xfrm>
                  <a:custGeom>
                    <a:avLst/>
                    <a:gdLst>
                      <a:gd name="T0" fmla="*/ 0 w 48"/>
                      <a:gd name="T1" fmla="*/ 0 h 40"/>
                      <a:gd name="T2" fmla="*/ 0 w 48"/>
                      <a:gd name="T3" fmla="*/ 0 h 40"/>
                      <a:gd name="T4" fmla="*/ 47 w 48"/>
                      <a:gd name="T5" fmla="*/ 38 h 40"/>
                      <a:gd name="T6" fmla="*/ 46 w 48"/>
                      <a:gd name="T7" fmla="*/ 39 h 40"/>
                      <a:gd name="T8" fmla="*/ 0 w 48"/>
                      <a:gd name="T9" fmla="*/ 0 h 40"/>
                      <a:gd name="T10" fmla="*/ 0 w 48"/>
                      <a:gd name="T11" fmla="*/ 0 h 40"/>
                      <a:gd name="T12" fmla="*/ 0 w 48"/>
                      <a:gd name="T13" fmla="*/ 0 h 40"/>
                      <a:gd name="T14" fmla="*/ 0 w 48"/>
                      <a:gd name="T15" fmla="*/ 0 h 40"/>
                      <a:gd name="T16" fmla="*/ 0 w 48"/>
                      <a:gd name="T17" fmla="*/ 0 h 40"/>
                      <a:gd name="T18" fmla="*/ 0 w 48"/>
                      <a:gd name="T19" fmla="*/ 0 h 40"/>
                      <a:gd name="T20" fmla="*/ 0 w 48"/>
                      <a:gd name="T21" fmla="*/ 0 h 40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w 48"/>
                      <a:gd name="T34" fmla="*/ 0 h 40"/>
                      <a:gd name="T35" fmla="*/ 48 w 48"/>
                      <a:gd name="T36" fmla="*/ 40 h 40"/>
                    </a:gdLst>
                    <a:ahLst/>
                    <a:cxnLst>
                      <a:cxn ang="T22">
                        <a:pos x="T0" y="T1"/>
                      </a:cxn>
                      <a:cxn ang="T23">
                        <a:pos x="T2" y="T3"/>
                      </a:cxn>
                      <a:cxn ang="T24">
                        <a:pos x="T4" y="T5"/>
                      </a:cxn>
                      <a:cxn ang="T25">
                        <a:pos x="T6" y="T7"/>
                      </a:cxn>
                      <a:cxn ang="T26">
                        <a:pos x="T8" y="T9"/>
                      </a:cxn>
                      <a:cxn ang="T27">
                        <a:pos x="T10" y="T11"/>
                      </a:cxn>
                      <a:cxn ang="T28">
                        <a:pos x="T12" y="T13"/>
                      </a:cxn>
                      <a:cxn ang="T29">
                        <a:pos x="T14" y="T15"/>
                      </a:cxn>
                      <a:cxn ang="T30">
                        <a:pos x="T16" y="T17"/>
                      </a:cxn>
                      <a:cxn ang="T31">
                        <a:pos x="T18" y="T19"/>
                      </a:cxn>
                      <a:cxn ang="T32">
                        <a:pos x="T20" y="T21"/>
                      </a:cxn>
                    </a:cxnLst>
                    <a:rect l="T33" t="T34" r="T35" b="T36"/>
                    <a:pathLst>
                      <a:path w="48" h="40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47" y="38"/>
                        </a:lnTo>
                        <a:lnTo>
                          <a:pt x="46" y="39"/>
                        </a:lnTo>
                        <a:lnTo>
                          <a:pt x="0" y="0"/>
                        </a:lnTo>
                      </a:path>
                    </a:pathLst>
                  </a:custGeom>
                  <a:solidFill>
                    <a:srgbClr val="000000"/>
                  </a:solidFill>
                  <a:ln w="9525" cap="rnd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350" name="Freeform 98"/>
                  <p:cNvSpPr>
                    <a:spLocks/>
                  </p:cNvSpPr>
                  <p:nvPr/>
                </p:nvSpPr>
                <p:spPr bwMode="auto">
                  <a:xfrm>
                    <a:off x="4756" y="1689"/>
                    <a:ext cx="17" cy="17"/>
                  </a:xfrm>
                  <a:custGeom>
                    <a:avLst/>
                    <a:gdLst>
                      <a:gd name="T0" fmla="*/ 12 w 17"/>
                      <a:gd name="T1" fmla="*/ 2 h 17"/>
                      <a:gd name="T2" fmla="*/ 16 w 17"/>
                      <a:gd name="T3" fmla="*/ 2 h 17"/>
                      <a:gd name="T4" fmla="*/ 4 w 17"/>
                      <a:gd name="T5" fmla="*/ 16 h 17"/>
                      <a:gd name="T6" fmla="*/ 0 w 17"/>
                      <a:gd name="T7" fmla="*/ 14 h 17"/>
                      <a:gd name="T8" fmla="*/ 12 w 17"/>
                      <a:gd name="T9" fmla="*/ 1 h 17"/>
                      <a:gd name="T10" fmla="*/ 12 w 17"/>
                      <a:gd name="T11" fmla="*/ 0 h 17"/>
                      <a:gd name="T12" fmla="*/ 12 w 17"/>
                      <a:gd name="T13" fmla="*/ 1 h 17"/>
                      <a:gd name="T14" fmla="*/ 12 w 17"/>
                      <a:gd name="T15" fmla="*/ 0 h 17"/>
                      <a:gd name="T16" fmla="*/ 16 w 17"/>
                      <a:gd name="T17" fmla="*/ 0 h 17"/>
                      <a:gd name="T18" fmla="*/ 16 w 17"/>
                      <a:gd name="T19" fmla="*/ 1 h 17"/>
                      <a:gd name="T20" fmla="*/ 16 w 17"/>
                      <a:gd name="T21" fmla="*/ 2 h 17"/>
                      <a:gd name="T22" fmla="*/ 12 w 17"/>
                      <a:gd name="T23" fmla="*/ 2 h 17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w 17"/>
                      <a:gd name="T37" fmla="*/ 0 h 17"/>
                      <a:gd name="T38" fmla="*/ 17 w 17"/>
                      <a:gd name="T39" fmla="*/ 17 h 17"/>
                    </a:gdLst>
                    <a:ahLst/>
                    <a:cxnLst>
                      <a:cxn ang="T24">
                        <a:pos x="T0" y="T1"/>
                      </a:cxn>
                      <a:cxn ang="T25">
                        <a:pos x="T2" y="T3"/>
                      </a:cxn>
                      <a:cxn ang="T26">
                        <a:pos x="T4" y="T5"/>
                      </a:cxn>
                      <a:cxn ang="T27">
                        <a:pos x="T6" y="T7"/>
                      </a:cxn>
                      <a:cxn ang="T28">
                        <a:pos x="T8" y="T9"/>
                      </a:cxn>
                      <a:cxn ang="T29">
                        <a:pos x="T10" y="T11"/>
                      </a:cxn>
                      <a:cxn ang="T30">
                        <a:pos x="T12" y="T13"/>
                      </a:cxn>
                      <a:cxn ang="T31">
                        <a:pos x="T14" y="T15"/>
                      </a:cxn>
                      <a:cxn ang="T32">
                        <a:pos x="T16" y="T17"/>
                      </a:cxn>
                      <a:cxn ang="T33">
                        <a:pos x="T18" y="T19"/>
                      </a:cxn>
                      <a:cxn ang="T34">
                        <a:pos x="T20" y="T21"/>
                      </a:cxn>
                      <a:cxn ang="T35">
                        <a:pos x="T22" y="T23"/>
                      </a:cxn>
                    </a:cxnLst>
                    <a:rect l="T36" t="T37" r="T38" b="T39"/>
                    <a:pathLst>
                      <a:path w="17" h="17">
                        <a:moveTo>
                          <a:pt x="12" y="2"/>
                        </a:moveTo>
                        <a:lnTo>
                          <a:pt x="16" y="2"/>
                        </a:lnTo>
                        <a:lnTo>
                          <a:pt x="4" y="16"/>
                        </a:lnTo>
                        <a:lnTo>
                          <a:pt x="0" y="14"/>
                        </a:lnTo>
                        <a:lnTo>
                          <a:pt x="12" y="1"/>
                        </a:lnTo>
                        <a:lnTo>
                          <a:pt x="12" y="0"/>
                        </a:lnTo>
                        <a:lnTo>
                          <a:pt x="12" y="1"/>
                        </a:lnTo>
                        <a:lnTo>
                          <a:pt x="12" y="0"/>
                        </a:lnTo>
                        <a:lnTo>
                          <a:pt x="16" y="0"/>
                        </a:lnTo>
                        <a:lnTo>
                          <a:pt x="16" y="1"/>
                        </a:lnTo>
                        <a:lnTo>
                          <a:pt x="16" y="2"/>
                        </a:lnTo>
                        <a:lnTo>
                          <a:pt x="12" y="2"/>
                        </a:lnTo>
                      </a:path>
                    </a:pathLst>
                  </a:custGeom>
                  <a:solidFill>
                    <a:srgbClr val="000000"/>
                  </a:solidFill>
                  <a:ln w="9525" cap="rnd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351" name="Freeform 99"/>
                  <p:cNvSpPr>
                    <a:spLocks/>
                  </p:cNvSpPr>
                  <p:nvPr/>
                </p:nvSpPr>
                <p:spPr bwMode="auto">
                  <a:xfrm>
                    <a:off x="4758" y="1689"/>
                    <a:ext cx="17" cy="1"/>
                  </a:xfrm>
                  <a:custGeom>
                    <a:avLst/>
                    <a:gdLst>
                      <a:gd name="T0" fmla="*/ 14 w 17"/>
                      <a:gd name="T1" fmla="*/ 0 h 1"/>
                      <a:gd name="T2" fmla="*/ 15 w 17"/>
                      <a:gd name="T3" fmla="*/ 0 h 1"/>
                      <a:gd name="T4" fmla="*/ 0 w 17"/>
                      <a:gd name="T5" fmla="*/ 0 h 1"/>
                      <a:gd name="T6" fmla="*/ 15 w 17"/>
                      <a:gd name="T7" fmla="*/ 0 h 1"/>
                      <a:gd name="T8" fmla="*/ 16 w 17"/>
                      <a:gd name="T9" fmla="*/ 0 h 1"/>
                      <a:gd name="T10" fmla="*/ 15 w 17"/>
                      <a:gd name="T11" fmla="*/ 0 h 1"/>
                      <a:gd name="T12" fmla="*/ 16 w 17"/>
                      <a:gd name="T13" fmla="*/ 0 h 1"/>
                      <a:gd name="T14" fmla="*/ 15 w 17"/>
                      <a:gd name="T15" fmla="*/ 0 h 1"/>
                      <a:gd name="T16" fmla="*/ 14 w 17"/>
                      <a:gd name="T17" fmla="*/ 0 h 1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w 17"/>
                      <a:gd name="T28" fmla="*/ 0 h 1"/>
                      <a:gd name="T29" fmla="*/ 17 w 17"/>
                      <a:gd name="T30" fmla="*/ 1 h 1"/>
                    </a:gdLst>
                    <a:ahLst/>
                    <a:cxnLst>
                      <a:cxn ang="T18">
                        <a:pos x="T0" y="T1"/>
                      </a:cxn>
                      <a:cxn ang="T19">
                        <a:pos x="T2" y="T3"/>
                      </a:cxn>
                      <a:cxn ang="T20">
                        <a:pos x="T4" y="T5"/>
                      </a:cxn>
                      <a:cxn ang="T21">
                        <a:pos x="T6" y="T7"/>
                      </a:cxn>
                      <a:cxn ang="T22">
                        <a:pos x="T8" y="T9"/>
                      </a:cxn>
                      <a:cxn ang="T23">
                        <a:pos x="T10" y="T11"/>
                      </a:cxn>
                      <a:cxn ang="T24">
                        <a:pos x="T12" y="T13"/>
                      </a:cxn>
                      <a:cxn ang="T25">
                        <a:pos x="T14" y="T15"/>
                      </a:cxn>
                      <a:cxn ang="T26">
                        <a:pos x="T16" y="T17"/>
                      </a:cxn>
                    </a:cxnLst>
                    <a:rect l="T27" t="T28" r="T29" b="T30"/>
                    <a:pathLst>
                      <a:path w="17" h="1">
                        <a:moveTo>
                          <a:pt x="14" y="0"/>
                        </a:moveTo>
                        <a:lnTo>
                          <a:pt x="15" y="0"/>
                        </a:lnTo>
                        <a:lnTo>
                          <a:pt x="0" y="0"/>
                        </a:lnTo>
                        <a:lnTo>
                          <a:pt x="15" y="0"/>
                        </a:lnTo>
                        <a:lnTo>
                          <a:pt x="16" y="0"/>
                        </a:lnTo>
                        <a:lnTo>
                          <a:pt x="15" y="0"/>
                        </a:lnTo>
                        <a:lnTo>
                          <a:pt x="16" y="0"/>
                        </a:lnTo>
                        <a:lnTo>
                          <a:pt x="15" y="0"/>
                        </a:lnTo>
                        <a:lnTo>
                          <a:pt x="14" y="0"/>
                        </a:lnTo>
                      </a:path>
                    </a:pathLst>
                  </a:custGeom>
                  <a:solidFill>
                    <a:srgbClr val="000000"/>
                  </a:solidFill>
                  <a:ln w="9525" cap="rnd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352" name="Freeform 100"/>
                  <p:cNvSpPr>
                    <a:spLocks/>
                  </p:cNvSpPr>
                  <p:nvPr/>
                </p:nvSpPr>
                <p:spPr bwMode="auto">
                  <a:xfrm>
                    <a:off x="4767" y="1691"/>
                    <a:ext cx="17" cy="17"/>
                  </a:xfrm>
                  <a:custGeom>
                    <a:avLst/>
                    <a:gdLst>
                      <a:gd name="T0" fmla="*/ 16 w 17"/>
                      <a:gd name="T1" fmla="*/ 16 h 17"/>
                      <a:gd name="T2" fmla="*/ 10 w 17"/>
                      <a:gd name="T3" fmla="*/ 16 h 17"/>
                      <a:gd name="T4" fmla="*/ 0 w 17"/>
                      <a:gd name="T5" fmla="*/ 0 h 17"/>
                      <a:gd name="T6" fmla="*/ 5 w 17"/>
                      <a:gd name="T7" fmla="*/ 0 h 17"/>
                      <a:gd name="T8" fmla="*/ 16 w 17"/>
                      <a:gd name="T9" fmla="*/ 0 h 17"/>
                      <a:gd name="T10" fmla="*/ 10 w 17"/>
                      <a:gd name="T11" fmla="*/ 0 h 17"/>
                      <a:gd name="T12" fmla="*/ 16 w 17"/>
                      <a:gd name="T13" fmla="*/ 0 h 17"/>
                      <a:gd name="T14" fmla="*/ 16 w 17"/>
                      <a:gd name="T15" fmla="*/ 16 h 17"/>
                      <a:gd name="T16" fmla="*/ 10 w 17"/>
                      <a:gd name="T17" fmla="*/ 16 h 17"/>
                      <a:gd name="T18" fmla="*/ 16 w 17"/>
                      <a:gd name="T19" fmla="*/ 16 h 17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w 17"/>
                      <a:gd name="T31" fmla="*/ 0 h 17"/>
                      <a:gd name="T32" fmla="*/ 17 w 17"/>
                      <a:gd name="T33" fmla="*/ 17 h 17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T30" t="T31" r="T32" b="T33"/>
                    <a:pathLst>
                      <a:path w="17" h="17">
                        <a:moveTo>
                          <a:pt x="16" y="16"/>
                        </a:moveTo>
                        <a:lnTo>
                          <a:pt x="10" y="16"/>
                        </a:lnTo>
                        <a:lnTo>
                          <a:pt x="0" y="0"/>
                        </a:lnTo>
                        <a:lnTo>
                          <a:pt x="5" y="0"/>
                        </a:lnTo>
                        <a:lnTo>
                          <a:pt x="16" y="0"/>
                        </a:lnTo>
                        <a:lnTo>
                          <a:pt x="10" y="0"/>
                        </a:lnTo>
                        <a:lnTo>
                          <a:pt x="16" y="0"/>
                        </a:lnTo>
                        <a:lnTo>
                          <a:pt x="16" y="16"/>
                        </a:lnTo>
                        <a:lnTo>
                          <a:pt x="10" y="16"/>
                        </a:lnTo>
                        <a:lnTo>
                          <a:pt x="16" y="16"/>
                        </a:lnTo>
                      </a:path>
                    </a:pathLst>
                  </a:custGeom>
                  <a:solidFill>
                    <a:srgbClr val="000000"/>
                  </a:solidFill>
                  <a:ln w="9525" cap="rnd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353" name="Freeform 101"/>
                  <p:cNvSpPr>
                    <a:spLocks/>
                  </p:cNvSpPr>
                  <p:nvPr/>
                </p:nvSpPr>
                <p:spPr bwMode="auto">
                  <a:xfrm>
                    <a:off x="4769" y="1689"/>
                    <a:ext cx="17" cy="17"/>
                  </a:xfrm>
                  <a:custGeom>
                    <a:avLst/>
                    <a:gdLst>
                      <a:gd name="T0" fmla="*/ 8 w 17"/>
                      <a:gd name="T1" fmla="*/ 8 h 17"/>
                      <a:gd name="T2" fmla="*/ 16 w 17"/>
                      <a:gd name="T3" fmla="*/ 8 h 17"/>
                      <a:gd name="T4" fmla="*/ 8 w 17"/>
                      <a:gd name="T5" fmla="*/ 16 h 17"/>
                      <a:gd name="T6" fmla="*/ 0 w 17"/>
                      <a:gd name="T7" fmla="*/ 8 h 17"/>
                      <a:gd name="T8" fmla="*/ 8 w 17"/>
                      <a:gd name="T9" fmla="*/ 0 h 17"/>
                      <a:gd name="T10" fmla="*/ 16 w 17"/>
                      <a:gd name="T11" fmla="*/ 0 h 17"/>
                      <a:gd name="T12" fmla="*/ 16 w 17"/>
                      <a:gd name="T13" fmla="*/ 4 h 17"/>
                      <a:gd name="T14" fmla="*/ 16 w 17"/>
                      <a:gd name="T15" fmla="*/ 8 h 17"/>
                      <a:gd name="T16" fmla="*/ 8 w 17"/>
                      <a:gd name="T17" fmla="*/ 8 h 17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w 17"/>
                      <a:gd name="T28" fmla="*/ 0 h 17"/>
                      <a:gd name="T29" fmla="*/ 17 w 17"/>
                      <a:gd name="T30" fmla="*/ 17 h 17"/>
                    </a:gdLst>
                    <a:ahLst/>
                    <a:cxnLst>
                      <a:cxn ang="T18">
                        <a:pos x="T0" y="T1"/>
                      </a:cxn>
                      <a:cxn ang="T19">
                        <a:pos x="T2" y="T3"/>
                      </a:cxn>
                      <a:cxn ang="T20">
                        <a:pos x="T4" y="T5"/>
                      </a:cxn>
                      <a:cxn ang="T21">
                        <a:pos x="T6" y="T7"/>
                      </a:cxn>
                      <a:cxn ang="T22">
                        <a:pos x="T8" y="T9"/>
                      </a:cxn>
                      <a:cxn ang="T23">
                        <a:pos x="T10" y="T11"/>
                      </a:cxn>
                      <a:cxn ang="T24">
                        <a:pos x="T12" y="T13"/>
                      </a:cxn>
                      <a:cxn ang="T25">
                        <a:pos x="T14" y="T15"/>
                      </a:cxn>
                      <a:cxn ang="T26">
                        <a:pos x="T16" y="T17"/>
                      </a:cxn>
                    </a:cxnLst>
                    <a:rect l="T27" t="T28" r="T29" b="T30"/>
                    <a:pathLst>
                      <a:path w="17" h="17">
                        <a:moveTo>
                          <a:pt x="8" y="8"/>
                        </a:moveTo>
                        <a:lnTo>
                          <a:pt x="16" y="8"/>
                        </a:lnTo>
                        <a:lnTo>
                          <a:pt x="8" y="16"/>
                        </a:lnTo>
                        <a:lnTo>
                          <a:pt x="0" y="8"/>
                        </a:lnTo>
                        <a:lnTo>
                          <a:pt x="8" y="0"/>
                        </a:lnTo>
                        <a:lnTo>
                          <a:pt x="16" y="0"/>
                        </a:lnTo>
                        <a:lnTo>
                          <a:pt x="16" y="4"/>
                        </a:lnTo>
                        <a:lnTo>
                          <a:pt x="16" y="8"/>
                        </a:lnTo>
                        <a:lnTo>
                          <a:pt x="8" y="8"/>
                        </a:lnTo>
                      </a:path>
                    </a:pathLst>
                  </a:custGeom>
                  <a:solidFill>
                    <a:srgbClr val="000000"/>
                  </a:solidFill>
                  <a:ln w="9525" cap="rnd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354" name="Freeform 102"/>
                  <p:cNvSpPr>
                    <a:spLocks/>
                  </p:cNvSpPr>
                  <p:nvPr/>
                </p:nvSpPr>
                <p:spPr bwMode="auto">
                  <a:xfrm>
                    <a:off x="4770" y="1689"/>
                    <a:ext cx="17" cy="1"/>
                  </a:xfrm>
                  <a:custGeom>
                    <a:avLst/>
                    <a:gdLst>
                      <a:gd name="T0" fmla="*/ 13 w 17"/>
                      <a:gd name="T1" fmla="*/ 0 h 1"/>
                      <a:gd name="T2" fmla="*/ 14 w 17"/>
                      <a:gd name="T3" fmla="*/ 0 h 1"/>
                      <a:gd name="T4" fmla="*/ 0 w 17"/>
                      <a:gd name="T5" fmla="*/ 0 h 1"/>
                      <a:gd name="T6" fmla="*/ 14 w 17"/>
                      <a:gd name="T7" fmla="*/ 0 h 1"/>
                      <a:gd name="T8" fmla="*/ 16 w 17"/>
                      <a:gd name="T9" fmla="*/ 0 h 1"/>
                      <a:gd name="T10" fmla="*/ 14 w 17"/>
                      <a:gd name="T11" fmla="*/ 0 h 1"/>
                      <a:gd name="T12" fmla="*/ 16 w 17"/>
                      <a:gd name="T13" fmla="*/ 0 h 1"/>
                      <a:gd name="T14" fmla="*/ 14 w 17"/>
                      <a:gd name="T15" fmla="*/ 0 h 1"/>
                      <a:gd name="T16" fmla="*/ 13 w 17"/>
                      <a:gd name="T17" fmla="*/ 0 h 1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w 17"/>
                      <a:gd name="T28" fmla="*/ 0 h 1"/>
                      <a:gd name="T29" fmla="*/ 17 w 17"/>
                      <a:gd name="T30" fmla="*/ 1 h 1"/>
                    </a:gdLst>
                    <a:ahLst/>
                    <a:cxnLst>
                      <a:cxn ang="T18">
                        <a:pos x="T0" y="T1"/>
                      </a:cxn>
                      <a:cxn ang="T19">
                        <a:pos x="T2" y="T3"/>
                      </a:cxn>
                      <a:cxn ang="T20">
                        <a:pos x="T4" y="T5"/>
                      </a:cxn>
                      <a:cxn ang="T21">
                        <a:pos x="T6" y="T7"/>
                      </a:cxn>
                      <a:cxn ang="T22">
                        <a:pos x="T8" y="T9"/>
                      </a:cxn>
                      <a:cxn ang="T23">
                        <a:pos x="T10" y="T11"/>
                      </a:cxn>
                      <a:cxn ang="T24">
                        <a:pos x="T12" y="T13"/>
                      </a:cxn>
                      <a:cxn ang="T25">
                        <a:pos x="T14" y="T15"/>
                      </a:cxn>
                      <a:cxn ang="T26">
                        <a:pos x="T16" y="T17"/>
                      </a:cxn>
                    </a:cxnLst>
                    <a:rect l="T27" t="T28" r="T29" b="T30"/>
                    <a:pathLst>
                      <a:path w="17" h="1">
                        <a:moveTo>
                          <a:pt x="13" y="0"/>
                        </a:moveTo>
                        <a:lnTo>
                          <a:pt x="14" y="0"/>
                        </a:lnTo>
                        <a:lnTo>
                          <a:pt x="0" y="0"/>
                        </a:lnTo>
                        <a:lnTo>
                          <a:pt x="14" y="0"/>
                        </a:lnTo>
                        <a:lnTo>
                          <a:pt x="16" y="0"/>
                        </a:lnTo>
                        <a:lnTo>
                          <a:pt x="14" y="0"/>
                        </a:lnTo>
                        <a:lnTo>
                          <a:pt x="16" y="0"/>
                        </a:lnTo>
                        <a:lnTo>
                          <a:pt x="14" y="0"/>
                        </a:lnTo>
                        <a:lnTo>
                          <a:pt x="13" y="0"/>
                        </a:lnTo>
                      </a:path>
                    </a:pathLst>
                  </a:custGeom>
                  <a:solidFill>
                    <a:srgbClr val="000000"/>
                  </a:solidFill>
                  <a:ln w="9525" cap="rnd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355" name="Freeform 103"/>
                  <p:cNvSpPr>
                    <a:spLocks/>
                  </p:cNvSpPr>
                  <p:nvPr/>
                </p:nvSpPr>
                <p:spPr bwMode="auto">
                  <a:xfrm>
                    <a:off x="4776" y="1691"/>
                    <a:ext cx="17" cy="17"/>
                  </a:xfrm>
                  <a:custGeom>
                    <a:avLst/>
                    <a:gdLst>
                      <a:gd name="T0" fmla="*/ 10 w 17"/>
                      <a:gd name="T1" fmla="*/ 16 h 17"/>
                      <a:gd name="T2" fmla="*/ 5 w 17"/>
                      <a:gd name="T3" fmla="*/ 16 h 17"/>
                      <a:gd name="T4" fmla="*/ 0 w 17"/>
                      <a:gd name="T5" fmla="*/ 0 h 17"/>
                      <a:gd name="T6" fmla="*/ 10 w 17"/>
                      <a:gd name="T7" fmla="*/ 0 h 17"/>
                      <a:gd name="T8" fmla="*/ 5 w 17"/>
                      <a:gd name="T9" fmla="*/ 0 h 17"/>
                      <a:gd name="T10" fmla="*/ 10 w 17"/>
                      <a:gd name="T11" fmla="*/ 0 h 17"/>
                      <a:gd name="T12" fmla="*/ 16 w 17"/>
                      <a:gd name="T13" fmla="*/ 16 h 17"/>
                      <a:gd name="T14" fmla="*/ 10 w 17"/>
                      <a:gd name="T15" fmla="*/ 16 h 17"/>
                      <a:gd name="T16" fmla="*/ 5 w 17"/>
                      <a:gd name="T17" fmla="*/ 16 h 17"/>
                      <a:gd name="T18" fmla="*/ 10 w 17"/>
                      <a:gd name="T19" fmla="*/ 16 h 17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w 17"/>
                      <a:gd name="T31" fmla="*/ 0 h 17"/>
                      <a:gd name="T32" fmla="*/ 17 w 17"/>
                      <a:gd name="T33" fmla="*/ 17 h 17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T30" t="T31" r="T32" b="T33"/>
                    <a:pathLst>
                      <a:path w="17" h="17">
                        <a:moveTo>
                          <a:pt x="10" y="16"/>
                        </a:moveTo>
                        <a:lnTo>
                          <a:pt x="5" y="16"/>
                        </a:lnTo>
                        <a:lnTo>
                          <a:pt x="0" y="0"/>
                        </a:lnTo>
                        <a:lnTo>
                          <a:pt x="10" y="0"/>
                        </a:lnTo>
                        <a:lnTo>
                          <a:pt x="5" y="0"/>
                        </a:lnTo>
                        <a:lnTo>
                          <a:pt x="10" y="0"/>
                        </a:lnTo>
                        <a:lnTo>
                          <a:pt x="16" y="16"/>
                        </a:lnTo>
                        <a:lnTo>
                          <a:pt x="10" y="16"/>
                        </a:lnTo>
                        <a:lnTo>
                          <a:pt x="5" y="16"/>
                        </a:lnTo>
                        <a:lnTo>
                          <a:pt x="10" y="16"/>
                        </a:lnTo>
                      </a:path>
                    </a:pathLst>
                  </a:custGeom>
                  <a:solidFill>
                    <a:srgbClr val="000000"/>
                  </a:solidFill>
                  <a:ln w="9525" cap="rnd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356" name="Freeform 104"/>
                  <p:cNvSpPr>
                    <a:spLocks/>
                  </p:cNvSpPr>
                  <p:nvPr/>
                </p:nvSpPr>
                <p:spPr bwMode="auto">
                  <a:xfrm>
                    <a:off x="4777" y="1689"/>
                    <a:ext cx="17" cy="17"/>
                  </a:xfrm>
                  <a:custGeom>
                    <a:avLst/>
                    <a:gdLst>
                      <a:gd name="T0" fmla="*/ 16 w 17"/>
                      <a:gd name="T1" fmla="*/ 10 h 17"/>
                      <a:gd name="T2" fmla="*/ 0 w 17"/>
                      <a:gd name="T3" fmla="*/ 16 h 17"/>
                      <a:gd name="T4" fmla="*/ 0 w 17"/>
                      <a:gd name="T5" fmla="*/ 10 h 17"/>
                      <a:gd name="T6" fmla="*/ 0 w 17"/>
                      <a:gd name="T7" fmla="*/ 0 h 17"/>
                      <a:gd name="T8" fmla="*/ 16 w 17"/>
                      <a:gd name="T9" fmla="*/ 0 h 17"/>
                      <a:gd name="T10" fmla="*/ 16 w 17"/>
                      <a:gd name="T11" fmla="*/ 5 h 17"/>
                      <a:gd name="T12" fmla="*/ 16 w 17"/>
                      <a:gd name="T13" fmla="*/ 10 h 17"/>
                      <a:gd name="T14" fmla="*/ 16 w 17"/>
                      <a:gd name="T15" fmla="*/ 10 h 17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w 17"/>
                      <a:gd name="T25" fmla="*/ 0 h 17"/>
                      <a:gd name="T26" fmla="*/ 17 w 17"/>
                      <a:gd name="T27" fmla="*/ 17 h 17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T24" t="T25" r="T26" b="T27"/>
                    <a:pathLst>
                      <a:path w="17" h="17">
                        <a:moveTo>
                          <a:pt x="16" y="10"/>
                        </a:moveTo>
                        <a:lnTo>
                          <a:pt x="0" y="16"/>
                        </a:lnTo>
                        <a:lnTo>
                          <a:pt x="0" y="10"/>
                        </a:lnTo>
                        <a:lnTo>
                          <a:pt x="0" y="0"/>
                        </a:lnTo>
                        <a:lnTo>
                          <a:pt x="16" y="0"/>
                        </a:lnTo>
                        <a:lnTo>
                          <a:pt x="16" y="5"/>
                        </a:lnTo>
                        <a:lnTo>
                          <a:pt x="16" y="10"/>
                        </a:lnTo>
                      </a:path>
                    </a:pathLst>
                  </a:custGeom>
                  <a:solidFill>
                    <a:srgbClr val="000000"/>
                  </a:solidFill>
                  <a:ln w="9525" cap="rnd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357" name="Freeform 105"/>
                  <p:cNvSpPr>
                    <a:spLocks/>
                  </p:cNvSpPr>
                  <p:nvPr/>
                </p:nvSpPr>
                <p:spPr bwMode="auto">
                  <a:xfrm>
                    <a:off x="4778" y="1689"/>
                    <a:ext cx="17" cy="1"/>
                  </a:xfrm>
                  <a:custGeom>
                    <a:avLst/>
                    <a:gdLst>
                      <a:gd name="T0" fmla="*/ 14 w 17"/>
                      <a:gd name="T1" fmla="*/ 0 h 1"/>
                      <a:gd name="T2" fmla="*/ 15 w 17"/>
                      <a:gd name="T3" fmla="*/ 0 h 1"/>
                      <a:gd name="T4" fmla="*/ 0 w 17"/>
                      <a:gd name="T5" fmla="*/ 0 h 1"/>
                      <a:gd name="T6" fmla="*/ 15 w 17"/>
                      <a:gd name="T7" fmla="*/ 0 h 1"/>
                      <a:gd name="T8" fmla="*/ 16 w 17"/>
                      <a:gd name="T9" fmla="*/ 0 h 1"/>
                      <a:gd name="T10" fmla="*/ 15 w 17"/>
                      <a:gd name="T11" fmla="*/ 0 h 1"/>
                      <a:gd name="T12" fmla="*/ 14 w 17"/>
                      <a:gd name="T13" fmla="*/ 0 h 1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w 17"/>
                      <a:gd name="T22" fmla="*/ 0 h 1"/>
                      <a:gd name="T23" fmla="*/ 17 w 17"/>
                      <a:gd name="T24" fmla="*/ 1 h 1"/>
                    </a:gdLst>
                    <a:ahLst/>
                    <a:cxnLst>
                      <a:cxn ang="T14">
                        <a:pos x="T0" y="T1"/>
                      </a:cxn>
                      <a:cxn ang="T15">
                        <a:pos x="T2" y="T3"/>
                      </a:cxn>
                      <a:cxn ang="T16">
                        <a:pos x="T4" y="T5"/>
                      </a:cxn>
                      <a:cxn ang="T17">
                        <a:pos x="T6" y="T7"/>
                      </a:cxn>
                      <a:cxn ang="T18">
                        <a:pos x="T8" y="T9"/>
                      </a:cxn>
                      <a:cxn ang="T19">
                        <a:pos x="T10" y="T11"/>
                      </a:cxn>
                      <a:cxn ang="T20">
                        <a:pos x="T12" y="T13"/>
                      </a:cxn>
                    </a:cxnLst>
                    <a:rect l="T21" t="T22" r="T23" b="T24"/>
                    <a:pathLst>
                      <a:path w="17" h="1">
                        <a:moveTo>
                          <a:pt x="14" y="0"/>
                        </a:moveTo>
                        <a:lnTo>
                          <a:pt x="15" y="0"/>
                        </a:lnTo>
                        <a:lnTo>
                          <a:pt x="0" y="0"/>
                        </a:lnTo>
                        <a:lnTo>
                          <a:pt x="15" y="0"/>
                        </a:lnTo>
                        <a:lnTo>
                          <a:pt x="16" y="0"/>
                        </a:lnTo>
                        <a:lnTo>
                          <a:pt x="15" y="0"/>
                        </a:lnTo>
                        <a:lnTo>
                          <a:pt x="14" y="0"/>
                        </a:lnTo>
                      </a:path>
                    </a:pathLst>
                  </a:custGeom>
                  <a:solidFill>
                    <a:srgbClr val="000000"/>
                  </a:solidFill>
                  <a:ln w="9525" cap="rnd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358" name="Freeform 106"/>
                  <p:cNvSpPr>
                    <a:spLocks/>
                  </p:cNvSpPr>
                  <p:nvPr/>
                </p:nvSpPr>
                <p:spPr bwMode="auto">
                  <a:xfrm>
                    <a:off x="4785" y="1691"/>
                    <a:ext cx="17" cy="17"/>
                  </a:xfrm>
                  <a:custGeom>
                    <a:avLst/>
                    <a:gdLst>
                      <a:gd name="T0" fmla="*/ 16 w 17"/>
                      <a:gd name="T1" fmla="*/ 16 h 17"/>
                      <a:gd name="T2" fmla="*/ 0 w 17"/>
                      <a:gd name="T3" fmla="*/ 16 h 17"/>
                      <a:gd name="T4" fmla="*/ 0 w 17"/>
                      <a:gd name="T5" fmla="*/ 0 h 17"/>
                      <a:gd name="T6" fmla="*/ 16 w 17"/>
                      <a:gd name="T7" fmla="*/ 16 h 17"/>
                      <a:gd name="T8" fmla="*/ 0 w 17"/>
                      <a:gd name="T9" fmla="*/ 0 h 17"/>
                      <a:gd name="T10" fmla="*/ 16 w 17"/>
                      <a:gd name="T11" fmla="*/ 0 h 17"/>
                      <a:gd name="T12" fmla="*/ 16 w 17"/>
                      <a:gd name="T13" fmla="*/ 16 h 17"/>
                      <a:gd name="T14" fmla="*/ 0 w 17"/>
                      <a:gd name="T15" fmla="*/ 16 h 17"/>
                      <a:gd name="T16" fmla="*/ 16 w 17"/>
                      <a:gd name="T17" fmla="*/ 16 h 17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w 17"/>
                      <a:gd name="T28" fmla="*/ 0 h 17"/>
                      <a:gd name="T29" fmla="*/ 17 w 17"/>
                      <a:gd name="T30" fmla="*/ 17 h 17"/>
                    </a:gdLst>
                    <a:ahLst/>
                    <a:cxnLst>
                      <a:cxn ang="T18">
                        <a:pos x="T0" y="T1"/>
                      </a:cxn>
                      <a:cxn ang="T19">
                        <a:pos x="T2" y="T3"/>
                      </a:cxn>
                      <a:cxn ang="T20">
                        <a:pos x="T4" y="T5"/>
                      </a:cxn>
                      <a:cxn ang="T21">
                        <a:pos x="T6" y="T7"/>
                      </a:cxn>
                      <a:cxn ang="T22">
                        <a:pos x="T8" y="T9"/>
                      </a:cxn>
                      <a:cxn ang="T23">
                        <a:pos x="T10" y="T11"/>
                      </a:cxn>
                      <a:cxn ang="T24">
                        <a:pos x="T12" y="T13"/>
                      </a:cxn>
                      <a:cxn ang="T25">
                        <a:pos x="T14" y="T15"/>
                      </a:cxn>
                      <a:cxn ang="T26">
                        <a:pos x="T16" y="T17"/>
                      </a:cxn>
                    </a:cxnLst>
                    <a:rect l="T27" t="T28" r="T29" b="T30"/>
                    <a:pathLst>
                      <a:path w="17" h="17">
                        <a:moveTo>
                          <a:pt x="16" y="16"/>
                        </a:moveTo>
                        <a:lnTo>
                          <a:pt x="0" y="16"/>
                        </a:lnTo>
                        <a:lnTo>
                          <a:pt x="0" y="0"/>
                        </a:lnTo>
                        <a:lnTo>
                          <a:pt x="16" y="16"/>
                        </a:lnTo>
                        <a:lnTo>
                          <a:pt x="0" y="0"/>
                        </a:lnTo>
                        <a:lnTo>
                          <a:pt x="16" y="0"/>
                        </a:lnTo>
                        <a:lnTo>
                          <a:pt x="16" y="16"/>
                        </a:lnTo>
                        <a:lnTo>
                          <a:pt x="0" y="16"/>
                        </a:lnTo>
                        <a:lnTo>
                          <a:pt x="16" y="16"/>
                        </a:lnTo>
                      </a:path>
                    </a:pathLst>
                  </a:custGeom>
                  <a:solidFill>
                    <a:srgbClr val="000000"/>
                  </a:solidFill>
                  <a:ln w="9525" cap="rnd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359" name="Freeform 107"/>
                  <p:cNvSpPr>
                    <a:spLocks/>
                  </p:cNvSpPr>
                  <p:nvPr/>
                </p:nvSpPr>
                <p:spPr bwMode="auto">
                  <a:xfrm>
                    <a:off x="4786" y="1689"/>
                    <a:ext cx="17" cy="17"/>
                  </a:xfrm>
                  <a:custGeom>
                    <a:avLst/>
                    <a:gdLst>
                      <a:gd name="T0" fmla="*/ 8 w 17"/>
                      <a:gd name="T1" fmla="*/ 8 h 17"/>
                      <a:gd name="T2" fmla="*/ 16 w 17"/>
                      <a:gd name="T3" fmla="*/ 8 h 17"/>
                      <a:gd name="T4" fmla="*/ 8 w 17"/>
                      <a:gd name="T5" fmla="*/ 16 h 17"/>
                      <a:gd name="T6" fmla="*/ 0 w 17"/>
                      <a:gd name="T7" fmla="*/ 8 h 17"/>
                      <a:gd name="T8" fmla="*/ 8 w 17"/>
                      <a:gd name="T9" fmla="*/ 0 h 17"/>
                      <a:gd name="T10" fmla="*/ 16 w 17"/>
                      <a:gd name="T11" fmla="*/ 0 h 17"/>
                      <a:gd name="T12" fmla="*/ 16 w 17"/>
                      <a:gd name="T13" fmla="*/ 4 h 17"/>
                      <a:gd name="T14" fmla="*/ 16 w 17"/>
                      <a:gd name="T15" fmla="*/ 8 h 17"/>
                      <a:gd name="T16" fmla="*/ 8 w 17"/>
                      <a:gd name="T17" fmla="*/ 8 h 17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w 17"/>
                      <a:gd name="T28" fmla="*/ 0 h 17"/>
                      <a:gd name="T29" fmla="*/ 17 w 17"/>
                      <a:gd name="T30" fmla="*/ 17 h 17"/>
                    </a:gdLst>
                    <a:ahLst/>
                    <a:cxnLst>
                      <a:cxn ang="T18">
                        <a:pos x="T0" y="T1"/>
                      </a:cxn>
                      <a:cxn ang="T19">
                        <a:pos x="T2" y="T3"/>
                      </a:cxn>
                      <a:cxn ang="T20">
                        <a:pos x="T4" y="T5"/>
                      </a:cxn>
                      <a:cxn ang="T21">
                        <a:pos x="T6" y="T7"/>
                      </a:cxn>
                      <a:cxn ang="T22">
                        <a:pos x="T8" y="T9"/>
                      </a:cxn>
                      <a:cxn ang="T23">
                        <a:pos x="T10" y="T11"/>
                      </a:cxn>
                      <a:cxn ang="T24">
                        <a:pos x="T12" y="T13"/>
                      </a:cxn>
                      <a:cxn ang="T25">
                        <a:pos x="T14" y="T15"/>
                      </a:cxn>
                      <a:cxn ang="T26">
                        <a:pos x="T16" y="T17"/>
                      </a:cxn>
                    </a:cxnLst>
                    <a:rect l="T27" t="T28" r="T29" b="T30"/>
                    <a:pathLst>
                      <a:path w="17" h="17">
                        <a:moveTo>
                          <a:pt x="8" y="8"/>
                        </a:moveTo>
                        <a:lnTo>
                          <a:pt x="16" y="8"/>
                        </a:lnTo>
                        <a:lnTo>
                          <a:pt x="8" y="16"/>
                        </a:lnTo>
                        <a:lnTo>
                          <a:pt x="0" y="8"/>
                        </a:lnTo>
                        <a:lnTo>
                          <a:pt x="8" y="0"/>
                        </a:lnTo>
                        <a:lnTo>
                          <a:pt x="16" y="0"/>
                        </a:lnTo>
                        <a:lnTo>
                          <a:pt x="16" y="4"/>
                        </a:lnTo>
                        <a:lnTo>
                          <a:pt x="16" y="8"/>
                        </a:lnTo>
                        <a:lnTo>
                          <a:pt x="8" y="8"/>
                        </a:lnTo>
                      </a:path>
                    </a:pathLst>
                  </a:custGeom>
                  <a:solidFill>
                    <a:srgbClr val="000000"/>
                  </a:solidFill>
                  <a:ln w="9525" cap="rnd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360" name="Freeform 108"/>
                  <p:cNvSpPr>
                    <a:spLocks/>
                  </p:cNvSpPr>
                  <p:nvPr/>
                </p:nvSpPr>
                <p:spPr bwMode="auto">
                  <a:xfrm>
                    <a:off x="4788" y="1689"/>
                    <a:ext cx="17" cy="1"/>
                  </a:xfrm>
                  <a:custGeom>
                    <a:avLst/>
                    <a:gdLst>
                      <a:gd name="T0" fmla="*/ 14 w 17"/>
                      <a:gd name="T1" fmla="*/ 0 h 1"/>
                      <a:gd name="T2" fmla="*/ 15 w 17"/>
                      <a:gd name="T3" fmla="*/ 0 h 1"/>
                      <a:gd name="T4" fmla="*/ 0 w 17"/>
                      <a:gd name="T5" fmla="*/ 0 h 1"/>
                      <a:gd name="T6" fmla="*/ 15 w 17"/>
                      <a:gd name="T7" fmla="*/ 0 h 1"/>
                      <a:gd name="T8" fmla="*/ 16 w 17"/>
                      <a:gd name="T9" fmla="*/ 0 h 1"/>
                      <a:gd name="T10" fmla="*/ 15 w 17"/>
                      <a:gd name="T11" fmla="*/ 0 h 1"/>
                      <a:gd name="T12" fmla="*/ 16 w 17"/>
                      <a:gd name="T13" fmla="*/ 0 h 1"/>
                      <a:gd name="T14" fmla="*/ 15 w 17"/>
                      <a:gd name="T15" fmla="*/ 0 h 1"/>
                      <a:gd name="T16" fmla="*/ 14 w 17"/>
                      <a:gd name="T17" fmla="*/ 0 h 1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w 17"/>
                      <a:gd name="T28" fmla="*/ 0 h 1"/>
                      <a:gd name="T29" fmla="*/ 17 w 17"/>
                      <a:gd name="T30" fmla="*/ 1 h 1"/>
                    </a:gdLst>
                    <a:ahLst/>
                    <a:cxnLst>
                      <a:cxn ang="T18">
                        <a:pos x="T0" y="T1"/>
                      </a:cxn>
                      <a:cxn ang="T19">
                        <a:pos x="T2" y="T3"/>
                      </a:cxn>
                      <a:cxn ang="T20">
                        <a:pos x="T4" y="T5"/>
                      </a:cxn>
                      <a:cxn ang="T21">
                        <a:pos x="T6" y="T7"/>
                      </a:cxn>
                      <a:cxn ang="T22">
                        <a:pos x="T8" y="T9"/>
                      </a:cxn>
                      <a:cxn ang="T23">
                        <a:pos x="T10" y="T11"/>
                      </a:cxn>
                      <a:cxn ang="T24">
                        <a:pos x="T12" y="T13"/>
                      </a:cxn>
                      <a:cxn ang="T25">
                        <a:pos x="T14" y="T15"/>
                      </a:cxn>
                      <a:cxn ang="T26">
                        <a:pos x="T16" y="T17"/>
                      </a:cxn>
                    </a:cxnLst>
                    <a:rect l="T27" t="T28" r="T29" b="T30"/>
                    <a:pathLst>
                      <a:path w="17" h="1">
                        <a:moveTo>
                          <a:pt x="14" y="0"/>
                        </a:moveTo>
                        <a:lnTo>
                          <a:pt x="15" y="0"/>
                        </a:lnTo>
                        <a:lnTo>
                          <a:pt x="0" y="0"/>
                        </a:lnTo>
                        <a:lnTo>
                          <a:pt x="15" y="0"/>
                        </a:lnTo>
                        <a:lnTo>
                          <a:pt x="16" y="0"/>
                        </a:lnTo>
                        <a:lnTo>
                          <a:pt x="15" y="0"/>
                        </a:lnTo>
                        <a:lnTo>
                          <a:pt x="16" y="0"/>
                        </a:lnTo>
                        <a:lnTo>
                          <a:pt x="15" y="0"/>
                        </a:lnTo>
                        <a:lnTo>
                          <a:pt x="14" y="0"/>
                        </a:lnTo>
                      </a:path>
                    </a:pathLst>
                  </a:custGeom>
                  <a:solidFill>
                    <a:srgbClr val="000000"/>
                  </a:solidFill>
                  <a:ln w="9525" cap="rnd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361" name="Freeform 109"/>
                  <p:cNvSpPr>
                    <a:spLocks/>
                  </p:cNvSpPr>
                  <p:nvPr/>
                </p:nvSpPr>
                <p:spPr bwMode="auto">
                  <a:xfrm>
                    <a:off x="4797" y="1691"/>
                    <a:ext cx="17" cy="17"/>
                  </a:xfrm>
                  <a:custGeom>
                    <a:avLst/>
                    <a:gdLst>
                      <a:gd name="T0" fmla="*/ 16 w 17"/>
                      <a:gd name="T1" fmla="*/ 16 h 17"/>
                      <a:gd name="T2" fmla="*/ 0 w 17"/>
                      <a:gd name="T3" fmla="*/ 16 h 17"/>
                      <a:gd name="T4" fmla="*/ 0 w 17"/>
                      <a:gd name="T5" fmla="*/ 0 h 17"/>
                      <a:gd name="T6" fmla="*/ 16 w 17"/>
                      <a:gd name="T7" fmla="*/ 16 h 17"/>
                      <a:gd name="T8" fmla="*/ 0 w 17"/>
                      <a:gd name="T9" fmla="*/ 16 h 17"/>
                      <a:gd name="T10" fmla="*/ 16 w 17"/>
                      <a:gd name="T11" fmla="*/ 0 h 17"/>
                      <a:gd name="T12" fmla="*/ 16 w 17"/>
                      <a:gd name="T13" fmla="*/ 16 h 17"/>
                      <a:gd name="T14" fmla="*/ 0 w 17"/>
                      <a:gd name="T15" fmla="*/ 16 h 17"/>
                      <a:gd name="T16" fmla="*/ 16 w 17"/>
                      <a:gd name="T17" fmla="*/ 16 h 17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w 17"/>
                      <a:gd name="T28" fmla="*/ 0 h 17"/>
                      <a:gd name="T29" fmla="*/ 17 w 17"/>
                      <a:gd name="T30" fmla="*/ 17 h 17"/>
                    </a:gdLst>
                    <a:ahLst/>
                    <a:cxnLst>
                      <a:cxn ang="T18">
                        <a:pos x="T0" y="T1"/>
                      </a:cxn>
                      <a:cxn ang="T19">
                        <a:pos x="T2" y="T3"/>
                      </a:cxn>
                      <a:cxn ang="T20">
                        <a:pos x="T4" y="T5"/>
                      </a:cxn>
                      <a:cxn ang="T21">
                        <a:pos x="T6" y="T7"/>
                      </a:cxn>
                      <a:cxn ang="T22">
                        <a:pos x="T8" y="T9"/>
                      </a:cxn>
                      <a:cxn ang="T23">
                        <a:pos x="T10" y="T11"/>
                      </a:cxn>
                      <a:cxn ang="T24">
                        <a:pos x="T12" y="T13"/>
                      </a:cxn>
                      <a:cxn ang="T25">
                        <a:pos x="T14" y="T15"/>
                      </a:cxn>
                      <a:cxn ang="T26">
                        <a:pos x="T16" y="T17"/>
                      </a:cxn>
                    </a:cxnLst>
                    <a:rect l="T27" t="T28" r="T29" b="T30"/>
                    <a:pathLst>
                      <a:path w="17" h="17">
                        <a:moveTo>
                          <a:pt x="16" y="16"/>
                        </a:moveTo>
                        <a:lnTo>
                          <a:pt x="0" y="16"/>
                        </a:lnTo>
                        <a:lnTo>
                          <a:pt x="0" y="0"/>
                        </a:lnTo>
                        <a:lnTo>
                          <a:pt x="16" y="16"/>
                        </a:lnTo>
                        <a:lnTo>
                          <a:pt x="0" y="16"/>
                        </a:lnTo>
                        <a:lnTo>
                          <a:pt x="16" y="0"/>
                        </a:lnTo>
                        <a:lnTo>
                          <a:pt x="16" y="16"/>
                        </a:lnTo>
                        <a:lnTo>
                          <a:pt x="0" y="16"/>
                        </a:lnTo>
                        <a:lnTo>
                          <a:pt x="16" y="16"/>
                        </a:lnTo>
                      </a:path>
                    </a:pathLst>
                  </a:custGeom>
                  <a:solidFill>
                    <a:srgbClr val="000000"/>
                  </a:solidFill>
                  <a:ln w="9525" cap="rnd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362" name="Freeform 110"/>
                  <p:cNvSpPr>
                    <a:spLocks/>
                  </p:cNvSpPr>
                  <p:nvPr/>
                </p:nvSpPr>
                <p:spPr bwMode="auto">
                  <a:xfrm>
                    <a:off x="4798" y="1689"/>
                    <a:ext cx="17" cy="17"/>
                  </a:xfrm>
                  <a:custGeom>
                    <a:avLst/>
                    <a:gdLst>
                      <a:gd name="T0" fmla="*/ 8 w 17"/>
                      <a:gd name="T1" fmla="*/ 10 h 17"/>
                      <a:gd name="T2" fmla="*/ 16 w 17"/>
                      <a:gd name="T3" fmla="*/ 5 h 17"/>
                      <a:gd name="T4" fmla="*/ 8 w 17"/>
                      <a:gd name="T5" fmla="*/ 16 h 17"/>
                      <a:gd name="T6" fmla="*/ 0 w 17"/>
                      <a:gd name="T7" fmla="*/ 10 h 17"/>
                      <a:gd name="T8" fmla="*/ 0 w 17"/>
                      <a:gd name="T9" fmla="*/ 5 h 17"/>
                      <a:gd name="T10" fmla="*/ 8 w 17"/>
                      <a:gd name="T11" fmla="*/ 0 h 17"/>
                      <a:gd name="T12" fmla="*/ 0 w 17"/>
                      <a:gd name="T13" fmla="*/ 5 h 17"/>
                      <a:gd name="T14" fmla="*/ 8 w 17"/>
                      <a:gd name="T15" fmla="*/ 0 h 17"/>
                      <a:gd name="T16" fmla="*/ 16 w 17"/>
                      <a:gd name="T17" fmla="*/ 0 h 17"/>
                      <a:gd name="T18" fmla="*/ 16 w 17"/>
                      <a:gd name="T19" fmla="*/ 5 h 17"/>
                      <a:gd name="T20" fmla="*/ 8 w 17"/>
                      <a:gd name="T21" fmla="*/ 10 h 17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w 17"/>
                      <a:gd name="T34" fmla="*/ 0 h 17"/>
                      <a:gd name="T35" fmla="*/ 17 w 17"/>
                      <a:gd name="T36" fmla="*/ 17 h 17"/>
                    </a:gdLst>
                    <a:ahLst/>
                    <a:cxnLst>
                      <a:cxn ang="T22">
                        <a:pos x="T0" y="T1"/>
                      </a:cxn>
                      <a:cxn ang="T23">
                        <a:pos x="T2" y="T3"/>
                      </a:cxn>
                      <a:cxn ang="T24">
                        <a:pos x="T4" y="T5"/>
                      </a:cxn>
                      <a:cxn ang="T25">
                        <a:pos x="T6" y="T7"/>
                      </a:cxn>
                      <a:cxn ang="T26">
                        <a:pos x="T8" y="T9"/>
                      </a:cxn>
                      <a:cxn ang="T27">
                        <a:pos x="T10" y="T11"/>
                      </a:cxn>
                      <a:cxn ang="T28">
                        <a:pos x="T12" y="T13"/>
                      </a:cxn>
                      <a:cxn ang="T29">
                        <a:pos x="T14" y="T15"/>
                      </a:cxn>
                      <a:cxn ang="T30">
                        <a:pos x="T16" y="T17"/>
                      </a:cxn>
                      <a:cxn ang="T31">
                        <a:pos x="T18" y="T19"/>
                      </a:cxn>
                      <a:cxn ang="T32">
                        <a:pos x="T20" y="T21"/>
                      </a:cxn>
                    </a:cxnLst>
                    <a:rect l="T33" t="T34" r="T35" b="T36"/>
                    <a:pathLst>
                      <a:path w="17" h="17">
                        <a:moveTo>
                          <a:pt x="8" y="10"/>
                        </a:moveTo>
                        <a:lnTo>
                          <a:pt x="16" y="5"/>
                        </a:lnTo>
                        <a:lnTo>
                          <a:pt x="8" y="16"/>
                        </a:lnTo>
                        <a:lnTo>
                          <a:pt x="0" y="10"/>
                        </a:lnTo>
                        <a:lnTo>
                          <a:pt x="0" y="5"/>
                        </a:lnTo>
                        <a:lnTo>
                          <a:pt x="8" y="0"/>
                        </a:lnTo>
                        <a:lnTo>
                          <a:pt x="0" y="5"/>
                        </a:lnTo>
                        <a:lnTo>
                          <a:pt x="8" y="0"/>
                        </a:lnTo>
                        <a:lnTo>
                          <a:pt x="16" y="0"/>
                        </a:lnTo>
                        <a:lnTo>
                          <a:pt x="16" y="5"/>
                        </a:lnTo>
                        <a:lnTo>
                          <a:pt x="8" y="10"/>
                        </a:lnTo>
                      </a:path>
                    </a:pathLst>
                  </a:custGeom>
                  <a:solidFill>
                    <a:srgbClr val="000000"/>
                  </a:solidFill>
                  <a:ln w="9525" cap="rnd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363" name="Freeform 111"/>
                  <p:cNvSpPr>
                    <a:spLocks/>
                  </p:cNvSpPr>
                  <p:nvPr/>
                </p:nvSpPr>
                <p:spPr bwMode="auto">
                  <a:xfrm>
                    <a:off x="4799" y="1689"/>
                    <a:ext cx="19" cy="1"/>
                  </a:xfrm>
                  <a:custGeom>
                    <a:avLst/>
                    <a:gdLst>
                      <a:gd name="T0" fmla="*/ 17 w 19"/>
                      <a:gd name="T1" fmla="*/ 0 h 1"/>
                      <a:gd name="T2" fmla="*/ 16 w 19"/>
                      <a:gd name="T3" fmla="*/ 0 h 1"/>
                      <a:gd name="T4" fmla="*/ 15 w 19"/>
                      <a:gd name="T5" fmla="*/ 0 h 1"/>
                      <a:gd name="T6" fmla="*/ 13 w 19"/>
                      <a:gd name="T7" fmla="*/ 0 h 1"/>
                      <a:gd name="T8" fmla="*/ 13 w 19"/>
                      <a:gd name="T9" fmla="*/ 0 h 1"/>
                      <a:gd name="T10" fmla="*/ 11 w 19"/>
                      <a:gd name="T11" fmla="*/ 0 h 1"/>
                      <a:gd name="T12" fmla="*/ 11 w 19"/>
                      <a:gd name="T13" fmla="*/ 0 h 1"/>
                      <a:gd name="T14" fmla="*/ 9 w 19"/>
                      <a:gd name="T15" fmla="*/ 0 h 1"/>
                      <a:gd name="T16" fmla="*/ 8 w 19"/>
                      <a:gd name="T17" fmla="*/ 0 h 1"/>
                      <a:gd name="T18" fmla="*/ 7 w 19"/>
                      <a:gd name="T19" fmla="*/ 0 h 1"/>
                      <a:gd name="T20" fmla="*/ 6 w 19"/>
                      <a:gd name="T21" fmla="*/ 0 h 1"/>
                      <a:gd name="T22" fmla="*/ 5 w 19"/>
                      <a:gd name="T23" fmla="*/ 0 h 1"/>
                      <a:gd name="T24" fmla="*/ 4 w 19"/>
                      <a:gd name="T25" fmla="*/ 0 h 1"/>
                      <a:gd name="T26" fmla="*/ 3 w 19"/>
                      <a:gd name="T27" fmla="*/ 0 h 1"/>
                      <a:gd name="T28" fmla="*/ 2 w 19"/>
                      <a:gd name="T29" fmla="*/ 0 h 1"/>
                      <a:gd name="T30" fmla="*/ 1 w 19"/>
                      <a:gd name="T31" fmla="*/ 0 h 1"/>
                      <a:gd name="T32" fmla="*/ 0 w 19"/>
                      <a:gd name="T33" fmla="*/ 0 h 1"/>
                      <a:gd name="T34" fmla="*/ 1 w 19"/>
                      <a:gd name="T35" fmla="*/ 0 h 1"/>
                      <a:gd name="T36" fmla="*/ 2 w 19"/>
                      <a:gd name="T37" fmla="*/ 0 h 1"/>
                      <a:gd name="T38" fmla="*/ 3 w 19"/>
                      <a:gd name="T39" fmla="*/ 0 h 1"/>
                      <a:gd name="T40" fmla="*/ 4 w 19"/>
                      <a:gd name="T41" fmla="*/ 0 h 1"/>
                      <a:gd name="T42" fmla="*/ 5 w 19"/>
                      <a:gd name="T43" fmla="*/ 0 h 1"/>
                      <a:gd name="T44" fmla="*/ 6 w 19"/>
                      <a:gd name="T45" fmla="*/ 0 h 1"/>
                      <a:gd name="T46" fmla="*/ 7 w 19"/>
                      <a:gd name="T47" fmla="*/ 0 h 1"/>
                      <a:gd name="T48" fmla="*/ 8 w 19"/>
                      <a:gd name="T49" fmla="*/ 0 h 1"/>
                      <a:gd name="T50" fmla="*/ 9 w 19"/>
                      <a:gd name="T51" fmla="*/ 0 h 1"/>
                      <a:gd name="T52" fmla="*/ 11 w 19"/>
                      <a:gd name="T53" fmla="*/ 0 h 1"/>
                      <a:gd name="T54" fmla="*/ 11 w 19"/>
                      <a:gd name="T55" fmla="*/ 0 h 1"/>
                      <a:gd name="T56" fmla="*/ 13 w 19"/>
                      <a:gd name="T57" fmla="*/ 0 h 1"/>
                      <a:gd name="T58" fmla="*/ 13 w 19"/>
                      <a:gd name="T59" fmla="*/ 0 h 1"/>
                      <a:gd name="T60" fmla="*/ 15 w 19"/>
                      <a:gd name="T61" fmla="*/ 0 h 1"/>
                      <a:gd name="T62" fmla="*/ 16 w 19"/>
                      <a:gd name="T63" fmla="*/ 0 h 1"/>
                      <a:gd name="T64" fmla="*/ 17 w 19"/>
                      <a:gd name="T65" fmla="*/ 0 h 1"/>
                      <a:gd name="T66" fmla="*/ 17 w 19"/>
                      <a:gd name="T67" fmla="*/ 0 h 1"/>
                      <a:gd name="T68" fmla="*/ 17 w 19"/>
                      <a:gd name="T69" fmla="*/ 0 h 1"/>
                      <a:gd name="T70" fmla="*/ 18 w 19"/>
                      <a:gd name="T71" fmla="*/ 0 h 1"/>
                      <a:gd name="T72" fmla="*/ 17 w 19"/>
                      <a:gd name="T73" fmla="*/ 0 h 1"/>
                      <a:gd name="T74" fmla="*/ 17 w 19"/>
                      <a:gd name="T75" fmla="*/ 0 h 1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w 19"/>
                      <a:gd name="T115" fmla="*/ 0 h 1"/>
                      <a:gd name="T116" fmla="*/ 19 w 19"/>
                      <a:gd name="T117" fmla="*/ 1 h 1"/>
                    </a:gdLst>
                    <a:ahLst/>
                    <a:cxnLst>
                      <a:cxn ang="T76">
                        <a:pos x="T0" y="T1"/>
                      </a:cxn>
                      <a:cxn ang="T77">
                        <a:pos x="T2" y="T3"/>
                      </a:cxn>
                      <a:cxn ang="T78">
                        <a:pos x="T4" y="T5"/>
                      </a:cxn>
                      <a:cxn ang="T79">
                        <a:pos x="T6" y="T7"/>
                      </a:cxn>
                      <a:cxn ang="T80">
                        <a:pos x="T8" y="T9"/>
                      </a:cxn>
                      <a:cxn ang="T81">
                        <a:pos x="T10" y="T11"/>
                      </a:cxn>
                      <a:cxn ang="T82">
                        <a:pos x="T12" y="T13"/>
                      </a:cxn>
                      <a:cxn ang="T83">
                        <a:pos x="T14" y="T15"/>
                      </a:cxn>
                      <a:cxn ang="T84">
                        <a:pos x="T16" y="T17"/>
                      </a:cxn>
                      <a:cxn ang="T85">
                        <a:pos x="T18" y="T19"/>
                      </a:cxn>
                      <a:cxn ang="T86">
                        <a:pos x="T20" y="T21"/>
                      </a:cxn>
                      <a:cxn ang="T87">
                        <a:pos x="T22" y="T23"/>
                      </a:cxn>
                      <a:cxn ang="T88">
                        <a:pos x="T24" y="T25"/>
                      </a:cxn>
                      <a:cxn ang="T89">
                        <a:pos x="T26" y="T27"/>
                      </a:cxn>
                      <a:cxn ang="T90">
                        <a:pos x="T28" y="T29"/>
                      </a:cxn>
                      <a:cxn ang="T91">
                        <a:pos x="T30" y="T31"/>
                      </a:cxn>
                      <a:cxn ang="T92">
                        <a:pos x="T32" y="T33"/>
                      </a:cxn>
                      <a:cxn ang="T93">
                        <a:pos x="T34" y="T35"/>
                      </a:cxn>
                      <a:cxn ang="T94">
                        <a:pos x="T36" y="T37"/>
                      </a:cxn>
                      <a:cxn ang="T95">
                        <a:pos x="T38" y="T39"/>
                      </a:cxn>
                      <a:cxn ang="T96">
                        <a:pos x="T40" y="T41"/>
                      </a:cxn>
                      <a:cxn ang="T97">
                        <a:pos x="T42" y="T43"/>
                      </a:cxn>
                      <a:cxn ang="T98">
                        <a:pos x="T44" y="T45"/>
                      </a:cxn>
                      <a:cxn ang="T99">
                        <a:pos x="T46" y="T47"/>
                      </a:cxn>
                      <a:cxn ang="T100">
                        <a:pos x="T48" y="T49"/>
                      </a:cxn>
                      <a:cxn ang="T101">
                        <a:pos x="T50" y="T51"/>
                      </a:cxn>
                      <a:cxn ang="T102">
                        <a:pos x="T52" y="T53"/>
                      </a:cxn>
                      <a:cxn ang="T103">
                        <a:pos x="T54" y="T55"/>
                      </a:cxn>
                      <a:cxn ang="T104">
                        <a:pos x="T56" y="T57"/>
                      </a:cxn>
                      <a:cxn ang="T105">
                        <a:pos x="T58" y="T59"/>
                      </a:cxn>
                      <a:cxn ang="T106">
                        <a:pos x="T60" y="T61"/>
                      </a:cxn>
                      <a:cxn ang="T107">
                        <a:pos x="T62" y="T63"/>
                      </a:cxn>
                      <a:cxn ang="T108">
                        <a:pos x="T64" y="T65"/>
                      </a:cxn>
                      <a:cxn ang="T109">
                        <a:pos x="T66" y="T67"/>
                      </a:cxn>
                      <a:cxn ang="T110">
                        <a:pos x="T68" y="T69"/>
                      </a:cxn>
                      <a:cxn ang="T111">
                        <a:pos x="T70" y="T71"/>
                      </a:cxn>
                      <a:cxn ang="T112">
                        <a:pos x="T72" y="T73"/>
                      </a:cxn>
                      <a:cxn ang="T113">
                        <a:pos x="T74" y="T75"/>
                      </a:cxn>
                    </a:cxnLst>
                    <a:rect l="T114" t="T115" r="T116" b="T117"/>
                    <a:pathLst>
                      <a:path w="19" h="1">
                        <a:moveTo>
                          <a:pt x="17" y="0"/>
                        </a:moveTo>
                        <a:lnTo>
                          <a:pt x="16" y="0"/>
                        </a:lnTo>
                        <a:lnTo>
                          <a:pt x="15" y="0"/>
                        </a:lnTo>
                        <a:lnTo>
                          <a:pt x="13" y="0"/>
                        </a:lnTo>
                        <a:lnTo>
                          <a:pt x="11" y="0"/>
                        </a:lnTo>
                        <a:lnTo>
                          <a:pt x="9" y="0"/>
                        </a:lnTo>
                        <a:lnTo>
                          <a:pt x="8" y="0"/>
                        </a:lnTo>
                        <a:lnTo>
                          <a:pt x="7" y="0"/>
                        </a:lnTo>
                        <a:lnTo>
                          <a:pt x="6" y="0"/>
                        </a:lnTo>
                        <a:lnTo>
                          <a:pt x="5" y="0"/>
                        </a:lnTo>
                        <a:lnTo>
                          <a:pt x="4" y="0"/>
                        </a:lnTo>
                        <a:lnTo>
                          <a:pt x="3" y="0"/>
                        </a:lnTo>
                        <a:lnTo>
                          <a:pt x="2" y="0"/>
                        </a:lnTo>
                        <a:lnTo>
                          <a:pt x="1" y="0"/>
                        </a:lnTo>
                        <a:lnTo>
                          <a:pt x="0" y="0"/>
                        </a:lnTo>
                        <a:lnTo>
                          <a:pt x="1" y="0"/>
                        </a:lnTo>
                        <a:lnTo>
                          <a:pt x="2" y="0"/>
                        </a:lnTo>
                        <a:lnTo>
                          <a:pt x="3" y="0"/>
                        </a:lnTo>
                        <a:lnTo>
                          <a:pt x="4" y="0"/>
                        </a:lnTo>
                        <a:lnTo>
                          <a:pt x="5" y="0"/>
                        </a:lnTo>
                        <a:lnTo>
                          <a:pt x="6" y="0"/>
                        </a:lnTo>
                        <a:lnTo>
                          <a:pt x="7" y="0"/>
                        </a:lnTo>
                        <a:lnTo>
                          <a:pt x="8" y="0"/>
                        </a:lnTo>
                        <a:lnTo>
                          <a:pt x="9" y="0"/>
                        </a:lnTo>
                        <a:lnTo>
                          <a:pt x="11" y="0"/>
                        </a:lnTo>
                        <a:lnTo>
                          <a:pt x="13" y="0"/>
                        </a:lnTo>
                        <a:lnTo>
                          <a:pt x="15" y="0"/>
                        </a:lnTo>
                        <a:lnTo>
                          <a:pt x="16" y="0"/>
                        </a:lnTo>
                        <a:lnTo>
                          <a:pt x="17" y="0"/>
                        </a:lnTo>
                        <a:lnTo>
                          <a:pt x="18" y="0"/>
                        </a:lnTo>
                        <a:lnTo>
                          <a:pt x="17" y="0"/>
                        </a:lnTo>
                      </a:path>
                    </a:pathLst>
                  </a:custGeom>
                  <a:solidFill>
                    <a:srgbClr val="000000"/>
                  </a:solidFill>
                  <a:ln w="9525" cap="rnd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364" name="Freeform 112"/>
                  <p:cNvSpPr>
                    <a:spLocks/>
                  </p:cNvSpPr>
                  <p:nvPr/>
                </p:nvSpPr>
                <p:spPr bwMode="auto">
                  <a:xfrm>
                    <a:off x="4817" y="1689"/>
                    <a:ext cx="48" cy="40"/>
                  </a:xfrm>
                  <a:custGeom>
                    <a:avLst/>
                    <a:gdLst>
                      <a:gd name="T0" fmla="*/ 46 w 48"/>
                      <a:gd name="T1" fmla="*/ 38 h 40"/>
                      <a:gd name="T2" fmla="*/ 46 w 48"/>
                      <a:gd name="T3" fmla="*/ 39 h 40"/>
                      <a:gd name="T4" fmla="*/ 0 w 48"/>
                      <a:gd name="T5" fmla="*/ 1 h 40"/>
                      <a:gd name="T6" fmla="*/ 0 w 48"/>
                      <a:gd name="T7" fmla="*/ 0 h 40"/>
                      <a:gd name="T8" fmla="*/ 46 w 48"/>
                      <a:gd name="T9" fmla="*/ 37 h 40"/>
                      <a:gd name="T10" fmla="*/ 47 w 48"/>
                      <a:gd name="T11" fmla="*/ 38 h 40"/>
                      <a:gd name="T12" fmla="*/ 46 w 48"/>
                      <a:gd name="T13" fmla="*/ 37 h 40"/>
                      <a:gd name="T14" fmla="*/ 47 w 48"/>
                      <a:gd name="T15" fmla="*/ 38 h 40"/>
                      <a:gd name="T16" fmla="*/ 47 w 48"/>
                      <a:gd name="T17" fmla="*/ 38 h 40"/>
                      <a:gd name="T18" fmla="*/ 46 w 48"/>
                      <a:gd name="T19" fmla="*/ 39 h 40"/>
                      <a:gd name="T20" fmla="*/ 46 w 48"/>
                      <a:gd name="T21" fmla="*/ 39 h 40"/>
                      <a:gd name="T22" fmla="*/ 46 w 48"/>
                      <a:gd name="T23" fmla="*/ 38 h 40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w 48"/>
                      <a:gd name="T37" fmla="*/ 0 h 40"/>
                      <a:gd name="T38" fmla="*/ 48 w 48"/>
                      <a:gd name="T39" fmla="*/ 40 h 40"/>
                    </a:gdLst>
                    <a:ahLst/>
                    <a:cxnLst>
                      <a:cxn ang="T24">
                        <a:pos x="T0" y="T1"/>
                      </a:cxn>
                      <a:cxn ang="T25">
                        <a:pos x="T2" y="T3"/>
                      </a:cxn>
                      <a:cxn ang="T26">
                        <a:pos x="T4" y="T5"/>
                      </a:cxn>
                      <a:cxn ang="T27">
                        <a:pos x="T6" y="T7"/>
                      </a:cxn>
                      <a:cxn ang="T28">
                        <a:pos x="T8" y="T9"/>
                      </a:cxn>
                      <a:cxn ang="T29">
                        <a:pos x="T10" y="T11"/>
                      </a:cxn>
                      <a:cxn ang="T30">
                        <a:pos x="T12" y="T13"/>
                      </a:cxn>
                      <a:cxn ang="T31">
                        <a:pos x="T14" y="T15"/>
                      </a:cxn>
                      <a:cxn ang="T32">
                        <a:pos x="T16" y="T17"/>
                      </a:cxn>
                      <a:cxn ang="T33">
                        <a:pos x="T18" y="T19"/>
                      </a:cxn>
                      <a:cxn ang="T34">
                        <a:pos x="T20" y="T21"/>
                      </a:cxn>
                      <a:cxn ang="T35">
                        <a:pos x="T22" y="T23"/>
                      </a:cxn>
                    </a:cxnLst>
                    <a:rect l="T36" t="T37" r="T38" b="T39"/>
                    <a:pathLst>
                      <a:path w="48" h="40">
                        <a:moveTo>
                          <a:pt x="46" y="38"/>
                        </a:moveTo>
                        <a:lnTo>
                          <a:pt x="46" y="39"/>
                        </a:lnTo>
                        <a:lnTo>
                          <a:pt x="0" y="1"/>
                        </a:lnTo>
                        <a:lnTo>
                          <a:pt x="0" y="0"/>
                        </a:lnTo>
                        <a:lnTo>
                          <a:pt x="46" y="37"/>
                        </a:lnTo>
                        <a:lnTo>
                          <a:pt x="47" y="38"/>
                        </a:lnTo>
                        <a:lnTo>
                          <a:pt x="46" y="37"/>
                        </a:lnTo>
                        <a:lnTo>
                          <a:pt x="47" y="38"/>
                        </a:lnTo>
                        <a:lnTo>
                          <a:pt x="46" y="39"/>
                        </a:lnTo>
                        <a:lnTo>
                          <a:pt x="46" y="38"/>
                        </a:lnTo>
                      </a:path>
                    </a:pathLst>
                  </a:custGeom>
                  <a:solidFill>
                    <a:srgbClr val="000000"/>
                  </a:solidFill>
                  <a:ln w="9525" cap="rnd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365" name="Freeform 113"/>
                  <p:cNvSpPr>
                    <a:spLocks/>
                  </p:cNvSpPr>
                  <p:nvPr/>
                </p:nvSpPr>
                <p:spPr bwMode="auto">
                  <a:xfrm>
                    <a:off x="4864" y="1729"/>
                    <a:ext cx="17" cy="17"/>
                  </a:xfrm>
                  <a:custGeom>
                    <a:avLst/>
                    <a:gdLst>
                      <a:gd name="T0" fmla="*/ 16 w 17"/>
                      <a:gd name="T1" fmla="*/ 13 h 17"/>
                      <a:gd name="T2" fmla="*/ 8 w 17"/>
                      <a:gd name="T3" fmla="*/ 14 h 17"/>
                      <a:gd name="T4" fmla="*/ 0 w 17"/>
                      <a:gd name="T5" fmla="*/ 0 h 17"/>
                      <a:gd name="T6" fmla="*/ 8 w 17"/>
                      <a:gd name="T7" fmla="*/ 0 h 17"/>
                      <a:gd name="T8" fmla="*/ 16 w 17"/>
                      <a:gd name="T9" fmla="*/ 14 h 17"/>
                      <a:gd name="T10" fmla="*/ 16 w 17"/>
                      <a:gd name="T11" fmla="*/ 16 h 17"/>
                      <a:gd name="T12" fmla="*/ 16 w 17"/>
                      <a:gd name="T13" fmla="*/ 14 h 17"/>
                      <a:gd name="T14" fmla="*/ 16 w 17"/>
                      <a:gd name="T15" fmla="*/ 16 h 17"/>
                      <a:gd name="T16" fmla="*/ 8 w 17"/>
                      <a:gd name="T17" fmla="*/ 16 h 17"/>
                      <a:gd name="T18" fmla="*/ 8 w 17"/>
                      <a:gd name="T19" fmla="*/ 14 h 17"/>
                      <a:gd name="T20" fmla="*/ 16 w 17"/>
                      <a:gd name="T21" fmla="*/ 13 h 17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w 17"/>
                      <a:gd name="T34" fmla="*/ 0 h 17"/>
                      <a:gd name="T35" fmla="*/ 17 w 17"/>
                      <a:gd name="T36" fmla="*/ 17 h 17"/>
                    </a:gdLst>
                    <a:ahLst/>
                    <a:cxnLst>
                      <a:cxn ang="T22">
                        <a:pos x="T0" y="T1"/>
                      </a:cxn>
                      <a:cxn ang="T23">
                        <a:pos x="T2" y="T3"/>
                      </a:cxn>
                      <a:cxn ang="T24">
                        <a:pos x="T4" y="T5"/>
                      </a:cxn>
                      <a:cxn ang="T25">
                        <a:pos x="T6" y="T7"/>
                      </a:cxn>
                      <a:cxn ang="T26">
                        <a:pos x="T8" y="T9"/>
                      </a:cxn>
                      <a:cxn ang="T27">
                        <a:pos x="T10" y="T11"/>
                      </a:cxn>
                      <a:cxn ang="T28">
                        <a:pos x="T12" y="T13"/>
                      </a:cxn>
                      <a:cxn ang="T29">
                        <a:pos x="T14" y="T15"/>
                      </a:cxn>
                      <a:cxn ang="T30">
                        <a:pos x="T16" y="T17"/>
                      </a:cxn>
                      <a:cxn ang="T31">
                        <a:pos x="T18" y="T19"/>
                      </a:cxn>
                      <a:cxn ang="T32">
                        <a:pos x="T20" y="T21"/>
                      </a:cxn>
                    </a:cxnLst>
                    <a:rect l="T33" t="T34" r="T35" b="T36"/>
                    <a:pathLst>
                      <a:path w="17" h="17">
                        <a:moveTo>
                          <a:pt x="16" y="13"/>
                        </a:moveTo>
                        <a:lnTo>
                          <a:pt x="8" y="14"/>
                        </a:lnTo>
                        <a:lnTo>
                          <a:pt x="0" y="0"/>
                        </a:lnTo>
                        <a:lnTo>
                          <a:pt x="8" y="0"/>
                        </a:lnTo>
                        <a:lnTo>
                          <a:pt x="16" y="14"/>
                        </a:lnTo>
                        <a:lnTo>
                          <a:pt x="16" y="16"/>
                        </a:lnTo>
                        <a:lnTo>
                          <a:pt x="16" y="14"/>
                        </a:lnTo>
                        <a:lnTo>
                          <a:pt x="16" y="16"/>
                        </a:lnTo>
                        <a:lnTo>
                          <a:pt x="8" y="16"/>
                        </a:lnTo>
                        <a:lnTo>
                          <a:pt x="8" y="14"/>
                        </a:lnTo>
                        <a:lnTo>
                          <a:pt x="16" y="13"/>
                        </a:lnTo>
                      </a:path>
                    </a:pathLst>
                  </a:custGeom>
                  <a:solidFill>
                    <a:srgbClr val="000000"/>
                  </a:solidFill>
                  <a:ln w="9525" cap="rnd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366" name="Freeform 114"/>
                  <p:cNvSpPr>
                    <a:spLocks/>
                  </p:cNvSpPr>
                  <p:nvPr/>
                </p:nvSpPr>
                <p:spPr bwMode="auto">
                  <a:xfrm>
                    <a:off x="4769" y="1691"/>
                    <a:ext cx="17" cy="1"/>
                  </a:xfrm>
                  <a:custGeom>
                    <a:avLst/>
                    <a:gdLst>
                      <a:gd name="T0" fmla="*/ 16 w 17"/>
                      <a:gd name="T1" fmla="*/ 0 h 1"/>
                      <a:gd name="T2" fmla="*/ 8 w 17"/>
                      <a:gd name="T3" fmla="*/ 0 h 1"/>
                      <a:gd name="T4" fmla="*/ 0 w 17"/>
                      <a:gd name="T5" fmla="*/ 0 h 1"/>
                      <a:gd name="T6" fmla="*/ 16 w 17"/>
                      <a:gd name="T7" fmla="*/ 0 h 1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17"/>
                      <a:gd name="T13" fmla="*/ 0 h 1"/>
                      <a:gd name="T14" fmla="*/ 17 w 17"/>
                      <a:gd name="T15" fmla="*/ 1 h 1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17" h="1">
                        <a:moveTo>
                          <a:pt x="16" y="0"/>
                        </a:moveTo>
                        <a:lnTo>
                          <a:pt x="8" y="0"/>
                        </a:lnTo>
                        <a:lnTo>
                          <a:pt x="0" y="0"/>
                        </a:lnTo>
                        <a:lnTo>
                          <a:pt x="16" y="0"/>
                        </a:lnTo>
                      </a:path>
                    </a:pathLst>
                  </a:custGeom>
                  <a:solidFill>
                    <a:srgbClr val="000000"/>
                  </a:solidFill>
                  <a:ln w="9525" cap="rnd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367" name="Freeform 115"/>
                  <p:cNvSpPr>
                    <a:spLocks/>
                  </p:cNvSpPr>
                  <p:nvPr/>
                </p:nvSpPr>
                <p:spPr bwMode="auto">
                  <a:xfrm>
                    <a:off x="4770" y="1691"/>
                    <a:ext cx="44" cy="37"/>
                  </a:xfrm>
                  <a:custGeom>
                    <a:avLst/>
                    <a:gdLst>
                      <a:gd name="T0" fmla="*/ 42 w 44"/>
                      <a:gd name="T1" fmla="*/ 35 h 37"/>
                      <a:gd name="T2" fmla="*/ 42 w 44"/>
                      <a:gd name="T3" fmla="*/ 36 h 37"/>
                      <a:gd name="T4" fmla="*/ 0 w 44"/>
                      <a:gd name="T5" fmla="*/ 0 h 37"/>
                      <a:gd name="T6" fmla="*/ 0 w 44"/>
                      <a:gd name="T7" fmla="*/ 0 h 37"/>
                      <a:gd name="T8" fmla="*/ 43 w 44"/>
                      <a:gd name="T9" fmla="*/ 35 h 37"/>
                      <a:gd name="T10" fmla="*/ 42 w 44"/>
                      <a:gd name="T11" fmla="*/ 35 h 37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w 44"/>
                      <a:gd name="T19" fmla="*/ 0 h 37"/>
                      <a:gd name="T20" fmla="*/ 44 w 44"/>
                      <a:gd name="T21" fmla="*/ 37 h 37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T18" t="T19" r="T20" b="T21"/>
                    <a:pathLst>
                      <a:path w="44" h="37">
                        <a:moveTo>
                          <a:pt x="42" y="35"/>
                        </a:moveTo>
                        <a:lnTo>
                          <a:pt x="42" y="36"/>
                        </a:lnTo>
                        <a:lnTo>
                          <a:pt x="0" y="0"/>
                        </a:lnTo>
                        <a:lnTo>
                          <a:pt x="43" y="35"/>
                        </a:lnTo>
                        <a:lnTo>
                          <a:pt x="42" y="35"/>
                        </a:lnTo>
                      </a:path>
                    </a:pathLst>
                  </a:custGeom>
                  <a:solidFill>
                    <a:srgbClr val="000000"/>
                  </a:solidFill>
                  <a:ln w="9525" cap="rnd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368" name="Freeform 116"/>
                  <p:cNvSpPr>
                    <a:spLocks/>
                  </p:cNvSpPr>
                  <p:nvPr/>
                </p:nvSpPr>
                <p:spPr bwMode="auto">
                  <a:xfrm>
                    <a:off x="4813" y="1727"/>
                    <a:ext cx="17" cy="17"/>
                  </a:xfrm>
                  <a:custGeom>
                    <a:avLst/>
                    <a:gdLst>
                      <a:gd name="T0" fmla="*/ 0 w 17"/>
                      <a:gd name="T1" fmla="*/ 16 h 17"/>
                      <a:gd name="T2" fmla="*/ 0 w 17"/>
                      <a:gd name="T3" fmla="*/ 0 h 17"/>
                      <a:gd name="T4" fmla="*/ 8 w 17"/>
                      <a:gd name="T5" fmla="*/ 0 h 17"/>
                      <a:gd name="T6" fmla="*/ 16 w 17"/>
                      <a:gd name="T7" fmla="*/ 0 h 17"/>
                      <a:gd name="T8" fmla="*/ 0 w 17"/>
                      <a:gd name="T9" fmla="*/ 16 h 17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7"/>
                      <a:gd name="T16" fmla="*/ 0 h 17"/>
                      <a:gd name="T17" fmla="*/ 17 w 17"/>
                      <a:gd name="T18" fmla="*/ 17 h 17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7" h="17">
                        <a:moveTo>
                          <a:pt x="0" y="16"/>
                        </a:moveTo>
                        <a:lnTo>
                          <a:pt x="0" y="0"/>
                        </a:lnTo>
                        <a:lnTo>
                          <a:pt x="8" y="0"/>
                        </a:lnTo>
                        <a:lnTo>
                          <a:pt x="16" y="0"/>
                        </a:lnTo>
                        <a:lnTo>
                          <a:pt x="0" y="16"/>
                        </a:lnTo>
                      </a:path>
                    </a:pathLst>
                  </a:custGeom>
                  <a:solidFill>
                    <a:srgbClr val="000000"/>
                  </a:solidFill>
                  <a:ln w="9525" cap="rnd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369" name="Freeform 117"/>
                  <p:cNvSpPr>
                    <a:spLocks/>
                  </p:cNvSpPr>
                  <p:nvPr/>
                </p:nvSpPr>
                <p:spPr bwMode="auto">
                  <a:xfrm>
                    <a:off x="4778" y="1691"/>
                    <a:ext cx="46" cy="37"/>
                  </a:xfrm>
                  <a:custGeom>
                    <a:avLst/>
                    <a:gdLst>
                      <a:gd name="T0" fmla="*/ 45 w 46"/>
                      <a:gd name="T1" fmla="*/ 35 h 37"/>
                      <a:gd name="T2" fmla="*/ 44 w 46"/>
                      <a:gd name="T3" fmla="*/ 36 h 37"/>
                      <a:gd name="T4" fmla="*/ 0 w 46"/>
                      <a:gd name="T5" fmla="*/ 0 h 37"/>
                      <a:gd name="T6" fmla="*/ 0 w 46"/>
                      <a:gd name="T7" fmla="*/ 0 h 37"/>
                      <a:gd name="T8" fmla="*/ 45 w 46"/>
                      <a:gd name="T9" fmla="*/ 35 h 37"/>
                      <a:gd name="T10" fmla="*/ 45 w 46"/>
                      <a:gd name="T11" fmla="*/ 35 h 37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w 46"/>
                      <a:gd name="T19" fmla="*/ 0 h 37"/>
                      <a:gd name="T20" fmla="*/ 46 w 46"/>
                      <a:gd name="T21" fmla="*/ 37 h 37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T18" t="T19" r="T20" b="T21"/>
                    <a:pathLst>
                      <a:path w="46" h="37">
                        <a:moveTo>
                          <a:pt x="45" y="35"/>
                        </a:moveTo>
                        <a:lnTo>
                          <a:pt x="44" y="36"/>
                        </a:lnTo>
                        <a:lnTo>
                          <a:pt x="0" y="0"/>
                        </a:lnTo>
                        <a:lnTo>
                          <a:pt x="45" y="35"/>
                        </a:lnTo>
                      </a:path>
                    </a:pathLst>
                  </a:custGeom>
                  <a:solidFill>
                    <a:srgbClr val="000000"/>
                  </a:solidFill>
                  <a:ln w="9525" cap="rnd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370" name="Freeform 118"/>
                  <p:cNvSpPr>
                    <a:spLocks/>
                  </p:cNvSpPr>
                  <p:nvPr/>
                </p:nvSpPr>
                <p:spPr bwMode="auto">
                  <a:xfrm>
                    <a:off x="4823" y="1727"/>
                    <a:ext cx="17" cy="1"/>
                  </a:xfrm>
                  <a:custGeom>
                    <a:avLst/>
                    <a:gdLst>
                      <a:gd name="T0" fmla="*/ 0 w 17"/>
                      <a:gd name="T1" fmla="*/ 0 h 1"/>
                      <a:gd name="T2" fmla="*/ 16 w 17"/>
                      <a:gd name="T3" fmla="*/ 0 h 1"/>
                      <a:gd name="T4" fmla="*/ 0 w 17"/>
                      <a:gd name="T5" fmla="*/ 0 h 1"/>
                      <a:gd name="T6" fmla="*/ 0 60000 65536"/>
                      <a:gd name="T7" fmla="*/ 0 60000 65536"/>
                      <a:gd name="T8" fmla="*/ 0 60000 65536"/>
                      <a:gd name="T9" fmla="*/ 0 w 17"/>
                      <a:gd name="T10" fmla="*/ 0 h 1"/>
                      <a:gd name="T11" fmla="*/ 17 w 17"/>
                      <a:gd name="T12" fmla="*/ 1 h 1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7" h="1">
                        <a:moveTo>
                          <a:pt x="0" y="0"/>
                        </a:moveTo>
                        <a:lnTo>
                          <a:pt x="16" y="0"/>
                        </a:lnTo>
                        <a:lnTo>
                          <a:pt x="0" y="0"/>
                        </a:lnTo>
                      </a:path>
                    </a:pathLst>
                  </a:custGeom>
                  <a:solidFill>
                    <a:srgbClr val="000000"/>
                  </a:solidFill>
                  <a:ln w="9525" cap="rnd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371" name="Freeform 119"/>
                  <p:cNvSpPr>
                    <a:spLocks/>
                  </p:cNvSpPr>
                  <p:nvPr/>
                </p:nvSpPr>
                <p:spPr bwMode="auto">
                  <a:xfrm>
                    <a:off x="4786" y="1691"/>
                    <a:ext cx="49" cy="38"/>
                  </a:xfrm>
                  <a:custGeom>
                    <a:avLst/>
                    <a:gdLst>
                      <a:gd name="T0" fmla="*/ 47 w 49"/>
                      <a:gd name="T1" fmla="*/ 36 h 38"/>
                      <a:gd name="T2" fmla="*/ 47 w 49"/>
                      <a:gd name="T3" fmla="*/ 37 h 38"/>
                      <a:gd name="T4" fmla="*/ 0 w 49"/>
                      <a:gd name="T5" fmla="*/ 0 h 38"/>
                      <a:gd name="T6" fmla="*/ 0 w 49"/>
                      <a:gd name="T7" fmla="*/ 0 h 38"/>
                      <a:gd name="T8" fmla="*/ 48 w 49"/>
                      <a:gd name="T9" fmla="*/ 36 h 38"/>
                      <a:gd name="T10" fmla="*/ 47 w 49"/>
                      <a:gd name="T11" fmla="*/ 36 h 38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w 49"/>
                      <a:gd name="T19" fmla="*/ 0 h 38"/>
                      <a:gd name="T20" fmla="*/ 49 w 49"/>
                      <a:gd name="T21" fmla="*/ 38 h 38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T18" t="T19" r="T20" b="T21"/>
                    <a:pathLst>
                      <a:path w="49" h="38">
                        <a:moveTo>
                          <a:pt x="47" y="36"/>
                        </a:moveTo>
                        <a:lnTo>
                          <a:pt x="47" y="37"/>
                        </a:lnTo>
                        <a:lnTo>
                          <a:pt x="0" y="0"/>
                        </a:lnTo>
                        <a:lnTo>
                          <a:pt x="48" y="36"/>
                        </a:lnTo>
                        <a:lnTo>
                          <a:pt x="47" y="36"/>
                        </a:lnTo>
                      </a:path>
                    </a:pathLst>
                  </a:custGeom>
                  <a:solidFill>
                    <a:srgbClr val="000000"/>
                  </a:solidFill>
                  <a:ln w="9525" cap="rnd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372" name="Freeform 120"/>
                  <p:cNvSpPr>
                    <a:spLocks/>
                  </p:cNvSpPr>
                  <p:nvPr/>
                </p:nvSpPr>
                <p:spPr bwMode="auto">
                  <a:xfrm>
                    <a:off x="4834" y="1728"/>
                    <a:ext cx="17" cy="1"/>
                  </a:xfrm>
                  <a:custGeom>
                    <a:avLst/>
                    <a:gdLst>
                      <a:gd name="T0" fmla="*/ 0 w 17"/>
                      <a:gd name="T1" fmla="*/ 0 h 1"/>
                      <a:gd name="T2" fmla="*/ 16 w 17"/>
                      <a:gd name="T3" fmla="*/ 0 h 1"/>
                      <a:gd name="T4" fmla="*/ 0 w 17"/>
                      <a:gd name="T5" fmla="*/ 0 h 1"/>
                      <a:gd name="T6" fmla="*/ 0 60000 65536"/>
                      <a:gd name="T7" fmla="*/ 0 60000 65536"/>
                      <a:gd name="T8" fmla="*/ 0 60000 65536"/>
                      <a:gd name="T9" fmla="*/ 0 w 17"/>
                      <a:gd name="T10" fmla="*/ 0 h 1"/>
                      <a:gd name="T11" fmla="*/ 17 w 17"/>
                      <a:gd name="T12" fmla="*/ 1 h 1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7" h="1">
                        <a:moveTo>
                          <a:pt x="0" y="0"/>
                        </a:moveTo>
                        <a:lnTo>
                          <a:pt x="16" y="0"/>
                        </a:lnTo>
                        <a:lnTo>
                          <a:pt x="0" y="0"/>
                        </a:lnTo>
                      </a:path>
                    </a:pathLst>
                  </a:custGeom>
                  <a:solidFill>
                    <a:srgbClr val="000000"/>
                  </a:solidFill>
                  <a:ln w="9525" cap="rnd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373" name="Freeform 121"/>
                  <p:cNvSpPr>
                    <a:spLocks/>
                  </p:cNvSpPr>
                  <p:nvPr/>
                </p:nvSpPr>
                <p:spPr bwMode="auto">
                  <a:xfrm>
                    <a:off x="4816" y="1705"/>
                    <a:ext cx="29" cy="24"/>
                  </a:xfrm>
                  <a:custGeom>
                    <a:avLst/>
                    <a:gdLst>
                      <a:gd name="T0" fmla="*/ 27 w 29"/>
                      <a:gd name="T1" fmla="*/ 22 h 24"/>
                      <a:gd name="T2" fmla="*/ 27 w 29"/>
                      <a:gd name="T3" fmla="*/ 23 h 24"/>
                      <a:gd name="T4" fmla="*/ 0 w 29"/>
                      <a:gd name="T5" fmla="*/ 0 h 24"/>
                      <a:gd name="T6" fmla="*/ 0 w 29"/>
                      <a:gd name="T7" fmla="*/ 0 h 24"/>
                      <a:gd name="T8" fmla="*/ 28 w 29"/>
                      <a:gd name="T9" fmla="*/ 22 h 24"/>
                      <a:gd name="T10" fmla="*/ 27 w 29"/>
                      <a:gd name="T11" fmla="*/ 22 h 24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w 29"/>
                      <a:gd name="T19" fmla="*/ 0 h 24"/>
                      <a:gd name="T20" fmla="*/ 29 w 29"/>
                      <a:gd name="T21" fmla="*/ 24 h 24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T18" t="T19" r="T20" b="T21"/>
                    <a:pathLst>
                      <a:path w="29" h="24">
                        <a:moveTo>
                          <a:pt x="27" y="22"/>
                        </a:moveTo>
                        <a:lnTo>
                          <a:pt x="27" y="23"/>
                        </a:lnTo>
                        <a:lnTo>
                          <a:pt x="0" y="0"/>
                        </a:lnTo>
                        <a:lnTo>
                          <a:pt x="28" y="22"/>
                        </a:lnTo>
                        <a:lnTo>
                          <a:pt x="27" y="22"/>
                        </a:lnTo>
                      </a:path>
                    </a:pathLst>
                  </a:custGeom>
                  <a:solidFill>
                    <a:srgbClr val="000000"/>
                  </a:solidFill>
                  <a:ln w="9525" cap="rnd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374" name="Freeform 122"/>
                  <p:cNvSpPr>
                    <a:spLocks/>
                  </p:cNvSpPr>
                  <p:nvPr/>
                </p:nvSpPr>
                <p:spPr bwMode="auto">
                  <a:xfrm>
                    <a:off x="4844" y="1728"/>
                    <a:ext cx="17" cy="1"/>
                  </a:xfrm>
                  <a:custGeom>
                    <a:avLst/>
                    <a:gdLst>
                      <a:gd name="T0" fmla="*/ 0 w 17"/>
                      <a:gd name="T1" fmla="*/ 0 h 1"/>
                      <a:gd name="T2" fmla="*/ 8 w 17"/>
                      <a:gd name="T3" fmla="*/ 0 h 1"/>
                      <a:gd name="T4" fmla="*/ 16 w 17"/>
                      <a:gd name="T5" fmla="*/ 0 h 1"/>
                      <a:gd name="T6" fmla="*/ 0 w 17"/>
                      <a:gd name="T7" fmla="*/ 0 h 1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17"/>
                      <a:gd name="T13" fmla="*/ 0 h 1"/>
                      <a:gd name="T14" fmla="*/ 17 w 17"/>
                      <a:gd name="T15" fmla="*/ 1 h 1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17" h="1">
                        <a:moveTo>
                          <a:pt x="0" y="0"/>
                        </a:moveTo>
                        <a:lnTo>
                          <a:pt x="8" y="0"/>
                        </a:lnTo>
                        <a:lnTo>
                          <a:pt x="16" y="0"/>
                        </a:lnTo>
                        <a:lnTo>
                          <a:pt x="0" y="0"/>
                        </a:lnTo>
                      </a:path>
                    </a:pathLst>
                  </a:custGeom>
                  <a:solidFill>
                    <a:srgbClr val="000000"/>
                  </a:solidFill>
                  <a:ln w="9525" cap="rnd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375" name="Freeform 123"/>
                  <p:cNvSpPr>
                    <a:spLocks/>
                  </p:cNvSpPr>
                  <p:nvPr/>
                </p:nvSpPr>
                <p:spPr bwMode="auto">
                  <a:xfrm>
                    <a:off x="4855" y="1728"/>
                    <a:ext cx="17" cy="1"/>
                  </a:xfrm>
                  <a:custGeom>
                    <a:avLst/>
                    <a:gdLst>
                      <a:gd name="T0" fmla="*/ 0 w 17"/>
                      <a:gd name="T1" fmla="*/ 0 h 1"/>
                      <a:gd name="T2" fmla="*/ 16 w 17"/>
                      <a:gd name="T3" fmla="*/ 0 h 1"/>
                      <a:gd name="T4" fmla="*/ 0 w 17"/>
                      <a:gd name="T5" fmla="*/ 0 h 1"/>
                      <a:gd name="T6" fmla="*/ 0 60000 65536"/>
                      <a:gd name="T7" fmla="*/ 0 60000 65536"/>
                      <a:gd name="T8" fmla="*/ 0 60000 65536"/>
                      <a:gd name="T9" fmla="*/ 0 w 17"/>
                      <a:gd name="T10" fmla="*/ 0 h 1"/>
                      <a:gd name="T11" fmla="*/ 17 w 17"/>
                      <a:gd name="T12" fmla="*/ 1 h 1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7" h="1">
                        <a:moveTo>
                          <a:pt x="0" y="0"/>
                        </a:moveTo>
                        <a:lnTo>
                          <a:pt x="16" y="0"/>
                        </a:lnTo>
                        <a:lnTo>
                          <a:pt x="0" y="0"/>
                        </a:lnTo>
                      </a:path>
                    </a:pathLst>
                  </a:custGeom>
                  <a:solidFill>
                    <a:srgbClr val="000000"/>
                  </a:solidFill>
                  <a:ln w="9525" cap="rnd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376" name="Freeform 124"/>
                  <p:cNvSpPr>
                    <a:spLocks/>
                  </p:cNvSpPr>
                  <p:nvPr/>
                </p:nvSpPr>
                <p:spPr bwMode="auto">
                  <a:xfrm>
                    <a:off x="4823" y="1700"/>
                    <a:ext cx="33" cy="29"/>
                  </a:xfrm>
                  <a:custGeom>
                    <a:avLst/>
                    <a:gdLst>
                      <a:gd name="T0" fmla="*/ 0 w 33"/>
                      <a:gd name="T1" fmla="*/ 0 h 29"/>
                      <a:gd name="T2" fmla="*/ 0 w 33"/>
                      <a:gd name="T3" fmla="*/ 0 h 29"/>
                      <a:gd name="T4" fmla="*/ 32 w 33"/>
                      <a:gd name="T5" fmla="*/ 27 h 29"/>
                      <a:gd name="T6" fmla="*/ 31 w 33"/>
                      <a:gd name="T7" fmla="*/ 28 h 29"/>
                      <a:gd name="T8" fmla="*/ 0 w 33"/>
                      <a:gd name="T9" fmla="*/ 0 h 29"/>
                      <a:gd name="T10" fmla="*/ 0 w 33"/>
                      <a:gd name="T11" fmla="*/ 0 h 29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w 33"/>
                      <a:gd name="T19" fmla="*/ 0 h 29"/>
                      <a:gd name="T20" fmla="*/ 33 w 33"/>
                      <a:gd name="T21" fmla="*/ 29 h 29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T18" t="T19" r="T20" b="T21"/>
                    <a:pathLst>
                      <a:path w="33" h="29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32" y="27"/>
                        </a:lnTo>
                        <a:lnTo>
                          <a:pt x="31" y="28"/>
                        </a:lnTo>
                        <a:lnTo>
                          <a:pt x="0" y="0"/>
                        </a:lnTo>
                      </a:path>
                    </a:pathLst>
                  </a:custGeom>
                  <a:solidFill>
                    <a:srgbClr val="000000"/>
                  </a:solidFill>
                  <a:ln w="9525" cap="rnd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377" name="Freeform 125"/>
                  <p:cNvSpPr>
                    <a:spLocks/>
                  </p:cNvSpPr>
                  <p:nvPr/>
                </p:nvSpPr>
                <p:spPr bwMode="auto">
                  <a:xfrm>
                    <a:off x="4821" y="1700"/>
                    <a:ext cx="17" cy="1"/>
                  </a:xfrm>
                  <a:custGeom>
                    <a:avLst/>
                    <a:gdLst>
                      <a:gd name="T0" fmla="*/ 10 w 17"/>
                      <a:gd name="T1" fmla="*/ 0 h 1"/>
                      <a:gd name="T2" fmla="*/ 16 w 17"/>
                      <a:gd name="T3" fmla="*/ 0 h 1"/>
                      <a:gd name="T4" fmla="*/ 10 w 17"/>
                      <a:gd name="T5" fmla="*/ 0 h 1"/>
                      <a:gd name="T6" fmla="*/ 0 w 17"/>
                      <a:gd name="T7" fmla="*/ 0 h 1"/>
                      <a:gd name="T8" fmla="*/ 10 w 17"/>
                      <a:gd name="T9" fmla="*/ 0 h 1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7"/>
                      <a:gd name="T16" fmla="*/ 0 h 1"/>
                      <a:gd name="T17" fmla="*/ 17 w 17"/>
                      <a:gd name="T18" fmla="*/ 1 h 1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7" h="1">
                        <a:moveTo>
                          <a:pt x="10" y="0"/>
                        </a:moveTo>
                        <a:lnTo>
                          <a:pt x="16" y="0"/>
                        </a:lnTo>
                        <a:lnTo>
                          <a:pt x="10" y="0"/>
                        </a:lnTo>
                        <a:lnTo>
                          <a:pt x="0" y="0"/>
                        </a:lnTo>
                        <a:lnTo>
                          <a:pt x="10" y="0"/>
                        </a:lnTo>
                      </a:path>
                    </a:pathLst>
                  </a:custGeom>
                  <a:solidFill>
                    <a:srgbClr val="000000"/>
                  </a:solidFill>
                  <a:ln w="9525" cap="rnd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378" name="Freeform 126"/>
                  <p:cNvSpPr>
                    <a:spLocks/>
                  </p:cNvSpPr>
                  <p:nvPr/>
                </p:nvSpPr>
                <p:spPr bwMode="auto">
                  <a:xfrm>
                    <a:off x="4805" y="1728"/>
                    <a:ext cx="58" cy="1"/>
                  </a:xfrm>
                  <a:custGeom>
                    <a:avLst/>
                    <a:gdLst>
                      <a:gd name="T0" fmla="*/ 0 w 58"/>
                      <a:gd name="T1" fmla="*/ 0 h 1"/>
                      <a:gd name="T2" fmla="*/ 0 w 58"/>
                      <a:gd name="T3" fmla="*/ 0 h 1"/>
                      <a:gd name="T4" fmla="*/ 57 w 58"/>
                      <a:gd name="T5" fmla="*/ 0 h 1"/>
                      <a:gd name="T6" fmla="*/ 0 w 58"/>
                      <a:gd name="T7" fmla="*/ 0 h 1"/>
                      <a:gd name="T8" fmla="*/ 0 w 58"/>
                      <a:gd name="T9" fmla="*/ 0 h 1"/>
                      <a:gd name="T10" fmla="*/ 0 w 58"/>
                      <a:gd name="T11" fmla="*/ 0 h 1"/>
                      <a:gd name="T12" fmla="*/ 0 w 58"/>
                      <a:gd name="T13" fmla="*/ 0 h 1"/>
                      <a:gd name="T14" fmla="*/ 0 w 58"/>
                      <a:gd name="T15" fmla="*/ 0 h 1"/>
                      <a:gd name="T16" fmla="*/ 0 w 58"/>
                      <a:gd name="T17" fmla="*/ 0 h 1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w 58"/>
                      <a:gd name="T28" fmla="*/ 0 h 1"/>
                      <a:gd name="T29" fmla="*/ 58 w 58"/>
                      <a:gd name="T30" fmla="*/ 1 h 1"/>
                    </a:gdLst>
                    <a:ahLst/>
                    <a:cxnLst>
                      <a:cxn ang="T18">
                        <a:pos x="T0" y="T1"/>
                      </a:cxn>
                      <a:cxn ang="T19">
                        <a:pos x="T2" y="T3"/>
                      </a:cxn>
                      <a:cxn ang="T20">
                        <a:pos x="T4" y="T5"/>
                      </a:cxn>
                      <a:cxn ang="T21">
                        <a:pos x="T6" y="T7"/>
                      </a:cxn>
                      <a:cxn ang="T22">
                        <a:pos x="T8" y="T9"/>
                      </a:cxn>
                      <a:cxn ang="T23">
                        <a:pos x="T10" y="T11"/>
                      </a:cxn>
                      <a:cxn ang="T24">
                        <a:pos x="T12" y="T13"/>
                      </a:cxn>
                      <a:cxn ang="T25">
                        <a:pos x="T14" y="T15"/>
                      </a:cxn>
                      <a:cxn ang="T26">
                        <a:pos x="T16" y="T17"/>
                      </a:cxn>
                    </a:cxnLst>
                    <a:rect l="T27" t="T28" r="T29" b="T30"/>
                    <a:pathLst>
                      <a:path w="58" h="1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57" y="0"/>
                        </a:lnTo>
                        <a:lnTo>
                          <a:pt x="0" y="0"/>
                        </a:lnTo>
                      </a:path>
                    </a:pathLst>
                  </a:custGeom>
                  <a:solidFill>
                    <a:srgbClr val="000000"/>
                  </a:solidFill>
                  <a:ln w="9525" cap="rnd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379" name="Freeform 127"/>
                  <p:cNvSpPr>
                    <a:spLocks/>
                  </p:cNvSpPr>
                  <p:nvPr/>
                </p:nvSpPr>
                <p:spPr bwMode="auto">
                  <a:xfrm>
                    <a:off x="4803" y="1729"/>
                    <a:ext cx="17" cy="17"/>
                  </a:xfrm>
                  <a:custGeom>
                    <a:avLst/>
                    <a:gdLst>
                      <a:gd name="T0" fmla="*/ 3 w 17"/>
                      <a:gd name="T1" fmla="*/ 16 h 17"/>
                      <a:gd name="T2" fmla="*/ 0 w 17"/>
                      <a:gd name="T3" fmla="*/ 14 h 17"/>
                      <a:gd name="T4" fmla="*/ 12 w 17"/>
                      <a:gd name="T5" fmla="*/ 0 h 17"/>
                      <a:gd name="T6" fmla="*/ 16 w 17"/>
                      <a:gd name="T7" fmla="*/ 1 h 17"/>
                      <a:gd name="T8" fmla="*/ 6 w 17"/>
                      <a:gd name="T9" fmla="*/ 16 h 17"/>
                      <a:gd name="T10" fmla="*/ 3 w 17"/>
                      <a:gd name="T11" fmla="*/ 16 h 17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w 17"/>
                      <a:gd name="T19" fmla="*/ 0 h 17"/>
                      <a:gd name="T20" fmla="*/ 17 w 17"/>
                      <a:gd name="T21" fmla="*/ 17 h 17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T18" t="T19" r="T20" b="T21"/>
                    <a:pathLst>
                      <a:path w="17" h="17">
                        <a:moveTo>
                          <a:pt x="3" y="16"/>
                        </a:moveTo>
                        <a:lnTo>
                          <a:pt x="0" y="14"/>
                        </a:lnTo>
                        <a:lnTo>
                          <a:pt x="12" y="0"/>
                        </a:lnTo>
                        <a:lnTo>
                          <a:pt x="16" y="1"/>
                        </a:lnTo>
                        <a:lnTo>
                          <a:pt x="6" y="16"/>
                        </a:lnTo>
                        <a:lnTo>
                          <a:pt x="3" y="16"/>
                        </a:lnTo>
                      </a:path>
                    </a:pathLst>
                  </a:custGeom>
                  <a:solidFill>
                    <a:srgbClr val="000000"/>
                  </a:solidFill>
                  <a:ln w="9525" cap="rnd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380" name="Freeform 128"/>
                  <p:cNvSpPr>
                    <a:spLocks/>
                  </p:cNvSpPr>
                  <p:nvPr/>
                </p:nvSpPr>
                <p:spPr bwMode="auto">
                  <a:xfrm>
                    <a:off x="4805" y="1728"/>
                    <a:ext cx="17" cy="1"/>
                  </a:xfrm>
                  <a:custGeom>
                    <a:avLst/>
                    <a:gdLst>
                      <a:gd name="T0" fmla="*/ 0 w 17"/>
                      <a:gd name="T1" fmla="*/ 0 h 1"/>
                      <a:gd name="T2" fmla="*/ 8 w 17"/>
                      <a:gd name="T3" fmla="*/ 0 h 1"/>
                      <a:gd name="T4" fmla="*/ 16 w 17"/>
                      <a:gd name="T5" fmla="*/ 0 h 1"/>
                      <a:gd name="T6" fmla="*/ 0 w 17"/>
                      <a:gd name="T7" fmla="*/ 0 h 1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17"/>
                      <a:gd name="T13" fmla="*/ 0 h 1"/>
                      <a:gd name="T14" fmla="*/ 17 w 17"/>
                      <a:gd name="T15" fmla="*/ 1 h 1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17" h="1">
                        <a:moveTo>
                          <a:pt x="0" y="0"/>
                        </a:moveTo>
                        <a:lnTo>
                          <a:pt x="8" y="0"/>
                        </a:lnTo>
                        <a:lnTo>
                          <a:pt x="16" y="0"/>
                        </a:lnTo>
                        <a:lnTo>
                          <a:pt x="0" y="0"/>
                        </a:lnTo>
                      </a:path>
                    </a:pathLst>
                  </a:custGeom>
                  <a:solidFill>
                    <a:srgbClr val="000000"/>
                  </a:solidFill>
                  <a:ln w="9525" cap="rnd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381" name="Freeform 129"/>
                  <p:cNvSpPr>
                    <a:spLocks/>
                  </p:cNvSpPr>
                  <p:nvPr/>
                </p:nvSpPr>
                <p:spPr bwMode="auto">
                  <a:xfrm>
                    <a:off x="4758" y="1691"/>
                    <a:ext cx="48" cy="38"/>
                  </a:xfrm>
                  <a:custGeom>
                    <a:avLst/>
                    <a:gdLst>
                      <a:gd name="T0" fmla="*/ 0 w 48"/>
                      <a:gd name="T1" fmla="*/ 0 h 38"/>
                      <a:gd name="T2" fmla="*/ 0 w 48"/>
                      <a:gd name="T3" fmla="*/ 0 h 38"/>
                      <a:gd name="T4" fmla="*/ 47 w 48"/>
                      <a:gd name="T5" fmla="*/ 36 h 38"/>
                      <a:gd name="T6" fmla="*/ 46 w 48"/>
                      <a:gd name="T7" fmla="*/ 37 h 38"/>
                      <a:gd name="T8" fmla="*/ 0 w 48"/>
                      <a:gd name="T9" fmla="*/ 0 h 38"/>
                      <a:gd name="T10" fmla="*/ 0 w 48"/>
                      <a:gd name="T11" fmla="*/ 0 h 38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w 48"/>
                      <a:gd name="T19" fmla="*/ 0 h 38"/>
                      <a:gd name="T20" fmla="*/ 48 w 48"/>
                      <a:gd name="T21" fmla="*/ 38 h 38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T18" t="T19" r="T20" b="T21"/>
                    <a:pathLst>
                      <a:path w="48" h="38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47" y="36"/>
                        </a:lnTo>
                        <a:lnTo>
                          <a:pt x="46" y="37"/>
                        </a:lnTo>
                        <a:lnTo>
                          <a:pt x="0" y="0"/>
                        </a:lnTo>
                      </a:path>
                    </a:pathLst>
                  </a:custGeom>
                  <a:solidFill>
                    <a:srgbClr val="000000"/>
                  </a:solidFill>
                  <a:ln w="9525" cap="rnd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382" name="Freeform 130"/>
                  <p:cNvSpPr>
                    <a:spLocks/>
                  </p:cNvSpPr>
                  <p:nvPr/>
                </p:nvSpPr>
                <p:spPr bwMode="auto">
                  <a:xfrm>
                    <a:off x="4758" y="1691"/>
                    <a:ext cx="17" cy="1"/>
                  </a:xfrm>
                  <a:custGeom>
                    <a:avLst/>
                    <a:gdLst>
                      <a:gd name="T0" fmla="*/ 16 w 17"/>
                      <a:gd name="T1" fmla="*/ 0 h 1"/>
                      <a:gd name="T2" fmla="*/ 0 w 17"/>
                      <a:gd name="T3" fmla="*/ 0 h 1"/>
                      <a:gd name="T4" fmla="*/ 16 w 17"/>
                      <a:gd name="T5" fmla="*/ 0 h 1"/>
                      <a:gd name="T6" fmla="*/ 0 60000 65536"/>
                      <a:gd name="T7" fmla="*/ 0 60000 65536"/>
                      <a:gd name="T8" fmla="*/ 0 60000 65536"/>
                      <a:gd name="T9" fmla="*/ 0 w 17"/>
                      <a:gd name="T10" fmla="*/ 0 h 1"/>
                      <a:gd name="T11" fmla="*/ 17 w 17"/>
                      <a:gd name="T12" fmla="*/ 1 h 1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7" h="1">
                        <a:moveTo>
                          <a:pt x="16" y="0"/>
                        </a:moveTo>
                        <a:lnTo>
                          <a:pt x="0" y="0"/>
                        </a:lnTo>
                        <a:lnTo>
                          <a:pt x="16" y="0"/>
                        </a:lnTo>
                      </a:path>
                    </a:pathLst>
                  </a:custGeom>
                  <a:solidFill>
                    <a:srgbClr val="000000"/>
                  </a:solidFill>
                  <a:ln w="9525" cap="rnd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</p:grpSp>
          <p:graphicFrame>
            <p:nvGraphicFramePr>
              <p:cNvPr id="12290" name="Object 4"/>
              <p:cNvGraphicFramePr>
                <a:graphicFrameLocks/>
              </p:cNvGraphicFramePr>
              <p:nvPr/>
            </p:nvGraphicFramePr>
            <p:xfrm>
              <a:off x="4731" y="1344"/>
              <a:ext cx="461" cy="424"/>
            </p:xfrm>
            <a:graphic>
              <a:graphicData uri="http://schemas.openxmlformats.org/presentationml/2006/ole">
                <p:oleObj spid="_x0000_s12290" r:id="rId5" imgW="2498400" imgH="2158920" progId="">
                  <p:embed/>
                </p:oleObj>
              </a:graphicData>
            </a:graphic>
          </p:graphicFrame>
        </p:grpSp>
        <p:sp>
          <p:nvSpPr>
            <p:cNvPr id="18" name="Text Box 132"/>
            <p:cNvSpPr txBox="1">
              <a:spLocks noChangeArrowheads="1"/>
            </p:cNvSpPr>
            <p:nvPr/>
          </p:nvSpPr>
          <p:spPr bwMode="auto">
            <a:xfrm>
              <a:off x="2200" y="3637"/>
              <a:ext cx="861" cy="1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 anchorCtr="1"/>
            <a:lstStyle/>
            <a:p>
              <a:pPr eaLnBrk="0" hangingPunct="0">
                <a:defRPr/>
              </a:pPr>
              <a:r>
                <a:rPr lang="zh-CN" altLang="en-US" sz="1200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itchFamily="18" charset="0"/>
                </a:rPr>
                <a:t>信息需求者</a:t>
              </a:r>
            </a:p>
          </p:txBody>
        </p:sp>
      </p:grpSp>
      <p:grpSp>
        <p:nvGrpSpPr>
          <p:cNvPr id="12301" name="Group 133"/>
          <p:cNvGrpSpPr>
            <a:grpSpLocks/>
          </p:cNvGrpSpPr>
          <p:nvPr/>
        </p:nvGrpSpPr>
        <p:grpSpPr bwMode="auto">
          <a:xfrm>
            <a:off x="552450" y="3162300"/>
            <a:ext cx="876300" cy="1144588"/>
            <a:chOff x="357" y="2257"/>
            <a:chExt cx="552" cy="800"/>
          </a:xfrm>
        </p:grpSpPr>
        <p:pic>
          <p:nvPicPr>
            <p:cNvPr id="12326" name="Picture 134" descr="PH01611J[1]">
              <a:hlinkClick r:id="rId6" action="ppaction://hlinksldjump"/>
            </p:cNvPr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377" y="2257"/>
              <a:ext cx="532" cy="4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2327" name="Text Box 135"/>
            <p:cNvSpPr txBox="1">
              <a:spLocks noChangeArrowheads="1"/>
            </p:cNvSpPr>
            <p:nvPr/>
          </p:nvSpPr>
          <p:spPr bwMode="auto">
            <a:xfrm>
              <a:off x="357" y="2734"/>
              <a:ext cx="549" cy="32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zh-CN" altLang="en-US" sz="1200"/>
                <a:t>数据处理者</a:t>
              </a:r>
            </a:p>
          </p:txBody>
        </p:sp>
      </p:grpSp>
      <p:sp>
        <p:nvSpPr>
          <p:cNvPr id="12302" name="Line 136"/>
          <p:cNvSpPr>
            <a:spLocks noChangeShapeType="1"/>
          </p:cNvSpPr>
          <p:nvPr/>
        </p:nvSpPr>
        <p:spPr bwMode="auto">
          <a:xfrm flipH="1">
            <a:off x="2249488" y="1509713"/>
            <a:ext cx="42862" cy="46148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2303" name="Line 137"/>
          <p:cNvSpPr>
            <a:spLocks noChangeShapeType="1"/>
          </p:cNvSpPr>
          <p:nvPr/>
        </p:nvSpPr>
        <p:spPr bwMode="auto">
          <a:xfrm>
            <a:off x="2279650" y="3119438"/>
            <a:ext cx="55086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2304" name="Line 138"/>
          <p:cNvSpPr>
            <a:spLocks noChangeShapeType="1"/>
          </p:cNvSpPr>
          <p:nvPr/>
        </p:nvSpPr>
        <p:spPr bwMode="auto">
          <a:xfrm>
            <a:off x="1800225" y="4746625"/>
            <a:ext cx="4349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2305" name="Line 139"/>
          <p:cNvSpPr>
            <a:spLocks noChangeShapeType="1"/>
          </p:cNvSpPr>
          <p:nvPr/>
        </p:nvSpPr>
        <p:spPr bwMode="auto">
          <a:xfrm>
            <a:off x="1828800" y="3571875"/>
            <a:ext cx="43656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2306" name="Line 140"/>
          <p:cNvSpPr>
            <a:spLocks noChangeShapeType="1"/>
          </p:cNvSpPr>
          <p:nvPr/>
        </p:nvSpPr>
        <p:spPr bwMode="auto">
          <a:xfrm flipV="1">
            <a:off x="1843088" y="2568575"/>
            <a:ext cx="434975" cy="142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3" name="Line 141"/>
          <p:cNvSpPr>
            <a:spLocks noChangeShapeType="1"/>
          </p:cNvSpPr>
          <p:nvPr/>
        </p:nvSpPr>
        <p:spPr bwMode="auto">
          <a:xfrm flipV="1">
            <a:off x="1828800" y="6172200"/>
            <a:ext cx="4572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4" name="Line 142"/>
          <p:cNvSpPr>
            <a:spLocks noChangeShapeType="1"/>
          </p:cNvSpPr>
          <p:nvPr/>
        </p:nvSpPr>
        <p:spPr bwMode="auto">
          <a:xfrm>
            <a:off x="2278063" y="3105150"/>
            <a:ext cx="7937" cy="306705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5" name="Line 143"/>
          <p:cNvSpPr>
            <a:spLocks noChangeShapeType="1"/>
          </p:cNvSpPr>
          <p:nvPr/>
        </p:nvSpPr>
        <p:spPr bwMode="auto">
          <a:xfrm flipV="1">
            <a:off x="2263775" y="3106738"/>
            <a:ext cx="595313" cy="14287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7" name="Line 145"/>
          <p:cNvSpPr>
            <a:spLocks noChangeShapeType="1"/>
          </p:cNvSpPr>
          <p:nvPr/>
        </p:nvSpPr>
        <p:spPr bwMode="auto">
          <a:xfrm>
            <a:off x="5584825" y="3176588"/>
            <a:ext cx="76835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12311" name="Group 147"/>
          <p:cNvGrpSpPr>
            <a:grpSpLocks/>
          </p:cNvGrpSpPr>
          <p:nvPr/>
        </p:nvGrpSpPr>
        <p:grpSpPr bwMode="auto">
          <a:xfrm>
            <a:off x="649288" y="5678488"/>
            <a:ext cx="838200" cy="857250"/>
            <a:chOff x="1780" y="3175"/>
            <a:chExt cx="528" cy="560"/>
          </a:xfrm>
        </p:grpSpPr>
        <p:grpSp>
          <p:nvGrpSpPr>
            <p:cNvPr id="12314" name="Group 148"/>
            <p:cNvGrpSpPr>
              <a:grpSpLocks/>
            </p:cNvGrpSpPr>
            <p:nvPr/>
          </p:nvGrpSpPr>
          <p:grpSpPr bwMode="auto">
            <a:xfrm>
              <a:off x="1793" y="3173"/>
              <a:ext cx="493" cy="340"/>
              <a:chOff x="4790" y="2015"/>
              <a:chExt cx="586" cy="733"/>
            </a:xfrm>
          </p:grpSpPr>
          <p:sp>
            <p:nvSpPr>
              <p:cNvPr id="12316" name="Freeform 149"/>
              <p:cNvSpPr>
                <a:spLocks/>
              </p:cNvSpPr>
              <p:nvPr/>
            </p:nvSpPr>
            <p:spPr bwMode="auto">
              <a:xfrm>
                <a:off x="4859" y="2226"/>
                <a:ext cx="125" cy="127"/>
              </a:xfrm>
              <a:custGeom>
                <a:avLst/>
                <a:gdLst>
                  <a:gd name="T0" fmla="*/ 48 w 125"/>
                  <a:gd name="T1" fmla="*/ 17 h 127"/>
                  <a:gd name="T2" fmla="*/ 44 w 125"/>
                  <a:gd name="T3" fmla="*/ 23 h 127"/>
                  <a:gd name="T4" fmla="*/ 39 w 125"/>
                  <a:gd name="T5" fmla="*/ 30 h 127"/>
                  <a:gd name="T6" fmla="*/ 34 w 125"/>
                  <a:gd name="T7" fmla="*/ 38 h 127"/>
                  <a:gd name="T8" fmla="*/ 28 w 125"/>
                  <a:gd name="T9" fmla="*/ 48 h 127"/>
                  <a:gd name="T10" fmla="*/ 24 w 125"/>
                  <a:gd name="T11" fmla="*/ 55 h 127"/>
                  <a:gd name="T12" fmla="*/ 18 w 125"/>
                  <a:gd name="T13" fmla="*/ 63 h 127"/>
                  <a:gd name="T14" fmla="*/ 13 w 125"/>
                  <a:gd name="T15" fmla="*/ 71 h 127"/>
                  <a:gd name="T16" fmla="*/ 8 w 125"/>
                  <a:gd name="T17" fmla="*/ 79 h 127"/>
                  <a:gd name="T18" fmla="*/ 4 w 125"/>
                  <a:gd name="T19" fmla="*/ 87 h 127"/>
                  <a:gd name="T20" fmla="*/ 1 w 125"/>
                  <a:gd name="T21" fmla="*/ 94 h 127"/>
                  <a:gd name="T22" fmla="*/ 1 w 125"/>
                  <a:gd name="T23" fmla="*/ 100 h 127"/>
                  <a:gd name="T24" fmla="*/ 3 w 125"/>
                  <a:gd name="T25" fmla="*/ 107 h 127"/>
                  <a:gd name="T26" fmla="*/ 5 w 125"/>
                  <a:gd name="T27" fmla="*/ 108 h 127"/>
                  <a:gd name="T28" fmla="*/ 10 w 125"/>
                  <a:gd name="T29" fmla="*/ 110 h 127"/>
                  <a:gd name="T30" fmla="*/ 24 w 125"/>
                  <a:gd name="T31" fmla="*/ 112 h 127"/>
                  <a:gd name="T32" fmla="*/ 30 w 125"/>
                  <a:gd name="T33" fmla="*/ 114 h 127"/>
                  <a:gd name="T34" fmla="*/ 40 w 125"/>
                  <a:gd name="T35" fmla="*/ 120 h 127"/>
                  <a:gd name="T36" fmla="*/ 49 w 125"/>
                  <a:gd name="T37" fmla="*/ 123 h 127"/>
                  <a:gd name="T38" fmla="*/ 57 w 125"/>
                  <a:gd name="T39" fmla="*/ 125 h 127"/>
                  <a:gd name="T40" fmla="*/ 75 w 125"/>
                  <a:gd name="T41" fmla="*/ 125 h 127"/>
                  <a:gd name="T42" fmla="*/ 83 w 125"/>
                  <a:gd name="T43" fmla="*/ 123 h 127"/>
                  <a:gd name="T44" fmla="*/ 91 w 125"/>
                  <a:gd name="T45" fmla="*/ 118 h 127"/>
                  <a:gd name="T46" fmla="*/ 100 w 125"/>
                  <a:gd name="T47" fmla="*/ 113 h 127"/>
                  <a:gd name="T48" fmla="*/ 111 w 125"/>
                  <a:gd name="T49" fmla="*/ 105 h 127"/>
                  <a:gd name="T50" fmla="*/ 124 w 125"/>
                  <a:gd name="T51" fmla="*/ 96 h 127"/>
                  <a:gd name="T52" fmla="*/ 121 w 125"/>
                  <a:gd name="T53" fmla="*/ 92 h 127"/>
                  <a:gd name="T54" fmla="*/ 120 w 125"/>
                  <a:gd name="T55" fmla="*/ 88 h 127"/>
                  <a:gd name="T56" fmla="*/ 115 w 125"/>
                  <a:gd name="T57" fmla="*/ 80 h 127"/>
                  <a:gd name="T58" fmla="*/ 112 w 125"/>
                  <a:gd name="T59" fmla="*/ 75 h 127"/>
                  <a:gd name="T60" fmla="*/ 108 w 125"/>
                  <a:gd name="T61" fmla="*/ 70 h 127"/>
                  <a:gd name="T62" fmla="*/ 105 w 125"/>
                  <a:gd name="T63" fmla="*/ 63 h 127"/>
                  <a:gd name="T64" fmla="*/ 102 w 125"/>
                  <a:gd name="T65" fmla="*/ 58 h 127"/>
                  <a:gd name="T66" fmla="*/ 100 w 125"/>
                  <a:gd name="T67" fmla="*/ 55 h 127"/>
                  <a:gd name="T68" fmla="*/ 94 w 125"/>
                  <a:gd name="T69" fmla="*/ 50 h 127"/>
                  <a:gd name="T70" fmla="*/ 89 w 125"/>
                  <a:gd name="T71" fmla="*/ 39 h 127"/>
                  <a:gd name="T72" fmla="*/ 84 w 125"/>
                  <a:gd name="T73" fmla="*/ 32 h 127"/>
                  <a:gd name="T74" fmla="*/ 81 w 125"/>
                  <a:gd name="T75" fmla="*/ 26 h 127"/>
                  <a:gd name="T76" fmla="*/ 79 w 125"/>
                  <a:gd name="T77" fmla="*/ 21 h 127"/>
                  <a:gd name="T78" fmla="*/ 77 w 125"/>
                  <a:gd name="T79" fmla="*/ 16 h 127"/>
                  <a:gd name="T80" fmla="*/ 73 w 125"/>
                  <a:gd name="T81" fmla="*/ 9 h 127"/>
                  <a:gd name="T82" fmla="*/ 70 w 125"/>
                  <a:gd name="T83" fmla="*/ 4 h 127"/>
                  <a:gd name="T84" fmla="*/ 66 w 125"/>
                  <a:gd name="T85" fmla="*/ 0 h 127"/>
                  <a:gd name="T86" fmla="*/ 60 w 125"/>
                  <a:gd name="T87" fmla="*/ 3 h 127"/>
                  <a:gd name="T88" fmla="*/ 54 w 125"/>
                  <a:gd name="T89" fmla="*/ 4 h 127"/>
                  <a:gd name="T90" fmla="*/ 53 w 125"/>
                  <a:gd name="T91" fmla="*/ 9 h 127"/>
                  <a:gd name="T92" fmla="*/ 51 w 125"/>
                  <a:gd name="T93" fmla="*/ 13 h 127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w 125"/>
                  <a:gd name="T142" fmla="*/ 0 h 127"/>
                  <a:gd name="T143" fmla="*/ 125 w 125"/>
                  <a:gd name="T144" fmla="*/ 127 h 127"/>
                </a:gdLst>
                <a:ahLst/>
                <a:cxnLst>
                  <a:cxn ang="T94">
                    <a:pos x="T0" y="T1"/>
                  </a:cxn>
                  <a:cxn ang="T95">
                    <a:pos x="T2" y="T3"/>
                  </a:cxn>
                  <a:cxn ang="T96">
                    <a:pos x="T4" y="T5"/>
                  </a:cxn>
                  <a:cxn ang="T97">
                    <a:pos x="T6" y="T7"/>
                  </a:cxn>
                  <a:cxn ang="T98">
                    <a:pos x="T8" y="T9"/>
                  </a:cxn>
                  <a:cxn ang="T99">
                    <a:pos x="T10" y="T11"/>
                  </a:cxn>
                  <a:cxn ang="T100">
                    <a:pos x="T12" y="T13"/>
                  </a:cxn>
                  <a:cxn ang="T101">
                    <a:pos x="T14" y="T15"/>
                  </a:cxn>
                  <a:cxn ang="T102">
                    <a:pos x="T16" y="T17"/>
                  </a:cxn>
                  <a:cxn ang="T103">
                    <a:pos x="T18" y="T19"/>
                  </a:cxn>
                  <a:cxn ang="T104">
                    <a:pos x="T20" y="T21"/>
                  </a:cxn>
                  <a:cxn ang="T105">
                    <a:pos x="T22" y="T23"/>
                  </a:cxn>
                  <a:cxn ang="T106">
                    <a:pos x="T24" y="T25"/>
                  </a:cxn>
                  <a:cxn ang="T107">
                    <a:pos x="T26" y="T27"/>
                  </a:cxn>
                  <a:cxn ang="T108">
                    <a:pos x="T28" y="T29"/>
                  </a:cxn>
                  <a:cxn ang="T109">
                    <a:pos x="T30" y="T31"/>
                  </a:cxn>
                  <a:cxn ang="T110">
                    <a:pos x="T32" y="T33"/>
                  </a:cxn>
                  <a:cxn ang="T111">
                    <a:pos x="T34" y="T35"/>
                  </a:cxn>
                  <a:cxn ang="T112">
                    <a:pos x="T36" y="T37"/>
                  </a:cxn>
                  <a:cxn ang="T113">
                    <a:pos x="T38" y="T39"/>
                  </a:cxn>
                  <a:cxn ang="T114">
                    <a:pos x="T40" y="T41"/>
                  </a:cxn>
                  <a:cxn ang="T115">
                    <a:pos x="T42" y="T43"/>
                  </a:cxn>
                  <a:cxn ang="T116">
                    <a:pos x="T44" y="T45"/>
                  </a:cxn>
                  <a:cxn ang="T117">
                    <a:pos x="T46" y="T47"/>
                  </a:cxn>
                  <a:cxn ang="T118">
                    <a:pos x="T48" y="T49"/>
                  </a:cxn>
                  <a:cxn ang="T119">
                    <a:pos x="T50" y="T51"/>
                  </a:cxn>
                  <a:cxn ang="T120">
                    <a:pos x="T52" y="T53"/>
                  </a:cxn>
                  <a:cxn ang="T121">
                    <a:pos x="T54" y="T55"/>
                  </a:cxn>
                  <a:cxn ang="T122">
                    <a:pos x="T56" y="T57"/>
                  </a:cxn>
                  <a:cxn ang="T123">
                    <a:pos x="T58" y="T59"/>
                  </a:cxn>
                  <a:cxn ang="T124">
                    <a:pos x="T60" y="T61"/>
                  </a:cxn>
                  <a:cxn ang="T125">
                    <a:pos x="T62" y="T63"/>
                  </a:cxn>
                  <a:cxn ang="T126">
                    <a:pos x="T64" y="T65"/>
                  </a:cxn>
                  <a:cxn ang="T127">
                    <a:pos x="T66" y="T67"/>
                  </a:cxn>
                  <a:cxn ang="T128">
                    <a:pos x="T68" y="T69"/>
                  </a:cxn>
                  <a:cxn ang="T129">
                    <a:pos x="T70" y="T71"/>
                  </a:cxn>
                  <a:cxn ang="T130">
                    <a:pos x="T72" y="T73"/>
                  </a:cxn>
                  <a:cxn ang="T131">
                    <a:pos x="T74" y="T75"/>
                  </a:cxn>
                  <a:cxn ang="T132">
                    <a:pos x="T76" y="T77"/>
                  </a:cxn>
                  <a:cxn ang="T133">
                    <a:pos x="T78" y="T79"/>
                  </a:cxn>
                  <a:cxn ang="T134">
                    <a:pos x="T80" y="T81"/>
                  </a:cxn>
                  <a:cxn ang="T135">
                    <a:pos x="T82" y="T83"/>
                  </a:cxn>
                  <a:cxn ang="T136">
                    <a:pos x="T84" y="T85"/>
                  </a:cxn>
                  <a:cxn ang="T137">
                    <a:pos x="T86" y="T87"/>
                  </a:cxn>
                  <a:cxn ang="T138">
                    <a:pos x="T88" y="T89"/>
                  </a:cxn>
                  <a:cxn ang="T139">
                    <a:pos x="T90" y="T91"/>
                  </a:cxn>
                  <a:cxn ang="T140">
                    <a:pos x="T92" y="T93"/>
                  </a:cxn>
                </a:cxnLst>
                <a:rect l="T141" t="T142" r="T143" b="T144"/>
                <a:pathLst>
                  <a:path w="125" h="127">
                    <a:moveTo>
                      <a:pt x="51" y="13"/>
                    </a:moveTo>
                    <a:lnTo>
                      <a:pt x="49" y="14"/>
                    </a:lnTo>
                    <a:lnTo>
                      <a:pt x="48" y="17"/>
                    </a:lnTo>
                    <a:lnTo>
                      <a:pt x="47" y="20"/>
                    </a:lnTo>
                    <a:lnTo>
                      <a:pt x="45" y="21"/>
                    </a:lnTo>
                    <a:lnTo>
                      <a:pt x="44" y="23"/>
                    </a:lnTo>
                    <a:lnTo>
                      <a:pt x="43" y="26"/>
                    </a:lnTo>
                    <a:lnTo>
                      <a:pt x="41" y="29"/>
                    </a:lnTo>
                    <a:lnTo>
                      <a:pt x="39" y="30"/>
                    </a:lnTo>
                    <a:lnTo>
                      <a:pt x="37" y="33"/>
                    </a:lnTo>
                    <a:lnTo>
                      <a:pt x="37" y="36"/>
                    </a:lnTo>
                    <a:lnTo>
                      <a:pt x="34" y="38"/>
                    </a:lnTo>
                    <a:lnTo>
                      <a:pt x="33" y="41"/>
                    </a:lnTo>
                    <a:lnTo>
                      <a:pt x="30" y="43"/>
                    </a:lnTo>
                    <a:lnTo>
                      <a:pt x="28" y="48"/>
                    </a:lnTo>
                    <a:lnTo>
                      <a:pt x="27" y="50"/>
                    </a:lnTo>
                    <a:lnTo>
                      <a:pt x="24" y="52"/>
                    </a:lnTo>
                    <a:lnTo>
                      <a:pt x="24" y="55"/>
                    </a:lnTo>
                    <a:lnTo>
                      <a:pt x="21" y="58"/>
                    </a:lnTo>
                    <a:lnTo>
                      <a:pt x="20" y="61"/>
                    </a:lnTo>
                    <a:lnTo>
                      <a:pt x="18" y="63"/>
                    </a:lnTo>
                    <a:lnTo>
                      <a:pt x="16" y="66"/>
                    </a:lnTo>
                    <a:lnTo>
                      <a:pt x="14" y="68"/>
                    </a:lnTo>
                    <a:lnTo>
                      <a:pt x="13" y="71"/>
                    </a:lnTo>
                    <a:lnTo>
                      <a:pt x="12" y="74"/>
                    </a:lnTo>
                    <a:lnTo>
                      <a:pt x="9" y="76"/>
                    </a:lnTo>
                    <a:lnTo>
                      <a:pt x="8" y="79"/>
                    </a:lnTo>
                    <a:lnTo>
                      <a:pt x="7" y="81"/>
                    </a:lnTo>
                    <a:lnTo>
                      <a:pt x="5" y="84"/>
                    </a:lnTo>
                    <a:lnTo>
                      <a:pt x="4" y="87"/>
                    </a:lnTo>
                    <a:lnTo>
                      <a:pt x="3" y="90"/>
                    </a:lnTo>
                    <a:lnTo>
                      <a:pt x="3" y="91"/>
                    </a:lnTo>
                    <a:lnTo>
                      <a:pt x="1" y="94"/>
                    </a:lnTo>
                    <a:lnTo>
                      <a:pt x="0" y="94"/>
                    </a:lnTo>
                    <a:lnTo>
                      <a:pt x="0" y="98"/>
                    </a:lnTo>
                    <a:lnTo>
                      <a:pt x="1" y="100"/>
                    </a:lnTo>
                    <a:lnTo>
                      <a:pt x="1" y="104"/>
                    </a:lnTo>
                    <a:lnTo>
                      <a:pt x="3" y="104"/>
                    </a:lnTo>
                    <a:lnTo>
                      <a:pt x="3" y="107"/>
                    </a:lnTo>
                    <a:lnTo>
                      <a:pt x="4" y="107"/>
                    </a:lnTo>
                    <a:lnTo>
                      <a:pt x="4" y="108"/>
                    </a:lnTo>
                    <a:lnTo>
                      <a:pt x="5" y="108"/>
                    </a:lnTo>
                    <a:lnTo>
                      <a:pt x="7" y="109"/>
                    </a:lnTo>
                    <a:lnTo>
                      <a:pt x="9" y="109"/>
                    </a:lnTo>
                    <a:lnTo>
                      <a:pt x="10" y="110"/>
                    </a:lnTo>
                    <a:lnTo>
                      <a:pt x="14" y="110"/>
                    </a:lnTo>
                    <a:lnTo>
                      <a:pt x="16" y="112"/>
                    </a:lnTo>
                    <a:lnTo>
                      <a:pt x="24" y="112"/>
                    </a:lnTo>
                    <a:lnTo>
                      <a:pt x="24" y="113"/>
                    </a:lnTo>
                    <a:lnTo>
                      <a:pt x="28" y="113"/>
                    </a:lnTo>
                    <a:lnTo>
                      <a:pt x="30" y="114"/>
                    </a:lnTo>
                    <a:lnTo>
                      <a:pt x="34" y="116"/>
                    </a:lnTo>
                    <a:lnTo>
                      <a:pt x="37" y="118"/>
                    </a:lnTo>
                    <a:lnTo>
                      <a:pt x="40" y="120"/>
                    </a:lnTo>
                    <a:lnTo>
                      <a:pt x="43" y="121"/>
                    </a:lnTo>
                    <a:lnTo>
                      <a:pt x="47" y="123"/>
                    </a:lnTo>
                    <a:lnTo>
                      <a:pt x="49" y="123"/>
                    </a:lnTo>
                    <a:lnTo>
                      <a:pt x="51" y="123"/>
                    </a:lnTo>
                    <a:lnTo>
                      <a:pt x="54" y="125"/>
                    </a:lnTo>
                    <a:lnTo>
                      <a:pt x="57" y="125"/>
                    </a:lnTo>
                    <a:lnTo>
                      <a:pt x="60" y="126"/>
                    </a:lnTo>
                    <a:lnTo>
                      <a:pt x="73" y="126"/>
                    </a:lnTo>
                    <a:lnTo>
                      <a:pt x="75" y="125"/>
                    </a:lnTo>
                    <a:lnTo>
                      <a:pt x="78" y="125"/>
                    </a:lnTo>
                    <a:lnTo>
                      <a:pt x="80" y="123"/>
                    </a:lnTo>
                    <a:lnTo>
                      <a:pt x="83" y="123"/>
                    </a:lnTo>
                    <a:lnTo>
                      <a:pt x="85" y="121"/>
                    </a:lnTo>
                    <a:lnTo>
                      <a:pt x="88" y="120"/>
                    </a:lnTo>
                    <a:lnTo>
                      <a:pt x="91" y="118"/>
                    </a:lnTo>
                    <a:lnTo>
                      <a:pt x="94" y="117"/>
                    </a:lnTo>
                    <a:lnTo>
                      <a:pt x="97" y="114"/>
                    </a:lnTo>
                    <a:lnTo>
                      <a:pt x="100" y="113"/>
                    </a:lnTo>
                    <a:lnTo>
                      <a:pt x="104" y="110"/>
                    </a:lnTo>
                    <a:lnTo>
                      <a:pt x="107" y="108"/>
                    </a:lnTo>
                    <a:lnTo>
                      <a:pt x="111" y="105"/>
                    </a:lnTo>
                    <a:lnTo>
                      <a:pt x="115" y="103"/>
                    </a:lnTo>
                    <a:lnTo>
                      <a:pt x="119" y="98"/>
                    </a:lnTo>
                    <a:lnTo>
                      <a:pt x="124" y="96"/>
                    </a:lnTo>
                    <a:lnTo>
                      <a:pt x="124" y="94"/>
                    </a:lnTo>
                    <a:lnTo>
                      <a:pt x="123" y="94"/>
                    </a:lnTo>
                    <a:lnTo>
                      <a:pt x="121" y="92"/>
                    </a:lnTo>
                    <a:lnTo>
                      <a:pt x="121" y="91"/>
                    </a:lnTo>
                    <a:lnTo>
                      <a:pt x="120" y="90"/>
                    </a:lnTo>
                    <a:lnTo>
                      <a:pt x="120" y="88"/>
                    </a:lnTo>
                    <a:lnTo>
                      <a:pt x="118" y="85"/>
                    </a:lnTo>
                    <a:lnTo>
                      <a:pt x="118" y="83"/>
                    </a:lnTo>
                    <a:lnTo>
                      <a:pt x="115" y="80"/>
                    </a:lnTo>
                    <a:lnTo>
                      <a:pt x="115" y="79"/>
                    </a:lnTo>
                    <a:lnTo>
                      <a:pt x="114" y="78"/>
                    </a:lnTo>
                    <a:lnTo>
                      <a:pt x="112" y="75"/>
                    </a:lnTo>
                    <a:lnTo>
                      <a:pt x="111" y="74"/>
                    </a:lnTo>
                    <a:lnTo>
                      <a:pt x="111" y="72"/>
                    </a:lnTo>
                    <a:lnTo>
                      <a:pt x="108" y="70"/>
                    </a:lnTo>
                    <a:lnTo>
                      <a:pt x="107" y="67"/>
                    </a:lnTo>
                    <a:lnTo>
                      <a:pt x="107" y="66"/>
                    </a:lnTo>
                    <a:lnTo>
                      <a:pt x="105" y="63"/>
                    </a:lnTo>
                    <a:lnTo>
                      <a:pt x="105" y="62"/>
                    </a:lnTo>
                    <a:lnTo>
                      <a:pt x="102" y="59"/>
                    </a:lnTo>
                    <a:lnTo>
                      <a:pt x="102" y="58"/>
                    </a:lnTo>
                    <a:lnTo>
                      <a:pt x="101" y="58"/>
                    </a:lnTo>
                    <a:lnTo>
                      <a:pt x="101" y="56"/>
                    </a:lnTo>
                    <a:lnTo>
                      <a:pt x="100" y="55"/>
                    </a:lnTo>
                    <a:lnTo>
                      <a:pt x="98" y="55"/>
                    </a:lnTo>
                    <a:lnTo>
                      <a:pt x="98" y="54"/>
                    </a:lnTo>
                    <a:lnTo>
                      <a:pt x="94" y="50"/>
                    </a:lnTo>
                    <a:lnTo>
                      <a:pt x="94" y="48"/>
                    </a:lnTo>
                    <a:lnTo>
                      <a:pt x="89" y="42"/>
                    </a:lnTo>
                    <a:lnTo>
                      <a:pt x="89" y="39"/>
                    </a:lnTo>
                    <a:lnTo>
                      <a:pt x="87" y="37"/>
                    </a:lnTo>
                    <a:lnTo>
                      <a:pt x="87" y="34"/>
                    </a:lnTo>
                    <a:lnTo>
                      <a:pt x="84" y="32"/>
                    </a:lnTo>
                    <a:lnTo>
                      <a:pt x="84" y="30"/>
                    </a:lnTo>
                    <a:lnTo>
                      <a:pt x="83" y="28"/>
                    </a:lnTo>
                    <a:lnTo>
                      <a:pt x="81" y="26"/>
                    </a:lnTo>
                    <a:lnTo>
                      <a:pt x="81" y="25"/>
                    </a:lnTo>
                    <a:lnTo>
                      <a:pt x="80" y="23"/>
                    </a:lnTo>
                    <a:lnTo>
                      <a:pt x="79" y="21"/>
                    </a:lnTo>
                    <a:lnTo>
                      <a:pt x="79" y="20"/>
                    </a:lnTo>
                    <a:lnTo>
                      <a:pt x="78" y="17"/>
                    </a:lnTo>
                    <a:lnTo>
                      <a:pt x="77" y="16"/>
                    </a:lnTo>
                    <a:lnTo>
                      <a:pt x="77" y="14"/>
                    </a:lnTo>
                    <a:lnTo>
                      <a:pt x="75" y="12"/>
                    </a:lnTo>
                    <a:lnTo>
                      <a:pt x="73" y="9"/>
                    </a:lnTo>
                    <a:lnTo>
                      <a:pt x="71" y="7"/>
                    </a:lnTo>
                    <a:lnTo>
                      <a:pt x="71" y="6"/>
                    </a:lnTo>
                    <a:lnTo>
                      <a:pt x="70" y="4"/>
                    </a:lnTo>
                    <a:lnTo>
                      <a:pt x="68" y="1"/>
                    </a:lnTo>
                    <a:lnTo>
                      <a:pt x="67" y="0"/>
                    </a:lnTo>
                    <a:lnTo>
                      <a:pt x="66" y="0"/>
                    </a:lnTo>
                    <a:lnTo>
                      <a:pt x="64" y="1"/>
                    </a:lnTo>
                    <a:lnTo>
                      <a:pt x="61" y="1"/>
                    </a:lnTo>
                    <a:lnTo>
                      <a:pt x="60" y="3"/>
                    </a:lnTo>
                    <a:lnTo>
                      <a:pt x="57" y="3"/>
                    </a:lnTo>
                    <a:lnTo>
                      <a:pt x="56" y="4"/>
                    </a:lnTo>
                    <a:lnTo>
                      <a:pt x="54" y="4"/>
                    </a:lnTo>
                    <a:lnTo>
                      <a:pt x="54" y="7"/>
                    </a:lnTo>
                    <a:lnTo>
                      <a:pt x="53" y="7"/>
                    </a:lnTo>
                    <a:lnTo>
                      <a:pt x="53" y="9"/>
                    </a:lnTo>
                    <a:lnTo>
                      <a:pt x="51" y="10"/>
                    </a:lnTo>
                    <a:lnTo>
                      <a:pt x="51" y="12"/>
                    </a:lnTo>
                    <a:lnTo>
                      <a:pt x="51" y="13"/>
                    </a:lnTo>
                    <a:lnTo>
                      <a:pt x="51" y="14"/>
                    </a:lnTo>
                    <a:lnTo>
                      <a:pt x="51" y="13"/>
                    </a:lnTo>
                  </a:path>
                </a:pathLst>
              </a:custGeom>
              <a:solidFill>
                <a:srgbClr val="FF8060"/>
              </a:solidFill>
              <a:ln w="12700" cap="rnd" cmpd="sng">
                <a:solidFill>
                  <a:schemeClr val="bg2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317" name="Freeform 150"/>
              <p:cNvSpPr>
                <a:spLocks/>
              </p:cNvSpPr>
              <p:nvPr/>
            </p:nvSpPr>
            <p:spPr bwMode="auto">
              <a:xfrm>
                <a:off x="4890" y="2133"/>
                <a:ext cx="346" cy="405"/>
              </a:xfrm>
              <a:custGeom>
                <a:avLst/>
                <a:gdLst>
                  <a:gd name="T0" fmla="*/ 313 w 346"/>
                  <a:gd name="T1" fmla="*/ 264 h 405"/>
                  <a:gd name="T2" fmla="*/ 315 w 346"/>
                  <a:gd name="T3" fmla="*/ 289 h 405"/>
                  <a:gd name="T4" fmla="*/ 317 w 346"/>
                  <a:gd name="T5" fmla="*/ 310 h 405"/>
                  <a:gd name="T6" fmla="*/ 320 w 346"/>
                  <a:gd name="T7" fmla="*/ 319 h 405"/>
                  <a:gd name="T8" fmla="*/ 324 w 346"/>
                  <a:gd name="T9" fmla="*/ 328 h 405"/>
                  <a:gd name="T10" fmla="*/ 328 w 346"/>
                  <a:gd name="T11" fmla="*/ 341 h 405"/>
                  <a:gd name="T12" fmla="*/ 336 w 346"/>
                  <a:gd name="T13" fmla="*/ 359 h 405"/>
                  <a:gd name="T14" fmla="*/ 342 w 346"/>
                  <a:gd name="T15" fmla="*/ 375 h 405"/>
                  <a:gd name="T16" fmla="*/ 330 w 346"/>
                  <a:gd name="T17" fmla="*/ 379 h 405"/>
                  <a:gd name="T18" fmla="*/ 303 w 346"/>
                  <a:gd name="T19" fmla="*/ 383 h 405"/>
                  <a:gd name="T20" fmla="*/ 274 w 346"/>
                  <a:gd name="T21" fmla="*/ 386 h 405"/>
                  <a:gd name="T22" fmla="*/ 246 w 346"/>
                  <a:gd name="T23" fmla="*/ 389 h 405"/>
                  <a:gd name="T24" fmla="*/ 217 w 346"/>
                  <a:gd name="T25" fmla="*/ 392 h 405"/>
                  <a:gd name="T26" fmla="*/ 189 w 346"/>
                  <a:gd name="T27" fmla="*/ 396 h 405"/>
                  <a:gd name="T28" fmla="*/ 160 w 346"/>
                  <a:gd name="T29" fmla="*/ 399 h 405"/>
                  <a:gd name="T30" fmla="*/ 133 w 346"/>
                  <a:gd name="T31" fmla="*/ 403 h 405"/>
                  <a:gd name="T32" fmla="*/ 118 w 346"/>
                  <a:gd name="T33" fmla="*/ 367 h 405"/>
                  <a:gd name="T34" fmla="*/ 115 w 346"/>
                  <a:gd name="T35" fmla="*/ 360 h 405"/>
                  <a:gd name="T36" fmla="*/ 112 w 346"/>
                  <a:gd name="T37" fmla="*/ 354 h 405"/>
                  <a:gd name="T38" fmla="*/ 108 w 346"/>
                  <a:gd name="T39" fmla="*/ 349 h 405"/>
                  <a:gd name="T40" fmla="*/ 99 w 346"/>
                  <a:gd name="T41" fmla="*/ 344 h 405"/>
                  <a:gd name="T42" fmla="*/ 88 w 346"/>
                  <a:gd name="T43" fmla="*/ 337 h 405"/>
                  <a:gd name="T44" fmla="*/ 80 w 346"/>
                  <a:gd name="T45" fmla="*/ 333 h 405"/>
                  <a:gd name="T46" fmla="*/ 71 w 346"/>
                  <a:gd name="T47" fmla="*/ 328 h 405"/>
                  <a:gd name="T48" fmla="*/ 63 w 346"/>
                  <a:gd name="T49" fmla="*/ 325 h 405"/>
                  <a:gd name="T50" fmla="*/ 53 w 346"/>
                  <a:gd name="T51" fmla="*/ 321 h 405"/>
                  <a:gd name="T52" fmla="*/ 20 w 346"/>
                  <a:gd name="T53" fmla="*/ 318 h 405"/>
                  <a:gd name="T54" fmla="*/ 12 w 346"/>
                  <a:gd name="T55" fmla="*/ 316 h 405"/>
                  <a:gd name="T56" fmla="*/ 9 w 346"/>
                  <a:gd name="T57" fmla="*/ 310 h 405"/>
                  <a:gd name="T58" fmla="*/ 9 w 346"/>
                  <a:gd name="T59" fmla="*/ 289 h 405"/>
                  <a:gd name="T60" fmla="*/ 9 w 346"/>
                  <a:gd name="T61" fmla="*/ 271 h 405"/>
                  <a:gd name="T62" fmla="*/ 7 w 346"/>
                  <a:gd name="T63" fmla="*/ 263 h 405"/>
                  <a:gd name="T64" fmla="*/ 3 w 346"/>
                  <a:gd name="T65" fmla="*/ 252 h 405"/>
                  <a:gd name="T66" fmla="*/ 6 w 346"/>
                  <a:gd name="T67" fmla="*/ 251 h 405"/>
                  <a:gd name="T68" fmla="*/ 0 w 346"/>
                  <a:gd name="T69" fmla="*/ 243 h 405"/>
                  <a:gd name="T70" fmla="*/ 3 w 346"/>
                  <a:gd name="T71" fmla="*/ 195 h 405"/>
                  <a:gd name="T72" fmla="*/ 6 w 346"/>
                  <a:gd name="T73" fmla="*/ 159 h 405"/>
                  <a:gd name="T74" fmla="*/ 10 w 346"/>
                  <a:gd name="T75" fmla="*/ 144 h 405"/>
                  <a:gd name="T76" fmla="*/ 17 w 346"/>
                  <a:gd name="T77" fmla="*/ 133 h 405"/>
                  <a:gd name="T78" fmla="*/ 28 w 346"/>
                  <a:gd name="T79" fmla="*/ 123 h 405"/>
                  <a:gd name="T80" fmla="*/ 28 w 346"/>
                  <a:gd name="T81" fmla="*/ 116 h 405"/>
                  <a:gd name="T82" fmla="*/ 24 w 346"/>
                  <a:gd name="T83" fmla="*/ 104 h 405"/>
                  <a:gd name="T84" fmla="*/ 16 w 346"/>
                  <a:gd name="T85" fmla="*/ 88 h 405"/>
                  <a:gd name="T86" fmla="*/ 10 w 346"/>
                  <a:gd name="T87" fmla="*/ 82 h 405"/>
                  <a:gd name="T88" fmla="*/ 13 w 346"/>
                  <a:gd name="T89" fmla="*/ 62 h 405"/>
                  <a:gd name="T90" fmla="*/ 16 w 346"/>
                  <a:gd name="T91" fmla="*/ 57 h 405"/>
                  <a:gd name="T92" fmla="*/ 19 w 346"/>
                  <a:gd name="T93" fmla="*/ 49 h 405"/>
                  <a:gd name="T94" fmla="*/ 21 w 346"/>
                  <a:gd name="T95" fmla="*/ 30 h 405"/>
                  <a:gd name="T96" fmla="*/ 24 w 346"/>
                  <a:gd name="T97" fmla="*/ 18 h 405"/>
                  <a:gd name="T98" fmla="*/ 35 w 346"/>
                  <a:gd name="T99" fmla="*/ 2 h 405"/>
                  <a:gd name="T100" fmla="*/ 271 w 346"/>
                  <a:gd name="T101" fmla="*/ 71 h 405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w 346"/>
                  <a:gd name="T154" fmla="*/ 0 h 405"/>
                  <a:gd name="T155" fmla="*/ 346 w 346"/>
                  <a:gd name="T156" fmla="*/ 405 h 405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T153" t="T154" r="T155" b="T156"/>
                <a:pathLst>
                  <a:path w="346" h="405">
                    <a:moveTo>
                      <a:pt x="271" y="71"/>
                    </a:moveTo>
                    <a:lnTo>
                      <a:pt x="310" y="265"/>
                    </a:lnTo>
                    <a:lnTo>
                      <a:pt x="313" y="265"/>
                    </a:lnTo>
                    <a:lnTo>
                      <a:pt x="313" y="264"/>
                    </a:lnTo>
                    <a:lnTo>
                      <a:pt x="313" y="271"/>
                    </a:lnTo>
                    <a:lnTo>
                      <a:pt x="313" y="276"/>
                    </a:lnTo>
                    <a:lnTo>
                      <a:pt x="315" y="281"/>
                    </a:lnTo>
                    <a:lnTo>
                      <a:pt x="315" y="289"/>
                    </a:lnTo>
                    <a:lnTo>
                      <a:pt x="316" y="293"/>
                    </a:lnTo>
                    <a:lnTo>
                      <a:pt x="316" y="300"/>
                    </a:lnTo>
                    <a:lnTo>
                      <a:pt x="317" y="302"/>
                    </a:lnTo>
                    <a:lnTo>
                      <a:pt x="317" y="310"/>
                    </a:lnTo>
                    <a:lnTo>
                      <a:pt x="319" y="313"/>
                    </a:lnTo>
                    <a:lnTo>
                      <a:pt x="319" y="316"/>
                    </a:lnTo>
                    <a:lnTo>
                      <a:pt x="320" y="317"/>
                    </a:lnTo>
                    <a:lnTo>
                      <a:pt x="320" y="319"/>
                    </a:lnTo>
                    <a:lnTo>
                      <a:pt x="321" y="321"/>
                    </a:lnTo>
                    <a:lnTo>
                      <a:pt x="321" y="324"/>
                    </a:lnTo>
                    <a:lnTo>
                      <a:pt x="323" y="325"/>
                    </a:lnTo>
                    <a:lnTo>
                      <a:pt x="324" y="328"/>
                    </a:lnTo>
                    <a:lnTo>
                      <a:pt x="324" y="331"/>
                    </a:lnTo>
                    <a:lnTo>
                      <a:pt x="326" y="333"/>
                    </a:lnTo>
                    <a:lnTo>
                      <a:pt x="326" y="337"/>
                    </a:lnTo>
                    <a:lnTo>
                      <a:pt x="328" y="341"/>
                    </a:lnTo>
                    <a:lnTo>
                      <a:pt x="330" y="344"/>
                    </a:lnTo>
                    <a:lnTo>
                      <a:pt x="332" y="349"/>
                    </a:lnTo>
                    <a:lnTo>
                      <a:pt x="335" y="354"/>
                    </a:lnTo>
                    <a:lnTo>
                      <a:pt x="336" y="359"/>
                    </a:lnTo>
                    <a:lnTo>
                      <a:pt x="339" y="366"/>
                    </a:lnTo>
                    <a:lnTo>
                      <a:pt x="341" y="373"/>
                    </a:lnTo>
                    <a:lnTo>
                      <a:pt x="342" y="374"/>
                    </a:lnTo>
                    <a:lnTo>
                      <a:pt x="342" y="375"/>
                    </a:lnTo>
                    <a:lnTo>
                      <a:pt x="344" y="375"/>
                    </a:lnTo>
                    <a:lnTo>
                      <a:pt x="345" y="376"/>
                    </a:lnTo>
                    <a:lnTo>
                      <a:pt x="339" y="378"/>
                    </a:lnTo>
                    <a:lnTo>
                      <a:pt x="330" y="379"/>
                    </a:lnTo>
                    <a:lnTo>
                      <a:pt x="324" y="379"/>
                    </a:lnTo>
                    <a:lnTo>
                      <a:pt x="317" y="380"/>
                    </a:lnTo>
                    <a:lnTo>
                      <a:pt x="310" y="382"/>
                    </a:lnTo>
                    <a:lnTo>
                      <a:pt x="303" y="383"/>
                    </a:lnTo>
                    <a:lnTo>
                      <a:pt x="295" y="383"/>
                    </a:lnTo>
                    <a:lnTo>
                      <a:pt x="288" y="385"/>
                    </a:lnTo>
                    <a:lnTo>
                      <a:pt x="282" y="386"/>
                    </a:lnTo>
                    <a:lnTo>
                      <a:pt x="274" y="386"/>
                    </a:lnTo>
                    <a:lnTo>
                      <a:pt x="268" y="387"/>
                    </a:lnTo>
                    <a:lnTo>
                      <a:pt x="261" y="388"/>
                    </a:lnTo>
                    <a:lnTo>
                      <a:pt x="253" y="388"/>
                    </a:lnTo>
                    <a:lnTo>
                      <a:pt x="246" y="389"/>
                    </a:lnTo>
                    <a:lnTo>
                      <a:pt x="239" y="391"/>
                    </a:lnTo>
                    <a:lnTo>
                      <a:pt x="232" y="391"/>
                    </a:lnTo>
                    <a:lnTo>
                      <a:pt x="225" y="392"/>
                    </a:lnTo>
                    <a:lnTo>
                      <a:pt x="217" y="392"/>
                    </a:lnTo>
                    <a:lnTo>
                      <a:pt x="211" y="394"/>
                    </a:lnTo>
                    <a:lnTo>
                      <a:pt x="203" y="395"/>
                    </a:lnTo>
                    <a:lnTo>
                      <a:pt x="196" y="395"/>
                    </a:lnTo>
                    <a:lnTo>
                      <a:pt x="189" y="396"/>
                    </a:lnTo>
                    <a:lnTo>
                      <a:pt x="182" y="396"/>
                    </a:lnTo>
                    <a:lnTo>
                      <a:pt x="175" y="398"/>
                    </a:lnTo>
                    <a:lnTo>
                      <a:pt x="169" y="399"/>
                    </a:lnTo>
                    <a:lnTo>
                      <a:pt x="160" y="399"/>
                    </a:lnTo>
                    <a:lnTo>
                      <a:pt x="154" y="401"/>
                    </a:lnTo>
                    <a:lnTo>
                      <a:pt x="146" y="401"/>
                    </a:lnTo>
                    <a:lnTo>
                      <a:pt x="140" y="402"/>
                    </a:lnTo>
                    <a:lnTo>
                      <a:pt x="133" y="403"/>
                    </a:lnTo>
                    <a:lnTo>
                      <a:pt x="125" y="403"/>
                    </a:lnTo>
                    <a:lnTo>
                      <a:pt x="118" y="404"/>
                    </a:lnTo>
                    <a:lnTo>
                      <a:pt x="118" y="369"/>
                    </a:lnTo>
                    <a:lnTo>
                      <a:pt x="118" y="367"/>
                    </a:lnTo>
                    <a:lnTo>
                      <a:pt x="118" y="365"/>
                    </a:lnTo>
                    <a:lnTo>
                      <a:pt x="116" y="363"/>
                    </a:lnTo>
                    <a:lnTo>
                      <a:pt x="116" y="362"/>
                    </a:lnTo>
                    <a:lnTo>
                      <a:pt x="115" y="360"/>
                    </a:lnTo>
                    <a:lnTo>
                      <a:pt x="115" y="359"/>
                    </a:lnTo>
                    <a:lnTo>
                      <a:pt x="113" y="358"/>
                    </a:lnTo>
                    <a:lnTo>
                      <a:pt x="113" y="355"/>
                    </a:lnTo>
                    <a:lnTo>
                      <a:pt x="112" y="354"/>
                    </a:lnTo>
                    <a:lnTo>
                      <a:pt x="111" y="351"/>
                    </a:lnTo>
                    <a:lnTo>
                      <a:pt x="112" y="351"/>
                    </a:lnTo>
                    <a:lnTo>
                      <a:pt x="111" y="350"/>
                    </a:lnTo>
                    <a:lnTo>
                      <a:pt x="108" y="349"/>
                    </a:lnTo>
                    <a:lnTo>
                      <a:pt x="106" y="349"/>
                    </a:lnTo>
                    <a:lnTo>
                      <a:pt x="104" y="347"/>
                    </a:lnTo>
                    <a:lnTo>
                      <a:pt x="102" y="344"/>
                    </a:lnTo>
                    <a:lnTo>
                      <a:pt x="99" y="344"/>
                    </a:lnTo>
                    <a:lnTo>
                      <a:pt x="95" y="341"/>
                    </a:lnTo>
                    <a:lnTo>
                      <a:pt x="93" y="341"/>
                    </a:lnTo>
                    <a:lnTo>
                      <a:pt x="91" y="340"/>
                    </a:lnTo>
                    <a:lnTo>
                      <a:pt x="88" y="337"/>
                    </a:lnTo>
                    <a:lnTo>
                      <a:pt x="87" y="337"/>
                    </a:lnTo>
                    <a:lnTo>
                      <a:pt x="84" y="334"/>
                    </a:lnTo>
                    <a:lnTo>
                      <a:pt x="82" y="333"/>
                    </a:lnTo>
                    <a:lnTo>
                      <a:pt x="80" y="333"/>
                    </a:lnTo>
                    <a:lnTo>
                      <a:pt x="77" y="331"/>
                    </a:lnTo>
                    <a:lnTo>
                      <a:pt x="75" y="331"/>
                    </a:lnTo>
                    <a:lnTo>
                      <a:pt x="73" y="328"/>
                    </a:lnTo>
                    <a:lnTo>
                      <a:pt x="71" y="328"/>
                    </a:lnTo>
                    <a:lnTo>
                      <a:pt x="68" y="326"/>
                    </a:lnTo>
                    <a:lnTo>
                      <a:pt x="67" y="326"/>
                    </a:lnTo>
                    <a:lnTo>
                      <a:pt x="64" y="325"/>
                    </a:lnTo>
                    <a:lnTo>
                      <a:pt x="63" y="325"/>
                    </a:lnTo>
                    <a:lnTo>
                      <a:pt x="61" y="324"/>
                    </a:lnTo>
                    <a:lnTo>
                      <a:pt x="59" y="322"/>
                    </a:lnTo>
                    <a:lnTo>
                      <a:pt x="54" y="322"/>
                    </a:lnTo>
                    <a:lnTo>
                      <a:pt x="53" y="321"/>
                    </a:lnTo>
                    <a:lnTo>
                      <a:pt x="32" y="321"/>
                    </a:lnTo>
                    <a:lnTo>
                      <a:pt x="30" y="319"/>
                    </a:lnTo>
                    <a:lnTo>
                      <a:pt x="21" y="319"/>
                    </a:lnTo>
                    <a:lnTo>
                      <a:pt x="20" y="318"/>
                    </a:lnTo>
                    <a:lnTo>
                      <a:pt x="16" y="318"/>
                    </a:lnTo>
                    <a:lnTo>
                      <a:pt x="15" y="317"/>
                    </a:lnTo>
                    <a:lnTo>
                      <a:pt x="13" y="317"/>
                    </a:lnTo>
                    <a:lnTo>
                      <a:pt x="12" y="316"/>
                    </a:lnTo>
                    <a:lnTo>
                      <a:pt x="10" y="316"/>
                    </a:lnTo>
                    <a:lnTo>
                      <a:pt x="10" y="315"/>
                    </a:lnTo>
                    <a:lnTo>
                      <a:pt x="9" y="313"/>
                    </a:lnTo>
                    <a:lnTo>
                      <a:pt x="9" y="310"/>
                    </a:lnTo>
                    <a:lnTo>
                      <a:pt x="8" y="309"/>
                    </a:lnTo>
                    <a:lnTo>
                      <a:pt x="8" y="295"/>
                    </a:lnTo>
                    <a:lnTo>
                      <a:pt x="9" y="293"/>
                    </a:lnTo>
                    <a:lnTo>
                      <a:pt x="9" y="289"/>
                    </a:lnTo>
                    <a:lnTo>
                      <a:pt x="10" y="288"/>
                    </a:lnTo>
                    <a:lnTo>
                      <a:pt x="10" y="276"/>
                    </a:lnTo>
                    <a:lnTo>
                      <a:pt x="9" y="273"/>
                    </a:lnTo>
                    <a:lnTo>
                      <a:pt x="9" y="271"/>
                    </a:lnTo>
                    <a:lnTo>
                      <a:pt x="8" y="270"/>
                    </a:lnTo>
                    <a:lnTo>
                      <a:pt x="8" y="265"/>
                    </a:lnTo>
                    <a:lnTo>
                      <a:pt x="7" y="264"/>
                    </a:lnTo>
                    <a:lnTo>
                      <a:pt x="7" y="263"/>
                    </a:lnTo>
                    <a:lnTo>
                      <a:pt x="6" y="261"/>
                    </a:lnTo>
                    <a:lnTo>
                      <a:pt x="4" y="258"/>
                    </a:lnTo>
                    <a:lnTo>
                      <a:pt x="3" y="256"/>
                    </a:lnTo>
                    <a:lnTo>
                      <a:pt x="3" y="252"/>
                    </a:lnTo>
                    <a:lnTo>
                      <a:pt x="4" y="252"/>
                    </a:lnTo>
                    <a:lnTo>
                      <a:pt x="4" y="251"/>
                    </a:lnTo>
                    <a:lnTo>
                      <a:pt x="9" y="251"/>
                    </a:lnTo>
                    <a:lnTo>
                      <a:pt x="6" y="251"/>
                    </a:lnTo>
                    <a:lnTo>
                      <a:pt x="3" y="248"/>
                    </a:lnTo>
                    <a:lnTo>
                      <a:pt x="3" y="247"/>
                    </a:lnTo>
                    <a:lnTo>
                      <a:pt x="1" y="245"/>
                    </a:lnTo>
                    <a:lnTo>
                      <a:pt x="0" y="243"/>
                    </a:lnTo>
                    <a:lnTo>
                      <a:pt x="0" y="219"/>
                    </a:lnTo>
                    <a:lnTo>
                      <a:pt x="1" y="216"/>
                    </a:lnTo>
                    <a:lnTo>
                      <a:pt x="1" y="201"/>
                    </a:lnTo>
                    <a:lnTo>
                      <a:pt x="3" y="195"/>
                    </a:lnTo>
                    <a:lnTo>
                      <a:pt x="3" y="188"/>
                    </a:lnTo>
                    <a:lnTo>
                      <a:pt x="4" y="182"/>
                    </a:lnTo>
                    <a:lnTo>
                      <a:pt x="4" y="168"/>
                    </a:lnTo>
                    <a:lnTo>
                      <a:pt x="6" y="159"/>
                    </a:lnTo>
                    <a:lnTo>
                      <a:pt x="7" y="155"/>
                    </a:lnTo>
                    <a:lnTo>
                      <a:pt x="8" y="150"/>
                    </a:lnTo>
                    <a:lnTo>
                      <a:pt x="9" y="146"/>
                    </a:lnTo>
                    <a:lnTo>
                      <a:pt x="10" y="144"/>
                    </a:lnTo>
                    <a:lnTo>
                      <a:pt x="12" y="141"/>
                    </a:lnTo>
                    <a:lnTo>
                      <a:pt x="15" y="139"/>
                    </a:lnTo>
                    <a:lnTo>
                      <a:pt x="16" y="136"/>
                    </a:lnTo>
                    <a:lnTo>
                      <a:pt x="17" y="133"/>
                    </a:lnTo>
                    <a:lnTo>
                      <a:pt x="25" y="125"/>
                    </a:lnTo>
                    <a:lnTo>
                      <a:pt x="25" y="124"/>
                    </a:lnTo>
                    <a:lnTo>
                      <a:pt x="26" y="124"/>
                    </a:lnTo>
                    <a:lnTo>
                      <a:pt x="28" y="123"/>
                    </a:lnTo>
                    <a:lnTo>
                      <a:pt x="28" y="120"/>
                    </a:lnTo>
                    <a:lnTo>
                      <a:pt x="29" y="120"/>
                    </a:lnTo>
                    <a:lnTo>
                      <a:pt x="29" y="117"/>
                    </a:lnTo>
                    <a:lnTo>
                      <a:pt x="28" y="116"/>
                    </a:lnTo>
                    <a:lnTo>
                      <a:pt x="28" y="112"/>
                    </a:lnTo>
                    <a:lnTo>
                      <a:pt x="26" y="109"/>
                    </a:lnTo>
                    <a:lnTo>
                      <a:pt x="25" y="107"/>
                    </a:lnTo>
                    <a:lnTo>
                      <a:pt x="24" y="104"/>
                    </a:lnTo>
                    <a:lnTo>
                      <a:pt x="22" y="100"/>
                    </a:lnTo>
                    <a:lnTo>
                      <a:pt x="20" y="98"/>
                    </a:lnTo>
                    <a:lnTo>
                      <a:pt x="19" y="92"/>
                    </a:lnTo>
                    <a:lnTo>
                      <a:pt x="16" y="88"/>
                    </a:lnTo>
                    <a:lnTo>
                      <a:pt x="15" y="87"/>
                    </a:lnTo>
                    <a:lnTo>
                      <a:pt x="12" y="87"/>
                    </a:lnTo>
                    <a:lnTo>
                      <a:pt x="12" y="83"/>
                    </a:lnTo>
                    <a:lnTo>
                      <a:pt x="10" y="82"/>
                    </a:lnTo>
                    <a:lnTo>
                      <a:pt x="10" y="66"/>
                    </a:lnTo>
                    <a:lnTo>
                      <a:pt x="12" y="64"/>
                    </a:lnTo>
                    <a:lnTo>
                      <a:pt x="12" y="63"/>
                    </a:lnTo>
                    <a:lnTo>
                      <a:pt x="13" y="62"/>
                    </a:lnTo>
                    <a:lnTo>
                      <a:pt x="13" y="60"/>
                    </a:lnTo>
                    <a:lnTo>
                      <a:pt x="15" y="59"/>
                    </a:lnTo>
                    <a:lnTo>
                      <a:pt x="15" y="58"/>
                    </a:lnTo>
                    <a:lnTo>
                      <a:pt x="16" y="57"/>
                    </a:lnTo>
                    <a:lnTo>
                      <a:pt x="16" y="54"/>
                    </a:lnTo>
                    <a:lnTo>
                      <a:pt x="17" y="53"/>
                    </a:lnTo>
                    <a:lnTo>
                      <a:pt x="17" y="51"/>
                    </a:lnTo>
                    <a:lnTo>
                      <a:pt x="19" y="49"/>
                    </a:lnTo>
                    <a:lnTo>
                      <a:pt x="19" y="44"/>
                    </a:lnTo>
                    <a:lnTo>
                      <a:pt x="20" y="41"/>
                    </a:lnTo>
                    <a:lnTo>
                      <a:pt x="20" y="31"/>
                    </a:lnTo>
                    <a:lnTo>
                      <a:pt x="21" y="30"/>
                    </a:lnTo>
                    <a:lnTo>
                      <a:pt x="21" y="22"/>
                    </a:lnTo>
                    <a:lnTo>
                      <a:pt x="22" y="21"/>
                    </a:lnTo>
                    <a:lnTo>
                      <a:pt x="22" y="19"/>
                    </a:lnTo>
                    <a:lnTo>
                      <a:pt x="24" y="18"/>
                    </a:lnTo>
                    <a:lnTo>
                      <a:pt x="24" y="15"/>
                    </a:lnTo>
                    <a:lnTo>
                      <a:pt x="26" y="12"/>
                    </a:lnTo>
                    <a:lnTo>
                      <a:pt x="26" y="10"/>
                    </a:lnTo>
                    <a:lnTo>
                      <a:pt x="35" y="2"/>
                    </a:lnTo>
                    <a:lnTo>
                      <a:pt x="37" y="1"/>
                    </a:lnTo>
                    <a:lnTo>
                      <a:pt x="38" y="0"/>
                    </a:lnTo>
                    <a:lnTo>
                      <a:pt x="268" y="67"/>
                    </a:lnTo>
                    <a:lnTo>
                      <a:pt x="271" y="71"/>
                    </a:lnTo>
                  </a:path>
                </a:pathLst>
              </a:custGeom>
              <a:solidFill>
                <a:srgbClr val="FF8060"/>
              </a:solidFill>
              <a:ln w="12700" cap="rnd" cmpd="sng">
                <a:solidFill>
                  <a:schemeClr val="bg2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318" name="Freeform 151"/>
              <p:cNvSpPr>
                <a:spLocks/>
              </p:cNvSpPr>
              <p:nvPr/>
            </p:nvSpPr>
            <p:spPr bwMode="auto">
              <a:xfrm>
                <a:off x="4895" y="2300"/>
                <a:ext cx="32" cy="98"/>
              </a:xfrm>
              <a:custGeom>
                <a:avLst/>
                <a:gdLst>
                  <a:gd name="T0" fmla="*/ 1 w 32"/>
                  <a:gd name="T1" fmla="*/ 0 h 98"/>
                  <a:gd name="T2" fmla="*/ 0 w 32"/>
                  <a:gd name="T3" fmla="*/ 1 h 98"/>
                  <a:gd name="T4" fmla="*/ 0 w 32"/>
                  <a:gd name="T5" fmla="*/ 3 h 98"/>
                  <a:gd name="T6" fmla="*/ 1 w 32"/>
                  <a:gd name="T7" fmla="*/ 3 h 98"/>
                  <a:gd name="T8" fmla="*/ 1 w 32"/>
                  <a:gd name="T9" fmla="*/ 12 h 98"/>
                  <a:gd name="T10" fmla="*/ 3 w 32"/>
                  <a:gd name="T11" fmla="*/ 16 h 98"/>
                  <a:gd name="T12" fmla="*/ 3 w 32"/>
                  <a:gd name="T13" fmla="*/ 21 h 98"/>
                  <a:gd name="T14" fmla="*/ 3 w 32"/>
                  <a:gd name="T15" fmla="*/ 23 h 98"/>
                  <a:gd name="T16" fmla="*/ 3 w 32"/>
                  <a:gd name="T17" fmla="*/ 28 h 98"/>
                  <a:gd name="T18" fmla="*/ 5 w 32"/>
                  <a:gd name="T19" fmla="*/ 32 h 98"/>
                  <a:gd name="T20" fmla="*/ 6 w 32"/>
                  <a:gd name="T21" fmla="*/ 34 h 98"/>
                  <a:gd name="T22" fmla="*/ 8 w 32"/>
                  <a:gd name="T23" fmla="*/ 38 h 98"/>
                  <a:gd name="T24" fmla="*/ 8 w 32"/>
                  <a:gd name="T25" fmla="*/ 41 h 98"/>
                  <a:gd name="T26" fmla="*/ 9 w 32"/>
                  <a:gd name="T27" fmla="*/ 43 h 98"/>
                  <a:gd name="T28" fmla="*/ 10 w 32"/>
                  <a:gd name="T29" fmla="*/ 47 h 98"/>
                  <a:gd name="T30" fmla="*/ 12 w 32"/>
                  <a:gd name="T31" fmla="*/ 50 h 98"/>
                  <a:gd name="T32" fmla="*/ 13 w 32"/>
                  <a:gd name="T33" fmla="*/ 51 h 98"/>
                  <a:gd name="T34" fmla="*/ 14 w 32"/>
                  <a:gd name="T35" fmla="*/ 54 h 98"/>
                  <a:gd name="T36" fmla="*/ 16 w 32"/>
                  <a:gd name="T37" fmla="*/ 56 h 98"/>
                  <a:gd name="T38" fmla="*/ 17 w 32"/>
                  <a:gd name="T39" fmla="*/ 59 h 98"/>
                  <a:gd name="T40" fmla="*/ 18 w 32"/>
                  <a:gd name="T41" fmla="*/ 62 h 98"/>
                  <a:gd name="T42" fmla="*/ 19 w 32"/>
                  <a:gd name="T43" fmla="*/ 64 h 98"/>
                  <a:gd name="T44" fmla="*/ 21 w 32"/>
                  <a:gd name="T45" fmla="*/ 65 h 98"/>
                  <a:gd name="T46" fmla="*/ 22 w 32"/>
                  <a:gd name="T47" fmla="*/ 68 h 98"/>
                  <a:gd name="T48" fmla="*/ 23 w 32"/>
                  <a:gd name="T49" fmla="*/ 71 h 98"/>
                  <a:gd name="T50" fmla="*/ 25 w 32"/>
                  <a:gd name="T51" fmla="*/ 74 h 98"/>
                  <a:gd name="T52" fmla="*/ 26 w 32"/>
                  <a:gd name="T53" fmla="*/ 75 h 98"/>
                  <a:gd name="T54" fmla="*/ 26 w 32"/>
                  <a:gd name="T55" fmla="*/ 78 h 98"/>
                  <a:gd name="T56" fmla="*/ 28 w 32"/>
                  <a:gd name="T57" fmla="*/ 80 h 98"/>
                  <a:gd name="T58" fmla="*/ 29 w 32"/>
                  <a:gd name="T59" fmla="*/ 83 h 98"/>
                  <a:gd name="T60" fmla="*/ 29 w 32"/>
                  <a:gd name="T61" fmla="*/ 85 h 98"/>
                  <a:gd name="T62" fmla="*/ 30 w 32"/>
                  <a:gd name="T63" fmla="*/ 88 h 98"/>
                  <a:gd name="T64" fmla="*/ 30 w 32"/>
                  <a:gd name="T65" fmla="*/ 91 h 98"/>
                  <a:gd name="T66" fmla="*/ 31 w 32"/>
                  <a:gd name="T67" fmla="*/ 94 h 98"/>
                  <a:gd name="T68" fmla="*/ 31 w 32"/>
                  <a:gd name="T69" fmla="*/ 97 h 98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32"/>
                  <a:gd name="T106" fmla="*/ 0 h 98"/>
                  <a:gd name="T107" fmla="*/ 32 w 32"/>
                  <a:gd name="T108" fmla="*/ 98 h 98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32" h="98">
                    <a:moveTo>
                      <a:pt x="1" y="0"/>
                    </a:moveTo>
                    <a:lnTo>
                      <a:pt x="0" y="1"/>
                    </a:lnTo>
                    <a:lnTo>
                      <a:pt x="0" y="3"/>
                    </a:lnTo>
                    <a:lnTo>
                      <a:pt x="1" y="3"/>
                    </a:lnTo>
                    <a:lnTo>
                      <a:pt x="1" y="12"/>
                    </a:lnTo>
                    <a:lnTo>
                      <a:pt x="3" y="16"/>
                    </a:lnTo>
                    <a:lnTo>
                      <a:pt x="3" y="21"/>
                    </a:lnTo>
                    <a:lnTo>
                      <a:pt x="3" y="23"/>
                    </a:lnTo>
                    <a:lnTo>
                      <a:pt x="3" y="28"/>
                    </a:lnTo>
                    <a:lnTo>
                      <a:pt x="5" y="32"/>
                    </a:lnTo>
                    <a:lnTo>
                      <a:pt x="6" y="34"/>
                    </a:lnTo>
                    <a:lnTo>
                      <a:pt x="8" y="38"/>
                    </a:lnTo>
                    <a:lnTo>
                      <a:pt x="8" y="41"/>
                    </a:lnTo>
                    <a:lnTo>
                      <a:pt x="9" y="43"/>
                    </a:lnTo>
                    <a:lnTo>
                      <a:pt x="10" y="47"/>
                    </a:lnTo>
                    <a:lnTo>
                      <a:pt x="12" y="50"/>
                    </a:lnTo>
                    <a:lnTo>
                      <a:pt x="13" y="51"/>
                    </a:lnTo>
                    <a:lnTo>
                      <a:pt x="14" y="54"/>
                    </a:lnTo>
                    <a:lnTo>
                      <a:pt x="16" y="56"/>
                    </a:lnTo>
                    <a:lnTo>
                      <a:pt x="17" y="59"/>
                    </a:lnTo>
                    <a:lnTo>
                      <a:pt x="18" y="62"/>
                    </a:lnTo>
                    <a:lnTo>
                      <a:pt x="19" y="64"/>
                    </a:lnTo>
                    <a:lnTo>
                      <a:pt x="21" y="65"/>
                    </a:lnTo>
                    <a:lnTo>
                      <a:pt x="22" y="68"/>
                    </a:lnTo>
                    <a:lnTo>
                      <a:pt x="23" y="71"/>
                    </a:lnTo>
                    <a:lnTo>
                      <a:pt x="25" y="74"/>
                    </a:lnTo>
                    <a:lnTo>
                      <a:pt x="26" y="75"/>
                    </a:lnTo>
                    <a:lnTo>
                      <a:pt x="26" y="78"/>
                    </a:lnTo>
                    <a:lnTo>
                      <a:pt x="28" y="80"/>
                    </a:lnTo>
                    <a:lnTo>
                      <a:pt x="29" y="83"/>
                    </a:lnTo>
                    <a:lnTo>
                      <a:pt x="29" y="85"/>
                    </a:lnTo>
                    <a:lnTo>
                      <a:pt x="30" y="88"/>
                    </a:lnTo>
                    <a:lnTo>
                      <a:pt x="30" y="91"/>
                    </a:lnTo>
                    <a:lnTo>
                      <a:pt x="31" y="94"/>
                    </a:lnTo>
                    <a:lnTo>
                      <a:pt x="31" y="97"/>
                    </a:lnTo>
                  </a:path>
                </a:pathLst>
              </a:custGeom>
              <a:noFill/>
              <a:ln w="12700" cap="rnd" cmpd="sng">
                <a:solidFill>
                  <a:schemeClr val="bg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319" name="Freeform 152"/>
              <p:cNvSpPr>
                <a:spLocks/>
              </p:cNvSpPr>
              <p:nvPr/>
            </p:nvSpPr>
            <p:spPr bwMode="auto">
              <a:xfrm>
                <a:off x="5049" y="2246"/>
                <a:ext cx="72" cy="127"/>
              </a:xfrm>
              <a:custGeom>
                <a:avLst/>
                <a:gdLst>
                  <a:gd name="T0" fmla="*/ 0 w 72"/>
                  <a:gd name="T1" fmla="*/ 28 h 127"/>
                  <a:gd name="T2" fmla="*/ 1 w 72"/>
                  <a:gd name="T3" fmla="*/ 23 h 127"/>
                  <a:gd name="T4" fmla="*/ 2 w 72"/>
                  <a:gd name="T5" fmla="*/ 21 h 127"/>
                  <a:gd name="T6" fmla="*/ 3 w 72"/>
                  <a:gd name="T7" fmla="*/ 18 h 127"/>
                  <a:gd name="T8" fmla="*/ 6 w 72"/>
                  <a:gd name="T9" fmla="*/ 14 h 127"/>
                  <a:gd name="T10" fmla="*/ 14 w 72"/>
                  <a:gd name="T11" fmla="*/ 5 h 127"/>
                  <a:gd name="T12" fmla="*/ 18 w 72"/>
                  <a:gd name="T13" fmla="*/ 3 h 127"/>
                  <a:gd name="T14" fmla="*/ 21 w 72"/>
                  <a:gd name="T15" fmla="*/ 1 h 127"/>
                  <a:gd name="T16" fmla="*/ 26 w 72"/>
                  <a:gd name="T17" fmla="*/ 0 h 127"/>
                  <a:gd name="T18" fmla="*/ 35 w 72"/>
                  <a:gd name="T19" fmla="*/ 1 h 127"/>
                  <a:gd name="T20" fmla="*/ 41 w 72"/>
                  <a:gd name="T21" fmla="*/ 3 h 127"/>
                  <a:gd name="T22" fmla="*/ 44 w 72"/>
                  <a:gd name="T23" fmla="*/ 5 h 127"/>
                  <a:gd name="T24" fmla="*/ 48 w 72"/>
                  <a:gd name="T25" fmla="*/ 8 h 127"/>
                  <a:gd name="T26" fmla="*/ 57 w 72"/>
                  <a:gd name="T27" fmla="*/ 14 h 127"/>
                  <a:gd name="T28" fmla="*/ 59 w 72"/>
                  <a:gd name="T29" fmla="*/ 18 h 127"/>
                  <a:gd name="T30" fmla="*/ 61 w 72"/>
                  <a:gd name="T31" fmla="*/ 23 h 127"/>
                  <a:gd name="T32" fmla="*/ 64 w 72"/>
                  <a:gd name="T33" fmla="*/ 29 h 127"/>
                  <a:gd name="T34" fmla="*/ 67 w 72"/>
                  <a:gd name="T35" fmla="*/ 32 h 127"/>
                  <a:gd name="T36" fmla="*/ 68 w 72"/>
                  <a:gd name="T37" fmla="*/ 38 h 127"/>
                  <a:gd name="T38" fmla="*/ 70 w 72"/>
                  <a:gd name="T39" fmla="*/ 46 h 127"/>
                  <a:gd name="T40" fmla="*/ 71 w 72"/>
                  <a:gd name="T41" fmla="*/ 60 h 127"/>
                  <a:gd name="T42" fmla="*/ 70 w 72"/>
                  <a:gd name="T43" fmla="*/ 67 h 127"/>
                  <a:gd name="T44" fmla="*/ 68 w 72"/>
                  <a:gd name="T45" fmla="*/ 72 h 127"/>
                  <a:gd name="T46" fmla="*/ 63 w 72"/>
                  <a:gd name="T47" fmla="*/ 78 h 127"/>
                  <a:gd name="T48" fmla="*/ 55 w 72"/>
                  <a:gd name="T49" fmla="*/ 88 h 127"/>
                  <a:gd name="T50" fmla="*/ 54 w 72"/>
                  <a:gd name="T51" fmla="*/ 90 h 127"/>
                  <a:gd name="T52" fmla="*/ 52 w 72"/>
                  <a:gd name="T53" fmla="*/ 92 h 127"/>
                  <a:gd name="T54" fmla="*/ 50 w 72"/>
                  <a:gd name="T55" fmla="*/ 96 h 127"/>
                  <a:gd name="T56" fmla="*/ 47 w 72"/>
                  <a:gd name="T57" fmla="*/ 97 h 127"/>
                  <a:gd name="T58" fmla="*/ 43 w 72"/>
                  <a:gd name="T59" fmla="*/ 100 h 127"/>
                  <a:gd name="T60" fmla="*/ 41 w 72"/>
                  <a:gd name="T61" fmla="*/ 101 h 127"/>
                  <a:gd name="T62" fmla="*/ 38 w 72"/>
                  <a:gd name="T63" fmla="*/ 103 h 127"/>
                  <a:gd name="T64" fmla="*/ 37 w 72"/>
                  <a:gd name="T65" fmla="*/ 107 h 127"/>
                  <a:gd name="T66" fmla="*/ 35 w 72"/>
                  <a:gd name="T67" fmla="*/ 117 h 127"/>
                  <a:gd name="T68" fmla="*/ 34 w 72"/>
                  <a:gd name="T69" fmla="*/ 119 h 127"/>
                  <a:gd name="T70" fmla="*/ 31 w 72"/>
                  <a:gd name="T71" fmla="*/ 120 h 127"/>
                  <a:gd name="T72" fmla="*/ 29 w 72"/>
                  <a:gd name="T73" fmla="*/ 122 h 127"/>
                  <a:gd name="T74" fmla="*/ 26 w 72"/>
                  <a:gd name="T75" fmla="*/ 123 h 127"/>
                  <a:gd name="T76" fmla="*/ 23 w 72"/>
                  <a:gd name="T77" fmla="*/ 125 h 127"/>
                  <a:gd name="T78" fmla="*/ 21 w 72"/>
                  <a:gd name="T79" fmla="*/ 125 h 127"/>
                  <a:gd name="T80" fmla="*/ 19 w 72"/>
                  <a:gd name="T81" fmla="*/ 123 h 127"/>
                  <a:gd name="T82" fmla="*/ 18 w 72"/>
                  <a:gd name="T83" fmla="*/ 122 h 127"/>
                  <a:gd name="T84" fmla="*/ 17 w 72"/>
                  <a:gd name="T85" fmla="*/ 120 h 127"/>
                  <a:gd name="T86" fmla="*/ 15 w 72"/>
                  <a:gd name="T87" fmla="*/ 118 h 127"/>
                  <a:gd name="T88" fmla="*/ 14 w 72"/>
                  <a:gd name="T89" fmla="*/ 117 h 127"/>
                  <a:gd name="T90" fmla="*/ 13 w 72"/>
                  <a:gd name="T91" fmla="*/ 114 h 127"/>
                  <a:gd name="T92" fmla="*/ 12 w 72"/>
                  <a:gd name="T93" fmla="*/ 112 h 127"/>
                  <a:gd name="T94" fmla="*/ 15 w 72"/>
                  <a:gd name="T95" fmla="*/ 101 h 127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w 72"/>
                  <a:gd name="T145" fmla="*/ 0 h 127"/>
                  <a:gd name="T146" fmla="*/ 72 w 72"/>
                  <a:gd name="T147" fmla="*/ 127 h 127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T144" t="T145" r="T146" b="T147"/>
                <a:pathLst>
                  <a:path w="72" h="127">
                    <a:moveTo>
                      <a:pt x="0" y="29"/>
                    </a:moveTo>
                    <a:lnTo>
                      <a:pt x="0" y="28"/>
                    </a:lnTo>
                    <a:lnTo>
                      <a:pt x="1" y="26"/>
                    </a:lnTo>
                    <a:lnTo>
                      <a:pt x="1" y="23"/>
                    </a:lnTo>
                    <a:lnTo>
                      <a:pt x="2" y="22"/>
                    </a:lnTo>
                    <a:lnTo>
                      <a:pt x="2" y="21"/>
                    </a:lnTo>
                    <a:lnTo>
                      <a:pt x="3" y="19"/>
                    </a:lnTo>
                    <a:lnTo>
                      <a:pt x="3" y="18"/>
                    </a:lnTo>
                    <a:lnTo>
                      <a:pt x="5" y="16"/>
                    </a:lnTo>
                    <a:lnTo>
                      <a:pt x="6" y="14"/>
                    </a:lnTo>
                    <a:lnTo>
                      <a:pt x="6" y="13"/>
                    </a:lnTo>
                    <a:lnTo>
                      <a:pt x="14" y="5"/>
                    </a:lnTo>
                    <a:lnTo>
                      <a:pt x="15" y="5"/>
                    </a:lnTo>
                    <a:lnTo>
                      <a:pt x="18" y="3"/>
                    </a:lnTo>
                    <a:lnTo>
                      <a:pt x="19" y="3"/>
                    </a:lnTo>
                    <a:lnTo>
                      <a:pt x="21" y="1"/>
                    </a:lnTo>
                    <a:lnTo>
                      <a:pt x="25" y="1"/>
                    </a:lnTo>
                    <a:lnTo>
                      <a:pt x="26" y="0"/>
                    </a:lnTo>
                    <a:lnTo>
                      <a:pt x="32" y="0"/>
                    </a:lnTo>
                    <a:lnTo>
                      <a:pt x="35" y="1"/>
                    </a:lnTo>
                    <a:lnTo>
                      <a:pt x="39" y="1"/>
                    </a:lnTo>
                    <a:lnTo>
                      <a:pt x="41" y="3"/>
                    </a:lnTo>
                    <a:lnTo>
                      <a:pt x="43" y="3"/>
                    </a:lnTo>
                    <a:lnTo>
                      <a:pt x="44" y="5"/>
                    </a:lnTo>
                    <a:lnTo>
                      <a:pt x="47" y="6"/>
                    </a:lnTo>
                    <a:lnTo>
                      <a:pt x="48" y="8"/>
                    </a:lnTo>
                    <a:lnTo>
                      <a:pt x="51" y="9"/>
                    </a:lnTo>
                    <a:lnTo>
                      <a:pt x="57" y="14"/>
                    </a:lnTo>
                    <a:lnTo>
                      <a:pt x="57" y="17"/>
                    </a:lnTo>
                    <a:lnTo>
                      <a:pt x="59" y="18"/>
                    </a:lnTo>
                    <a:lnTo>
                      <a:pt x="60" y="21"/>
                    </a:lnTo>
                    <a:lnTo>
                      <a:pt x="61" y="23"/>
                    </a:lnTo>
                    <a:lnTo>
                      <a:pt x="63" y="26"/>
                    </a:lnTo>
                    <a:lnTo>
                      <a:pt x="64" y="29"/>
                    </a:lnTo>
                    <a:lnTo>
                      <a:pt x="65" y="30"/>
                    </a:lnTo>
                    <a:lnTo>
                      <a:pt x="67" y="32"/>
                    </a:lnTo>
                    <a:lnTo>
                      <a:pt x="67" y="35"/>
                    </a:lnTo>
                    <a:lnTo>
                      <a:pt x="68" y="38"/>
                    </a:lnTo>
                    <a:lnTo>
                      <a:pt x="70" y="41"/>
                    </a:lnTo>
                    <a:lnTo>
                      <a:pt x="70" y="46"/>
                    </a:lnTo>
                    <a:lnTo>
                      <a:pt x="71" y="48"/>
                    </a:lnTo>
                    <a:lnTo>
                      <a:pt x="71" y="60"/>
                    </a:lnTo>
                    <a:lnTo>
                      <a:pt x="70" y="63"/>
                    </a:lnTo>
                    <a:lnTo>
                      <a:pt x="70" y="67"/>
                    </a:lnTo>
                    <a:lnTo>
                      <a:pt x="68" y="70"/>
                    </a:lnTo>
                    <a:lnTo>
                      <a:pt x="68" y="72"/>
                    </a:lnTo>
                    <a:lnTo>
                      <a:pt x="67" y="74"/>
                    </a:lnTo>
                    <a:lnTo>
                      <a:pt x="63" y="78"/>
                    </a:lnTo>
                    <a:lnTo>
                      <a:pt x="61" y="81"/>
                    </a:lnTo>
                    <a:lnTo>
                      <a:pt x="55" y="88"/>
                    </a:lnTo>
                    <a:lnTo>
                      <a:pt x="55" y="89"/>
                    </a:lnTo>
                    <a:lnTo>
                      <a:pt x="54" y="90"/>
                    </a:lnTo>
                    <a:lnTo>
                      <a:pt x="52" y="90"/>
                    </a:lnTo>
                    <a:lnTo>
                      <a:pt x="52" y="92"/>
                    </a:lnTo>
                    <a:lnTo>
                      <a:pt x="50" y="94"/>
                    </a:lnTo>
                    <a:lnTo>
                      <a:pt x="50" y="96"/>
                    </a:lnTo>
                    <a:lnTo>
                      <a:pt x="47" y="96"/>
                    </a:lnTo>
                    <a:lnTo>
                      <a:pt x="47" y="97"/>
                    </a:lnTo>
                    <a:lnTo>
                      <a:pt x="45" y="97"/>
                    </a:lnTo>
                    <a:lnTo>
                      <a:pt x="43" y="100"/>
                    </a:lnTo>
                    <a:lnTo>
                      <a:pt x="42" y="100"/>
                    </a:lnTo>
                    <a:lnTo>
                      <a:pt x="41" y="101"/>
                    </a:lnTo>
                    <a:lnTo>
                      <a:pt x="39" y="101"/>
                    </a:lnTo>
                    <a:lnTo>
                      <a:pt x="38" y="103"/>
                    </a:lnTo>
                    <a:lnTo>
                      <a:pt x="38" y="106"/>
                    </a:lnTo>
                    <a:lnTo>
                      <a:pt x="37" y="107"/>
                    </a:lnTo>
                    <a:lnTo>
                      <a:pt x="37" y="117"/>
                    </a:lnTo>
                    <a:lnTo>
                      <a:pt x="35" y="117"/>
                    </a:lnTo>
                    <a:lnTo>
                      <a:pt x="35" y="119"/>
                    </a:lnTo>
                    <a:lnTo>
                      <a:pt x="34" y="119"/>
                    </a:lnTo>
                    <a:lnTo>
                      <a:pt x="34" y="120"/>
                    </a:lnTo>
                    <a:lnTo>
                      <a:pt x="31" y="120"/>
                    </a:lnTo>
                    <a:lnTo>
                      <a:pt x="31" y="122"/>
                    </a:lnTo>
                    <a:lnTo>
                      <a:pt x="29" y="122"/>
                    </a:lnTo>
                    <a:lnTo>
                      <a:pt x="28" y="123"/>
                    </a:lnTo>
                    <a:lnTo>
                      <a:pt x="26" y="123"/>
                    </a:lnTo>
                    <a:lnTo>
                      <a:pt x="25" y="125"/>
                    </a:lnTo>
                    <a:lnTo>
                      <a:pt x="23" y="125"/>
                    </a:lnTo>
                    <a:lnTo>
                      <a:pt x="22" y="126"/>
                    </a:lnTo>
                    <a:lnTo>
                      <a:pt x="21" y="125"/>
                    </a:lnTo>
                    <a:lnTo>
                      <a:pt x="21" y="123"/>
                    </a:lnTo>
                    <a:lnTo>
                      <a:pt x="19" y="123"/>
                    </a:lnTo>
                    <a:lnTo>
                      <a:pt x="19" y="122"/>
                    </a:lnTo>
                    <a:lnTo>
                      <a:pt x="18" y="122"/>
                    </a:lnTo>
                    <a:lnTo>
                      <a:pt x="18" y="120"/>
                    </a:lnTo>
                    <a:lnTo>
                      <a:pt x="17" y="120"/>
                    </a:lnTo>
                    <a:lnTo>
                      <a:pt x="17" y="119"/>
                    </a:lnTo>
                    <a:lnTo>
                      <a:pt x="15" y="118"/>
                    </a:lnTo>
                    <a:lnTo>
                      <a:pt x="15" y="117"/>
                    </a:lnTo>
                    <a:lnTo>
                      <a:pt x="14" y="117"/>
                    </a:lnTo>
                    <a:lnTo>
                      <a:pt x="14" y="116"/>
                    </a:lnTo>
                    <a:lnTo>
                      <a:pt x="13" y="114"/>
                    </a:lnTo>
                    <a:lnTo>
                      <a:pt x="13" y="113"/>
                    </a:lnTo>
                    <a:lnTo>
                      <a:pt x="12" y="112"/>
                    </a:lnTo>
                    <a:lnTo>
                      <a:pt x="12" y="105"/>
                    </a:lnTo>
                    <a:lnTo>
                      <a:pt x="15" y="101"/>
                    </a:lnTo>
                  </a:path>
                </a:pathLst>
              </a:custGeom>
              <a:noFill/>
              <a:ln w="12700" cap="rnd" cmpd="sng">
                <a:solidFill>
                  <a:schemeClr val="bg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320" name="Freeform 153"/>
              <p:cNvSpPr>
                <a:spLocks/>
              </p:cNvSpPr>
              <p:nvPr/>
            </p:nvSpPr>
            <p:spPr bwMode="auto">
              <a:xfrm>
                <a:off x="4937" y="2426"/>
                <a:ext cx="169" cy="95"/>
              </a:xfrm>
              <a:custGeom>
                <a:avLst/>
                <a:gdLst>
                  <a:gd name="T0" fmla="*/ 48 w 169"/>
                  <a:gd name="T1" fmla="*/ 28 h 95"/>
                  <a:gd name="T2" fmla="*/ 65 w 169"/>
                  <a:gd name="T3" fmla="*/ 25 h 95"/>
                  <a:gd name="T4" fmla="*/ 80 w 169"/>
                  <a:gd name="T5" fmla="*/ 22 h 95"/>
                  <a:gd name="T6" fmla="*/ 93 w 169"/>
                  <a:gd name="T7" fmla="*/ 16 h 95"/>
                  <a:gd name="T8" fmla="*/ 104 w 169"/>
                  <a:gd name="T9" fmla="*/ 10 h 95"/>
                  <a:gd name="T10" fmla="*/ 115 w 169"/>
                  <a:gd name="T11" fmla="*/ 4 h 95"/>
                  <a:gd name="T12" fmla="*/ 168 w 169"/>
                  <a:gd name="T13" fmla="*/ 61 h 95"/>
                  <a:gd name="T14" fmla="*/ 163 w 169"/>
                  <a:gd name="T15" fmla="*/ 62 h 95"/>
                  <a:gd name="T16" fmla="*/ 159 w 169"/>
                  <a:gd name="T17" fmla="*/ 64 h 95"/>
                  <a:gd name="T18" fmla="*/ 153 w 169"/>
                  <a:gd name="T19" fmla="*/ 67 h 95"/>
                  <a:gd name="T20" fmla="*/ 148 w 169"/>
                  <a:gd name="T21" fmla="*/ 70 h 95"/>
                  <a:gd name="T22" fmla="*/ 141 w 169"/>
                  <a:gd name="T23" fmla="*/ 73 h 95"/>
                  <a:gd name="T24" fmla="*/ 133 w 169"/>
                  <a:gd name="T25" fmla="*/ 75 h 95"/>
                  <a:gd name="T26" fmla="*/ 128 w 169"/>
                  <a:gd name="T27" fmla="*/ 79 h 95"/>
                  <a:gd name="T28" fmla="*/ 120 w 169"/>
                  <a:gd name="T29" fmla="*/ 82 h 95"/>
                  <a:gd name="T30" fmla="*/ 112 w 169"/>
                  <a:gd name="T31" fmla="*/ 84 h 95"/>
                  <a:gd name="T32" fmla="*/ 104 w 169"/>
                  <a:gd name="T33" fmla="*/ 86 h 95"/>
                  <a:gd name="T34" fmla="*/ 98 w 169"/>
                  <a:gd name="T35" fmla="*/ 88 h 95"/>
                  <a:gd name="T36" fmla="*/ 92 w 169"/>
                  <a:gd name="T37" fmla="*/ 89 h 95"/>
                  <a:gd name="T38" fmla="*/ 87 w 169"/>
                  <a:gd name="T39" fmla="*/ 91 h 95"/>
                  <a:gd name="T40" fmla="*/ 84 w 169"/>
                  <a:gd name="T41" fmla="*/ 93 h 95"/>
                  <a:gd name="T42" fmla="*/ 76 w 169"/>
                  <a:gd name="T43" fmla="*/ 94 h 95"/>
                  <a:gd name="T44" fmla="*/ 74 w 169"/>
                  <a:gd name="T45" fmla="*/ 89 h 95"/>
                  <a:gd name="T46" fmla="*/ 72 w 169"/>
                  <a:gd name="T47" fmla="*/ 78 h 95"/>
                  <a:gd name="T48" fmla="*/ 72 w 169"/>
                  <a:gd name="T49" fmla="*/ 71 h 95"/>
                  <a:gd name="T50" fmla="*/ 70 w 169"/>
                  <a:gd name="T51" fmla="*/ 66 h 95"/>
                  <a:gd name="T52" fmla="*/ 69 w 169"/>
                  <a:gd name="T53" fmla="*/ 63 h 95"/>
                  <a:gd name="T54" fmla="*/ 66 w 169"/>
                  <a:gd name="T55" fmla="*/ 60 h 95"/>
                  <a:gd name="T56" fmla="*/ 57 w 169"/>
                  <a:gd name="T57" fmla="*/ 49 h 95"/>
                  <a:gd name="T58" fmla="*/ 53 w 169"/>
                  <a:gd name="T59" fmla="*/ 47 h 95"/>
                  <a:gd name="T60" fmla="*/ 49 w 169"/>
                  <a:gd name="T61" fmla="*/ 43 h 95"/>
                  <a:gd name="T62" fmla="*/ 44 w 169"/>
                  <a:gd name="T63" fmla="*/ 40 h 95"/>
                  <a:gd name="T64" fmla="*/ 40 w 169"/>
                  <a:gd name="T65" fmla="*/ 38 h 95"/>
                  <a:gd name="T66" fmla="*/ 36 w 169"/>
                  <a:gd name="T67" fmla="*/ 36 h 95"/>
                  <a:gd name="T68" fmla="*/ 32 w 169"/>
                  <a:gd name="T69" fmla="*/ 36 h 95"/>
                  <a:gd name="T70" fmla="*/ 28 w 169"/>
                  <a:gd name="T71" fmla="*/ 34 h 95"/>
                  <a:gd name="T72" fmla="*/ 25 w 169"/>
                  <a:gd name="T73" fmla="*/ 33 h 95"/>
                  <a:gd name="T74" fmla="*/ 21 w 169"/>
                  <a:gd name="T75" fmla="*/ 32 h 95"/>
                  <a:gd name="T76" fmla="*/ 18 w 169"/>
                  <a:gd name="T77" fmla="*/ 31 h 95"/>
                  <a:gd name="T78" fmla="*/ 15 w 169"/>
                  <a:gd name="T79" fmla="*/ 30 h 95"/>
                  <a:gd name="T80" fmla="*/ 10 w 169"/>
                  <a:gd name="T81" fmla="*/ 28 h 95"/>
                  <a:gd name="T82" fmla="*/ 4 w 169"/>
                  <a:gd name="T83" fmla="*/ 27 h 95"/>
                  <a:gd name="T84" fmla="*/ 0 w 169"/>
                  <a:gd name="T85" fmla="*/ 25 h 95"/>
                  <a:gd name="T86" fmla="*/ 10 w 169"/>
                  <a:gd name="T87" fmla="*/ 27 h 95"/>
                  <a:gd name="T88" fmla="*/ 19 w 169"/>
                  <a:gd name="T89" fmla="*/ 28 h 95"/>
                  <a:gd name="T90" fmla="*/ 29 w 169"/>
                  <a:gd name="T91" fmla="*/ 30 h 95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w 169"/>
                  <a:gd name="T139" fmla="*/ 0 h 95"/>
                  <a:gd name="T140" fmla="*/ 169 w 169"/>
                  <a:gd name="T141" fmla="*/ 95 h 95"/>
                </a:gdLst>
                <a:ahLst/>
                <a:cxnLst>
                  <a:cxn ang="T92">
                    <a:pos x="T0" y="T1"/>
                  </a:cxn>
                  <a:cxn ang="T93">
                    <a:pos x="T2" y="T3"/>
                  </a:cxn>
                  <a:cxn ang="T94">
                    <a:pos x="T4" y="T5"/>
                  </a:cxn>
                  <a:cxn ang="T95">
                    <a:pos x="T6" y="T7"/>
                  </a:cxn>
                  <a:cxn ang="T96">
                    <a:pos x="T8" y="T9"/>
                  </a:cxn>
                  <a:cxn ang="T97">
                    <a:pos x="T10" y="T11"/>
                  </a:cxn>
                  <a:cxn ang="T98">
                    <a:pos x="T12" y="T13"/>
                  </a:cxn>
                  <a:cxn ang="T99">
                    <a:pos x="T14" y="T15"/>
                  </a:cxn>
                  <a:cxn ang="T100">
                    <a:pos x="T16" y="T17"/>
                  </a:cxn>
                  <a:cxn ang="T101">
                    <a:pos x="T18" y="T19"/>
                  </a:cxn>
                  <a:cxn ang="T102">
                    <a:pos x="T20" y="T21"/>
                  </a:cxn>
                  <a:cxn ang="T103">
                    <a:pos x="T22" y="T23"/>
                  </a:cxn>
                  <a:cxn ang="T104">
                    <a:pos x="T24" y="T25"/>
                  </a:cxn>
                  <a:cxn ang="T105">
                    <a:pos x="T26" y="T27"/>
                  </a:cxn>
                  <a:cxn ang="T106">
                    <a:pos x="T28" y="T29"/>
                  </a:cxn>
                  <a:cxn ang="T107">
                    <a:pos x="T30" y="T31"/>
                  </a:cxn>
                  <a:cxn ang="T108">
                    <a:pos x="T32" y="T33"/>
                  </a:cxn>
                  <a:cxn ang="T109">
                    <a:pos x="T34" y="T35"/>
                  </a:cxn>
                  <a:cxn ang="T110">
                    <a:pos x="T36" y="T37"/>
                  </a:cxn>
                  <a:cxn ang="T111">
                    <a:pos x="T38" y="T39"/>
                  </a:cxn>
                  <a:cxn ang="T112">
                    <a:pos x="T40" y="T41"/>
                  </a:cxn>
                  <a:cxn ang="T113">
                    <a:pos x="T42" y="T43"/>
                  </a:cxn>
                  <a:cxn ang="T114">
                    <a:pos x="T44" y="T45"/>
                  </a:cxn>
                  <a:cxn ang="T115">
                    <a:pos x="T46" y="T47"/>
                  </a:cxn>
                  <a:cxn ang="T116">
                    <a:pos x="T48" y="T49"/>
                  </a:cxn>
                  <a:cxn ang="T117">
                    <a:pos x="T50" y="T51"/>
                  </a:cxn>
                  <a:cxn ang="T118">
                    <a:pos x="T52" y="T53"/>
                  </a:cxn>
                  <a:cxn ang="T119">
                    <a:pos x="T54" y="T55"/>
                  </a:cxn>
                  <a:cxn ang="T120">
                    <a:pos x="T56" y="T57"/>
                  </a:cxn>
                  <a:cxn ang="T121">
                    <a:pos x="T58" y="T59"/>
                  </a:cxn>
                  <a:cxn ang="T122">
                    <a:pos x="T60" y="T61"/>
                  </a:cxn>
                  <a:cxn ang="T123">
                    <a:pos x="T62" y="T63"/>
                  </a:cxn>
                  <a:cxn ang="T124">
                    <a:pos x="T64" y="T65"/>
                  </a:cxn>
                  <a:cxn ang="T125">
                    <a:pos x="T66" y="T67"/>
                  </a:cxn>
                  <a:cxn ang="T126">
                    <a:pos x="T68" y="T69"/>
                  </a:cxn>
                  <a:cxn ang="T127">
                    <a:pos x="T70" y="T71"/>
                  </a:cxn>
                  <a:cxn ang="T128">
                    <a:pos x="T72" y="T73"/>
                  </a:cxn>
                  <a:cxn ang="T129">
                    <a:pos x="T74" y="T75"/>
                  </a:cxn>
                  <a:cxn ang="T130">
                    <a:pos x="T76" y="T77"/>
                  </a:cxn>
                  <a:cxn ang="T131">
                    <a:pos x="T78" y="T79"/>
                  </a:cxn>
                  <a:cxn ang="T132">
                    <a:pos x="T80" y="T81"/>
                  </a:cxn>
                  <a:cxn ang="T133">
                    <a:pos x="T82" y="T83"/>
                  </a:cxn>
                  <a:cxn ang="T134">
                    <a:pos x="T84" y="T85"/>
                  </a:cxn>
                  <a:cxn ang="T135">
                    <a:pos x="T86" y="T87"/>
                  </a:cxn>
                  <a:cxn ang="T136">
                    <a:pos x="T88" y="T89"/>
                  </a:cxn>
                  <a:cxn ang="T137">
                    <a:pos x="T90" y="T91"/>
                  </a:cxn>
                </a:cxnLst>
                <a:rect l="T138" t="T139" r="T140" b="T141"/>
                <a:pathLst>
                  <a:path w="169" h="95">
                    <a:moveTo>
                      <a:pt x="40" y="30"/>
                    </a:moveTo>
                    <a:lnTo>
                      <a:pt x="48" y="28"/>
                    </a:lnTo>
                    <a:lnTo>
                      <a:pt x="57" y="27"/>
                    </a:lnTo>
                    <a:lnTo>
                      <a:pt x="65" y="25"/>
                    </a:lnTo>
                    <a:lnTo>
                      <a:pt x="72" y="24"/>
                    </a:lnTo>
                    <a:lnTo>
                      <a:pt x="80" y="22"/>
                    </a:lnTo>
                    <a:lnTo>
                      <a:pt x="87" y="19"/>
                    </a:lnTo>
                    <a:lnTo>
                      <a:pt x="93" y="16"/>
                    </a:lnTo>
                    <a:lnTo>
                      <a:pt x="100" y="14"/>
                    </a:lnTo>
                    <a:lnTo>
                      <a:pt x="104" y="10"/>
                    </a:lnTo>
                    <a:lnTo>
                      <a:pt x="109" y="7"/>
                    </a:lnTo>
                    <a:lnTo>
                      <a:pt x="115" y="4"/>
                    </a:lnTo>
                    <a:lnTo>
                      <a:pt x="120" y="0"/>
                    </a:lnTo>
                    <a:lnTo>
                      <a:pt x="168" y="61"/>
                    </a:lnTo>
                    <a:lnTo>
                      <a:pt x="165" y="61"/>
                    </a:lnTo>
                    <a:lnTo>
                      <a:pt x="163" y="62"/>
                    </a:lnTo>
                    <a:lnTo>
                      <a:pt x="161" y="63"/>
                    </a:lnTo>
                    <a:lnTo>
                      <a:pt x="159" y="64"/>
                    </a:lnTo>
                    <a:lnTo>
                      <a:pt x="156" y="66"/>
                    </a:lnTo>
                    <a:lnTo>
                      <a:pt x="153" y="67"/>
                    </a:lnTo>
                    <a:lnTo>
                      <a:pt x="150" y="69"/>
                    </a:lnTo>
                    <a:lnTo>
                      <a:pt x="148" y="70"/>
                    </a:lnTo>
                    <a:lnTo>
                      <a:pt x="143" y="71"/>
                    </a:lnTo>
                    <a:lnTo>
                      <a:pt x="141" y="73"/>
                    </a:lnTo>
                    <a:lnTo>
                      <a:pt x="137" y="74"/>
                    </a:lnTo>
                    <a:lnTo>
                      <a:pt x="133" y="75"/>
                    </a:lnTo>
                    <a:lnTo>
                      <a:pt x="130" y="78"/>
                    </a:lnTo>
                    <a:lnTo>
                      <a:pt x="128" y="79"/>
                    </a:lnTo>
                    <a:lnTo>
                      <a:pt x="124" y="80"/>
                    </a:lnTo>
                    <a:lnTo>
                      <a:pt x="120" y="82"/>
                    </a:lnTo>
                    <a:lnTo>
                      <a:pt x="115" y="82"/>
                    </a:lnTo>
                    <a:lnTo>
                      <a:pt x="112" y="84"/>
                    </a:lnTo>
                    <a:lnTo>
                      <a:pt x="108" y="85"/>
                    </a:lnTo>
                    <a:lnTo>
                      <a:pt x="104" y="86"/>
                    </a:lnTo>
                    <a:lnTo>
                      <a:pt x="102" y="86"/>
                    </a:lnTo>
                    <a:lnTo>
                      <a:pt x="98" y="88"/>
                    </a:lnTo>
                    <a:lnTo>
                      <a:pt x="94" y="89"/>
                    </a:lnTo>
                    <a:lnTo>
                      <a:pt x="92" y="89"/>
                    </a:lnTo>
                    <a:lnTo>
                      <a:pt x="88" y="91"/>
                    </a:lnTo>
                    <a:lnTo>
                      <a:pt x="87" y="91"/>
                    </a:lnTo>
                    <a:lnTo>
                      <a:pt x="84" y="91"/>
                    </a:lnTo>
                    <a:lnTo>
                      <a:pt x="84" y="93"/>
                    </a:lnTo>
                    <a:lnTo>
                      <a:pt x="77" y="93"/>
                    </a:lnTo>
                    <a:lnTo>
                      <a:pt x="76" y="94"/>
                    </a:lnTo>
                    <a:lnTo>
                      <a:pt x="74" y="94"/>
                    </a:lnTo>
                    <a:lnTo>
                      <a:pt x="74" y="89"/>
                    </a:lnTo>
                    <a:lnTo>
                      <a:pt x="72" y="86"/>
                    </a:lnTo>
                    <a:lnTo>
                      <a:pt x="72" y="78"/>
                    </a:lnTo>
                    <a:lnTo>
                      <a:pt x="72" y="75"/>
                    </a:lnTo>
                    <a:lnTo>
                      <a:pt x="72" y="71"/>
                    </a:lnTo>
                    <a:lnTo>
                      <a:pt x="70" y="70"/>
                    </a:lnTo>
                    <a:lnTo>
                      <a:pt x="70" y="66"/>
                    </a:lnTo>
                    <a:lnTo>
                      <a:pt x="69" y="64"/>
                    </a:lnTo>
                    <a:lnTo>
                      <a:pt x="69" y="63"/>
                    </a:lnTo>
                    <a:lnTo>
                      <a:pt x="68" y="61"/>
                    </a:lnTo>
                    <a:lnTo>
                      <a:pt x="66" y="60"/>
                    </a:lnTo>
                    <a:lnTo>
                      <a:pt x="66" y="58"/>
                    </a:lnTo>
                    <a:lnTo>
                      <a:pt x="57" y="49"/>
                    </a:lnTo>
                    <a:lnTo>
                      <a:pt x="55" y="49"/>
                    </a:lnTo>
                    <a:lnTo>
                      <a:pt x="53" y="47"/>
                    </a:lnTo>
                    <a:lnTo>
                      <a:pt x="51" y="46"/>
                    </a:lnTo>
                    <a:lnTo>
                      <a:pt x="49" y="43"/>
                    </a:lnTo>
                    <a:lnTo>
                      <a:pt x="47" y="42"/>
                    </a:lnTo>
                    <a:lnTo>
                      <a:pt x="44" y="40"/>
                    </a:lnTo>
                    <a:lnTo>
                      <a:pt x="42" y="39"/>
                    </a:lnTo>
                    <a:lnTo>
                      <a:pt x="40" y="38"/>
                    </a:lnTo>
                    <a:lnTo>
                      <a:pt x="37" y="38"/>
                    </a:lnTo>
                    <a:lnTo>
                      <a:pt x="36" y="36"/>
                    </a:lnTo>
                    <a:lnTo>
                      <a:pt x="33" y="36"/>
                    </a:lnTo>
                    <a:lnTo>
                      <a:pt x="32" y="36"/>
                    </a:lnTo>
                    <a:lnTo>
                      <a:pt x="31" y="34"/>
                    </a:lnTo>
                    <a:lnTo>
                      <a:pt x="28" y="34"/>
                    </a:lnTo>
                    <a:lnTo>
                      <a:pt x="27" y="33"/>
                    </a:lnTo>
                    <a:lnTo>
                      <a:pt x="25" y="33"/>
                    </a:lnTo>
                    <a:lnTo>
                      <a:pt x="24" y="32"/>
                    </a:lnTo>
                    <a:lnTo>
                      <a:pt x="21" y="32"/>
                    </a:lnTo>
                    <a:lnTo>
                      <a:pt x="20" y="31"/>
                    </a:lnTo>
                    <a:lnTo>
                      <a:pt x="18" y="31"/>
                    </a:lnTo>
                    <a:lnTo>
                      <a:pt x="16" y="30"/>
                    </a:lnTo>
                    <a:lnTo>
                      <a:pt x="15" y="30"/>
                    </a:lnTo>
                    <a:lnTo>
                      <a:pt x="14" y="28"/>
                    </a:lnTo>
                    <a:lnTo>
                      <a:pt x="10" y="28"/>
                    </a:lnTo>
                    <a:lnTo>
                      <a:pt x="9" y="27"/>
                    </a:lnTo>
                    <a:lnTo>
                      <a:pt x="4" y="27"/>
                    </a:lnTo>
                    <a:lnTo>
                      <a:pt x="3" y="25"/>
                    </a:lnTo>
                    <a:lnTo>
                      <a:pt x="0" y="25"/>
                    </a:lnTo>
                    <a:lnTo>
                      <a:pt x="9" y="25"/>
                    </a:lnTo>
                    <a:lnTo>
                      <a:pt x="10" y="27"/>
                    </a:lnTo>
                    <a:lnTo>
                      <a:pt x="16" y="27"/>
                    </a:lnTo>
                    <a:lnTo>
                      <a:pt x="19" y="28"/>
                    </a:lnTo>
                    <a:lnTo>
                      <a:pt x="28" y="28"/>
                    </a:lnTo>
                    <a:lnTo>
                      <a:pt x="29" y="30"/>
                    </a:lnTo>
                    <a:lnTo>
                      <a:pt x="40" y="30"/>
                    </a:lnTo>
                  </a:path>
                </a:pathLst>
              </a:custGeom>
              <a:solidFill>
                <a:srgbClr val="FE4040"/>
              </a:solidFill>
              <a:ln w="12700" cap="rnd" cmpd="sng">
                <a:solidFill>
                  <a:schemeClr val="bg2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321" name="Freeform 154"/>
              <p:cNvSpPr>
                <a:spLocks/>
              </p:cNvSpPr>
              <p:nvPr/>
            </p:nvSpPr>
            <p:spPr bwMode="auto">
              <a:xfrm>
                <a:off x="5129" y="2384"/>
                <a:ext cx="106" cy="101"/>
              </a:xfrm>
              <a:custGeom>
                <a:avLst/>
                <a:gdLst>
                  <a:gd name="T0" fmla="*/ 1 w 106"/>
                  <a:gd name="T1" fmla="*/ 7 h 101"/>
                  <a:gd name="T2" fmla="*/ 3 w 106"/>
                  <a:gd name="T3" fmla="*/ 14 h 101"/>
                  <a:gd name="T4" fmla="*/ 4 w 106"/>
                  <a:gd name="T5" fmla="*/ 30 h 101"/>
                  <a:gd name="T6" fmla="*/ 5 w 106"/>
                  <a:gd name="T7" fmla="*/ 41 h 101"/>
                  <a:gd name="T8" fmla="*/ 7 w 106"/>
                  <a:gd name="T9" fmla="*/ 54 h 101"/>
                  <a:gd name="T10" fmla="*/ 8 w 106"/>
                  <a:gd name="T11" fmla="*/ 65 h 101"/>
                  <a:gd name="T12" fmla="*/ 9 w 106"/>
                  <a:gd name="T13" fmla="*/ 81 h 101"/>
                  <a:gd name="T14" fmla="*/ 10 w 106"/>
                  <a:gd name="T15" fmla="*/ 89 h 101"/>
                  <a:gd name="T16" fmla="*/ 11 w 106"/>
                  <a:gd name="T17" fmla="*/ 92 h 101"/>
                  <a:gd name="T18" fmla="*/ 13 w 106"/>
                  <a:gd name="T19" fmla="*/ 96 h 101"/>
                  <a:gd name="T20" fmla="*/ 26 w 106"/>
                  <a:gd name="T21" fmla="*/ 97 h 101"/>
                  <a:gd name="T22" fmla="*/ 58 w 106"/>
                  <a:gd name="T23" fmla="*/ 99 h 101"/>
                  <a:gd name="T24" fmla="*/ 104 w 106"/>
                  <a:gd name="T25" fmla="*/ 100 h 101"/>
                  <a:gd name="T26" fmla="*/ 105 w 106"/>
                  <a:gd name="T27" fmla="*/ 99 h 101"/>
                  <a:gd name="T28" fmla="*/ 100 w 106"/>
                  <a:gd name="T29" fmla="*/ 91 h 101"/>
                  <a:gd name="T30" fmla="*/ 96 w 106"/>
                  <a:gd name="T31" fmla="*/ 83 h 101"/>
                  <a:gd name="T32" fmla="*/ 94 w 106"/>
                  <a:gd name="T33" fmla="*/ 77 h 101"/>
                  <a:gd name="T34" fmla="*/ 90 w 106"/>
                  <a:gd name="T35" fmla="*/ 72 h 101"/>
                  <a:gd name="T36" fmla="*/ 88 w 106"/>
                  <a:gd name="T37" fmla="*/ 66 h 101"/>
                  <a:gd name="T38" fmla="*/ 86 w 106"/>
                  <a:gd name="T39" fmla="*/ 62 h 101"/>
                  <a:gd name="T40" fmla="*/ 83 w 106"/>
                  <a:gd name="T41" fmla="*/ 58 h 101"/>
                  <a:gd name="T42" fmla="*/ 82 w 106"/>
                  <a:gd name="T43" fmla="*/ 54 h 101"/>
                  <a:gd name="T44" fmla="*/ 81 w 106"/>
                  <a:gd name="T45" fmla="*/ 51 h 101"/>
                  <a:gd name="T46" fmla="*/ 79 w 106"/>
                  <a:gd name="T47" fmla="*/ 49 h 101"/>
                  <a:gd name="T48" fmla="*/ 78 w 106"/>
                  <a:gd name="T49" fmla="*/ 40 h 101"/>
                  <a:gd name="T50" fmla="*/ 77 w 106"/>
                  <a:gd name="T51" fmla="*/ 32 h 101"/>
                  <a:gd name="T52" fmla="*/ 76 w 106"/>
                  <a:gd name="T53" fmla="*/ 27 h 101"/>
                  <a:gd name="T54" fmla="*/ 75 w 106"/>
                  <a:gd name="T55" fmla="*/ 21 h 101"/>
                  <a:gd name="T56" fmla="*/ 73 w 106"/>
                  <a:gd name="T57" fmla="*/ 14 h 101"/>
                  <a:gd name="T58" fmla="*/ 72 w 106"/>
                  <a:gd name="T59" fmla="*/ 9 h 101"/>
                  <a:gd name="T60" fmla="*/ 71 w 106"/>
                  <a:gd name="T61" fmla="*/ 3 h 101"/>
                  <a:gd name="T62" fmla="*/ 34 w 106"/>
                  <a:gd name="T63" fmla="*/ 0 h 101"/>
                  <a:gd name="T64" fmla="*/ 27 w 106"/>
                  <a:gd name="T65" fmla="*/ 1 h 101"/>
                  <a:gd name="T66" fmla="*/ 21 w 106"/>
                  <a:gd name="T67" fmla="*/ 3 h 101"/>
                  <a:gd name="T68" fmla="*/ 11 w 106"/>
                  <a:gd name="T69" fmla="*/ 4 h 101"/>
                  <a:gd name="T70" fmla="*/ 4 w 106"/>
                  <a:gd name="T71" fmla="*/ 5 h 101"/>
                  <a:gd name="T72" fmla="*/ 0 w 106"/>
                  <a:gd name="T73" fmla="*/ 7 h 101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106"/>
                  <a:gd name="T112" fmla="*/ 0 h 101"/>
                  <a:gd name="T113" fmla="*/ 106 w 106"/>
                  <a:gd name="T114" fmla="*/ 101 h 101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106" h="101">
                    <a:moveTo>
                      <a:pt x="0" y="7"/>
                    </a:moveTo>
                    <a:lnTo>
                      <a:pt x="1" y="7"/>
                    </a:lnTo>
                    <a:lnTo>
                      <a:pt x="1" y="11"/>
                    </a:lnTo>
                    <a:lnTo>
                      <a:pt x="3" y="14"/>
                    </a:lnTo>
                    <a:lnTo>
                      <a:pt x="3" y="27"/>
                    </a:lnTo>
                    <a:lnTo>
                      <a:pt x="4" y="30"/>
                    </a:lnTo>
                    <a:lnTo>
                      <a:pt x="4" y="38"/>
                    </a:lnTo>
                    <a:lnTo>
                      <a:pt x="5" y="41"/>
                    </a:lnTo>
                    <a:lnTo>
                      <a:pt x="5" y="51"/>
                    </a:lnTo>
                    <a:lnTo>
                      <a:pt x="7" y="54"/>
                    </a:lnTo>
                    <a:lnTo>
                      <a:pt x="7" y="63"/>
                    </a:lnTo>
                    <a:lnTo>
                      <a:pt x="8" y="65"/>
                    </a:lnTo>
                    <a:lnTo>
                      <a:pt x="8" y="78"/>
                    </a:lnTo>
                    <a:lnTo>
                      <a:pt x="9" y="81"/>
                    </a:lnTo>
                    <a:lnTo>
                      <a:pt x="9" y="87"/>
                    </a:lnTo>
                    <a:lnTo>
                      <a:pt x="10" y="89"/>
                    </a:lnTo>
                    <a:lnTo>
                      <a:pt x="10" y="92"/>
                    </a:lnTo>
                    <a:lnTo>
                      <a:pt x="11" y="92"/>
                    </a:lnTo>
                    <a:lnTo>
                      <a:pt x="11" y="95"/>
                    </a:lnTo>
                    <a:lnTo>
                      <a:pt x="13" y="96"/>
                    </a:lnTo>
                    <a:lnTo>
                      <a:pt x="13" y="97"/>
                    </a:lnTo>
                    <a:lnTo>
                      <a:pt x="26" y="97"/>
                    </a:lnTo>
                    <a:lnTo>
                      <a:pt x="28" y="99"/>
                    </a:lnTo>
                    <a:lnTo>
                      <a:pt x="58" y="99"/>
                    </a:lnTo>
                    <a:lnTo>
                      <a:pt x="61" y="100"/>
                    </a:lnTo>
                    <a:lnTo>
                      <a:pt x="104" y="100"/>
                    </a:lnTo>
                    <a:lnTo>
                      <a:pt x="104" y="99"/>
                    </a:lnTo>
                    <a:lnTo>
                      <a:pt x="105" y="99"/>
                    </a:lnTo>
                    <a:lnTo>
                      <a:pt x="103" y="95"/>
                    </a:lnTo>
                    <a:lnTo>
                      <a:pt x="100" y="91"/>
                    </a:lnTo>
                    <a:lnTo>
                      <a:pt x="99" y="87"/>
                    </a:lnTo>
                    <a:lnTo>
                      <a:pt x="96" y="83"/>
                    </a:lnTo>
                    <a:lnTo>
                      <a:pt x="95" y="79"/>
                    </a:lnTo>
                    <a:lnTo>
                      <a:pt x="94" y="77"/>
                    </a:lnTo>
                    <a:lnTo>
                      <a:pt x="91" y="74"/>
                    </a:lnTo>
                    <a:lnTo>
                      <a:pt x="90" y="72"/>
                    </a:lnTo>
                    <a:lnTo>
                      <a:pt x="89" y="68"/>
                    </a:lnTo>
                    <a:lnTo>
                      <a:pt x="88" y="66"/>
                    </a:lnTo>
                    <a:lnTo>
                      <a:pt x="86" y="64"/>
                    </a:lnTo>
                    <a:lnTo>
                      <a:pt x="86" y="62"/>
                    </a:lnTo>
                    <a:lnTo>
                      <a:pt x="85" y="59"/>
                    </a:lnTo>
                    <a:lnTo>
                      <a:pt x="83" y="58"/>
                    </a:lnTo>
                    <a:lnTo>
                      <a:pt x="83" y="56"/>
                    </a:lnTo>
                    <a:lnTo>
                      <a:pt x="82" y="54"/>
                    </a:lnTo>
                    <a:lnTo>
                      <a:pt x="82" y="52"/>
                    </a:lnTo>
                    <a:lnTo>
                      <a:pt x="81" y="51"/>
                    </a:lnTo>
                    <a:lnTo>
                      <a:pt x="81" y="49"/>
                    </a:lnTo>
                    <a:lnTo>
                      <a:pt x="79" y="49"/>
                    </a:lnTo>
                    <a:lnTo>
                      <a:pt x="79" y="41"/>
                    </a:lnTo>
                    <a:lnTo>
                      <a:pt x="78" y="40"/>
                    </a:lnTo>
                    <a:lnTo>
                      <a:pt x="78" y="34"/>
                    </a:lnTo>
                    <a:lnTo>
                      <a:pt x="77" y="32"/>
                    </a:lnTo>
                    <a:lnTo>
                      <a:pt x="77" y="28"/>
                    </a:lnTo>
                    <a:lnTo>
                      <a:pt x="76" y="27"/>
                    </a:lnTo>
                    <a:lnTo>
                      <a:pt x="76" y="23"/>
                    </a:lnTo>
                    <a:lnTo>
                      <a:pt x="75" y="21"/>
                    </a:lnTo>
                    <a:lnTo>
                      <a:pt x="75" y="15"/>
                    </a:lnTo>
                    <a:lnTo>
                      <a:pt x="73" y="14"/>
                    </a:lnTo>
                    <a:lnTo>
                      <a:pt x="73" y="10"/>
                    </a:lnTo>
                    <a:lnTo>
                      <a:pt x="72" y="9"/>
                    </a:lnTo>
                    <a:lnTo>
                      <a:pt x="72" y="4"/>
                    </a:lnTo>
                    <a:lnTo>
                      <a:pt x="71" y="3"/>
                    </a:lnTo>
                    <a:lnTo>
                      <a:pt x="71" y="0"/>
                    </a:lnTo>
                    <a:lnTo>
                      <a:pt x="34" y="0"/>
                    </a:lnTo>
                    <a:lnTo>
                      <a:pt x="32" y="1"/>
                    </a:lnTo>
                    <a:lnTo>
                      <a:pt x="27" y="1"/>
                    </a:lnTo>
                    <a:lnTo>
                      <a:pt x="24" y="3"/>
                    </a:lnTo>
                    <a:lnTo>
                      <a:pt x="21" y="3"/>
                    </a:lnTo>
                    <a:lnTo>
                      <a:pt x="18" y="4"/>
                    </a:lnTo>
                    <a:lnTo>
                      <a:pt x="11" y="4"/>
                    </a:lnTo>
                    <a:lnTo>
                      <a:pt x="8" y="5"/>
                    </a:lnTo>
                    <a:lnTo>
                      <a:pt x="4" y="5"/>
                    </a:lnTo>
                    <a:lnTo>
                      <a:pt x="0" y="7"/>
                    </a:lnTo>
                  </a:path>
                </a:pathLst>
              </a:custGeom>
              <a:solidFill>
                <a:srgbClr val="FE4040"/>
              </a:solidFill>
              <a:ln w="12700" cap="rnd" cmpd="sng">
                <a:solidFill>
                  <a:schemeClr val="bg2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322" name="Freeform 155"/>
              <p:cNvSpPr>
                <a:spLocks/>
              </p:cNvSpPr>
              <p:nvPr/>
            </p:nvSpPr>
            <p:spPr bwMode="auto">
              <a:xfrm>
                <a:off x="4958" y="2432"/>
                <a:ext cx="293" cy="188"/>
              </a:xfrm>
              <a:custGeom>
                <a:avLst/>
                <a:gdLst>
                  <a:gd name="T0" fmla="*/ 272 w 293"/>
                  <a:gd name="T1" fmla="*/ 11 h 188"/>
                  <a:gd name="T2" fmla="*/ 274 w 293"/>
                  <a:gd name="T3" fmla="*/ 26 h 188"/>
                  <a:gd name="T4" fmla="*/ 278 w 293"/>
                  <a:gd name="T5" fmla="*/ 37 h 188"/>
                  <a:gd name="T6" fmla="*/ 280 w 293"/>
                  <a:gd name="T7" fmla="*/ 50 h 188"/>
                  <a:gd name="T8" fmla="*/ 285 w 293"/>
                  <a:gd name="T9" fmla="*/ 61 h 188"/>
                  <a:gd name="T10" fmla="*/ 287 w 293"/>
                  <a:gd name="T11" fmla="*/ 75 h 188"/>
                  <a:gd name="T12" fmla="*/ 291 w 293"/>
                  <a:gd name="T13" fmla="*/ 86 h 188"/>
                  <a:gd name="T14" fmla="*/ 288 w 293"/>
                  <a:gd name="T15" fmla="*/ 95 h 188"/>
                  <a:gd name="T16" fmla="*/ 276 w 293"/>
                  <a:gd name="T17" fmla="*/ 98 h 188"/>
                  <a:gd name="T18" fmla="*/ 269 w 293"/>
                  <a:gd name="T19" fmla="*/ 102 h 188"/>
                  <a:gd name="T20" fmla="*/ 257 w 293"/>
                  <a:gd name="T21" fmla="*/ 105 h 188"/>
                  <a:gd name="T22" fmla="*/ 246 w 293"/>
                  <a:gd name="T23" fmla="*/ 108 h 188"/>
                  <a:gd name="T24" fmla="*/ 238 w 293"/>
                  <a:gd name="T25" fmla="*/ 112 h 188"/>
                  <a:gd name="T26" fmla="*/ 226 w 293"/>
                  <a:gd name="T27" fmla="*/ 114 h 188"/>
                  <a:gd name="T28" fmla="*/ 213 w 293"/>
                  <a:gd name="T29" fmla="*/ 118 h 188"/>
                  <a:gd name="T30" fmla="*/ 205 w 293"/>
                  <a:gd name="T31" fmla="*/ 122 h 188"/>
                  <a:gd name="T32" fmla="*/ 193 w 293"/>
                  <a:gd name="T33" fmla="*/ 124 h 188"/>
                  <a:gd name="T34" fmla="*/ 186 w 293"/>
                  <a:gd name="T35" fmla="*/ 128 h 188"/>
                  <a:gd name="T36" fmla="*/ 174 w 293"/>
                  <a:gd name="T37" fmla="*/ 130 h 188"/>
                  <a:gd name="T38" fmla="*/ 166 w 293"/>
                  <a:gd name="T39" fmla="*/ 135 h 188"/>
                  <a:gd name="T40" fmla="*/ 155 w 293"/>
                  <a:gd name="T41" fmla="*/ 137 h 188"/>
                  <a:gd name="T42" fmla="*/ 147 w 293"/>
                  <a:gd name="T43" fmla="*/ 141 h 188"/>
                  <a:gd name="T44" fmla="*/ 135 w 293"/>
                  <a:gd name="T45" fmla="*/ 145 h 188"/>
                  <a:gd name="T46" fmla="*/ 123 w 293"/>
                  <a:gd name="T47" fmla="*/ 147 h 188"/>
                  <a:gd name="T48" fmla="*/ 116 w 293"/>
                  <a:gd name="T49" fmla="*/ 151 h 188"/>
                  <a:gd name="T50" fmla="*/ 104 w 293"/>
                  <a:gd name="T51" fmla="*/ 154 h 188"/>
                  <a:gd name="T52" fmla="*/ 93 w 293"/>
                  <a:gd name="T53" fmla="*/ 157 h 188"/>
                  <a:gd name="T54" fmla="*/ 84 w 293"/>
                  <a:gd name="T55" fmla="*/ 161 h 188"/>
                  <a:gd name="T56" fmla="*/ 71 w 293"/>
                  <a:gd name="T57" fmla="*/ 164 h 188"/>
                  <a:gd name="T58" fmla="*/ 64 w 293"/>
                  <a:gd name="T59" fmla="*/ 168 h 188"/>
                  <a:gd name="T60" fmla="*/ 52 w 293"/>
                  <a:gd name="T61" fmla="*/ 171 h 188"/>
                  <a:gd name="T62" fmla="*/ 44 w 293"/>
                  <a:gd name="T63" fmla="*/ 174 h 188"/>
                  <a:gd name="T64" fmla="*/ 33 w 293"/>
                  <a:gd name="T65" fmla="*/ 177 h 188"/>
                  <a:gd name="T66" fmla="*/ 25 w 293"/>
                  <a:gd name="T67" fmla="*/ 181 h 188"/>
                  <a:gd name="T68" fmla="*/ 14 w 293"/>
                  <a:gd name="T69" fmla="*/ 184 h 188"/>
                  <a:gd name="T70" fmla="*/ 5 w 293"/>
                  <a:gd name="T71" fmla="*/ 187 h 188"/>
                  <a:gd name="T72" fmla="*/ 0 w 293"/>
                  <a:gd name="T73" fmla="*/ 157 h 188"/>
                  <a:gd name="T74" fmla="*/ 3 w 293"/>
                  <a:gd name="T75" fmla="*/ 110 h 188"/>
                  <a:gd name="T76" fmla="*/ 7 w 293"/>
                  <a:gd name="T77" fmla="*/ 104 h 188"/>
                  <a:gd name="T78" fmla="*/ 11 w 293"/>
                  <a:gd name="T79" fmla="*/ 96 h 188"/>
                  <a:gd name="T80" fmla="*/ 17 w 293"/>
                  <a:gd name="T81" fmla="*/ 89 h 188"/>
                  <a:gd name="T82" fmla="*/ 27 w 293"/>
                  <a:gd name="T83" fmla="*/ 86 h 188"/>
                  <a:gd name="T84" fmla="*/ 34 w 293"/>
                  <a:gd name="T85" fmla="*/ 82 h 188"/>
                  <a:gd name="T86" fmla="*/ 48 w 293"/>
                  <a:gd name="T87" fmla="*/ 79 h 188"/>
                  <a:gd name="T88" fmla="*/ 54 w 293"/>
                  <a:gd name="T89" fmla="*/ 75 h 188"/>
                  <a:gd name="T90" fmla="*/ 64 w 293"/>
                  <a:gd name="T91" fmla="*/ 73 h 188"/>
                  <a:gd name="T92" fmla="*/ 71 w 293"/>
                  <a:gd name="T93" fmla="*/ 68 h 188"/>
                  <a:gd name="T94" fmla="*/ 83 w 293"/>
                  <a:gd name="T95" fmla="*/ 64 h 188"/>
                  <a:gd name="T96" fmla="*/ 90 w 293"/>
                  <a:gd name="T97" fmla="*/ 60 h 188"/>
                  <a:gd name="T98" fmla="*/ 100 w 293"/>
                  <a:gd name="T99" fmla="*/ 57 h 188"/>
                  <a:gd name="T100" fmla="*/ 108 w 293"/>
                  <a:gd name="T101" fmla="*/ 50 h 188"/>
                  <a:gd name="T102" fmla="*/ 117 w 293"/>
                  <a:gd name="T103" fmla="*/ 47 h 188"/>
                  <a:gd name="T104" fmla="*/ 125 w 293"/>
                  <a:gd name="T105" fmla="*/ 41 h 188"/>
                  <a:gd name="T106" fmla="*/ 137 w 293"/>
                  <a:gd name="T107" fmla="*/ 37 h 188"/>
                  <a:gd name="T108" fmla="*/ 148 w 293"/>
                  <a:gd name="T109" fmla="*/ 31 h 188"/>
                  <a:gd name="T110" fmla="*/ 157 w 293"/>
                  <a:gd name="T111" fmla="*/ 28 h 188"/>
                  <a:gd name="T112" fmla="*/ 164 w 293"/>
                  <a:gd name="T113" fmla="*/ 24 h 188"/>
                  <a:gd name="T114" fmla="*/ 203 w 293"/>
                  <a:gd name="T115" fmla="*/ 22 h 188"/>
                  <a:gd name="T116" fmla="*/ 230 w 293"/>
                  <a:gd name="T117" fmla="*/ 20 h 188"/>
                  <a:gd name="T118" fmla="*/ 239 w 293"/>
                  <a:gd name="T119" fmla="*/ 17 h 188"/>
                  <a:gd name="T120" fmla="*/ 248 w 293"/>
                  <a:gd name="T121" fmla="*/ 10 h 188"/>
                  <a:gd name="T122" fmla="*/ 256 w 293"/>
                  <a:gd name="T123" fmla="*/ 6 h 188"/>
                  <a:gd name="T124" fmla="*/ 262 w 293"/>
                  <a:gd name="T125" fmla="*/ 1 h 188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  <a:gd name="T189" fmla="*/ 0 w 293"/>
                  <a:gd name="T190" fmla="*/ 0 h 188"/>
                  <a:gd name="T191" fmla="*/ 293 w 293"/>
                  <a:gd name="T192" fmla="*/ 188 h 188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T189" t="T190" r="T191" b="T192"/>
                <a:pathLst>
                  <a:path w="293" h="188">
                    <a:moveTo>
                      <a:pt x="269" y="0"/>
                    </a:moveTo>
                    <a:lnTo>
                      <a:pt x="269" y="5"/>
                    </a:lnTo>
                    <a:lnTo>
                      <a:pt x="270" y="5"/>
                    </a:lnTo>
                    <a:lnTo>
                      <a:pt x="270" y="11"/>
                    </a:lnTo>
                    <a:lnTo>
                      <a:pt x="272" y="11"/>
                    </a:lnTo>
                    <a:lnTo>
                      <a:pt x="272" y="17"/>
                    </a:lnTo>
                    <a:lnTo>
                      <a:pt x="273" y="17"/>
                    </a:lnTo>
                    <a:lnTo>
                      <a:pt x="273" y="23"/>
                    </a:lnTo>
                    <a:lnTo>
                      <a:pt x="274" y="23"/>
                    </a:lnTo>
                    <a:lnTo>
                      <a:pt x="274" y="26"/>
                    </a:lnTo>
                    <a:lnTo>
                      <a:pt x="275" y="26"/>
                    </a:lnTo>
                    <a:lnTo>
                      <a:pt x="275" y="31"/>
                    </a:lnTo>
                    <a:lnTo>
                      <a:pt x="276" y="31"/>
                    </a:lnTo>
                    <a:lnTo>
                      <a:pt x="276" y="37"/>
                    </a:lnTo>
                    <a:lnTo>
                      <a:pt x="278" y="37"/>
                    </a:lnTo>
                    <a:lnTo>
                      <a:pt x="278" y="42"/>
                    </a:lnTo>
                    <a:lnTo>
                      <a:pt x="279" y="42"/>
                    </a:lnTo>
                    <a:lnTo>
                      <a:pt x="279" y="45"/>
                    </a:lnTo>
                    <a:lnTo>
                      <a:pt x="280" y="45"/>
                    </a:lnTo>
                    <a:lnTo>
                      <a:pt x="280" y="50"/>
                    </a:lnTo>
                    <a:lnTo>
                      <a:pt x="282" y="50"/>
                    </a:lnTo>
                    <a:lnTo>
                      <a:pt x="282" y="57"/>
                    </a:lnTo>
                    <a:lnTo>
                      <a:pt x="283" y="57"/>
                    </a:lnTo>
                    <a:lnTo>
                      <a:pt x="283" y="61"/>
                    </a:lnTo>
                    <a:lnTo>
                      <a:pt x="285" y="61"/>
                    </a:lnTo>
                    <a:lnTo>
                      <a:pt x="285" y="64"/>
                    </a:lnTo>
                    <a:lnTo>
                      <a:pt x="286" y="64"/>
                    </a:lnTo>
                    <a:lnTo>
                      <a:pt x="286" y="69"/>
                    </a:lnTo>
                    <a:lnTo>
                      <a:pt x="287" y="69"/>
                    </a:lnTo>
                    <a:lnTo>
                      <a:pt x="287" y="75"/>
                    </a:lnTo>
                    <a:lnTo>
                      <a:pt x="288" y="75"/>
                    </a:lnTo>
                    <a:lnTo>
                      <a:pt x="288" y="81"/>
                    </a:lnTo>
                    <a:lnTo>
                      <a:pt x="289" y="81"/>
                    </a:lnTo>
                    <a:lnTo>
                      <a:pt x="289" y="86"/>
                    </a:lnTo>
                    <a:lnTo>
                      <a:pt x="291" y="86"/>
                    </a:lnTo>
                    <a:lnTo>
                      <a:pt x="291" y="92"/>
                    </a:lnTo>
                    <a:lnTo>
                      <a:pt x="292" y="92"/>
                    </a:lnTo>
                    <a:lnTo>
                      <a:pt x="292" y="94"/>
                    </a:lnTo>
                    <a:lnTo>
                      <a:pt x="288" y="94"/>
                    </a:lnTo>
                    <a:lnTo>
                      <a:pt x="288" y="95"/>
                    </a:lnTo>
                    <a:lnTo>
                      <a:pt x="285" y="95"/>
                    </a:lnTo>
                    <a:lnTo>
                      <a:pt x="285" y="96"/>
                    </a:lnTo>
                    <a:lnTo>
                      <a:pt x="280" y="96"/>
                    </a:lnTo>
                    <a:lnTo>
                      <a:pt x="280" y="98"/>
                    </a:lnTo>
                    <a:lnTo>
                      <a:pt x="276" y="98"/>
                    </a:lnTo>
                    <a:lnTo>
                      <a:pt x="276" y="99"/>
                    </a:lnTo>
                    <a:lnTo>
                      <a:pt x="273" y="99"/>
                    </a:lnTo>
                    <a:lnTo>
                      <a:pt x="273" y="100"/>
                    </a:lnTo>
                    <a:lnTo>
                      <a:pt x="269" y="100"/>
                    </a:lnTo>
                    <a:lnTo>
                      <a:pt x="269" y="102"/>
                    </a:lnTo>
                    <a:lnTo>
                      <a:pt x="265" y="102"/>
                    </a:lnTo>
                    <a:lnTo>
                      <a:pt x="261" y="102"/>
                    </a:lnTo>
                    <a:lnTo>
                      <a:pt x="261" y="104"/>
                    </a:lnTo>
                    <a:lnTo>
                      <a:pt x="257" y="104"/>
                    </a:lnTo>
                    <a:lnTo>
                      <a:pt x="257" y="105"/>
                    </a:lnTo>
                    <a:lnTo>
                      <a:pt x="253" y="105"/>
                    </a:lnTo>
                    <a:lnTo>
                      <a:pt x="253" y="106"/>
                    </a:lnTo>
                    <a:lnTo>
                      <a:pt x="249" y="106"/>
                    </a:lnTo>
                    <a:lnTo>
                      <a:pt x="249" y="108"/>
                    </a:lnTo>
                    <a:lnTo>
                      <a:pt x="246" y="108"/>
                    </a:lnTo>
                    <a:lnTo>
                      <a:pt x="246" y="109"/>
                    </a:lnTo>
                    <a:lnTo>
                      <a:pt x="242" y="109"/>
                    </a:lnTo>
                    <a:lnTo>
                      <a:pt x="242" y="110"/>
                    </a:lnTo>
                    <a:lnTo>
                      <a:pt x="238" y="110"/>
                    </a:lnTo>
                    <a:lnTo>
                      <a:pt x="238" y="112"/>
                    </a:lnTo>
                    <a:lnTo>
                      <a:pt x="233" y="112"/>
                    </a:lnTo>
                    <a:lnTo>
                      <a:pt x="233" y="113"/>
                    </a:lnTo>
                    <a:lnTo>
                      <a:pt x="230" y="113"/>
                    </a:lnTo>
                    <a:lnTo>
                      <a:pt x="230" y="114"/>
                    </a:lnTo>
                    <a:lnTo>
                      <a:pt x="226" y="114"/>
                    </a:lnTo>
                    <a:lnTo>
                      <a:pt x="226" y="116"/>
                    </a:lnTo>
                    <a:lnTo>
                      <a:pt x="222" y="116"/>
                    </a:lnTo>
                    <a:lnTo>
                      <a:pt x="217" y="116"/>
                    </a:lnTo>
                    <a:lnTo>
                      <a:pt x="217" y="118"/>
                    </a:lnTo>
                    <a:lnTo>
                      <a:pt x="213" y="118"/>
                    </a:lnTo>
                    <a:lnTo>
                      <a:pt x="213" y="119"/>
                    </a:lnTo>
                    <a:lnTo>
                      <a:pt x="209" y="119"/>
                    </a:lnTo>
                    <a:lnTo>
                      <a:pt x="209" y="120"/>
                    </a:lnTo>
                    <a:lnTo>
                      <a:pt x="205" y="120"/>
                    </a:lnTo>
                    <a:lnTo>
                      <a:pt x="205" y="122"/>
                    </a:lnTo>
                    <a:lnTo>
                      <a:pt x="201" y="122"/>
                    </a:lnTo>
                    <a:lnTo>
                      <a:pt x="201" y="123"/>
                    </a:lnTo>
                    <a:lnTo>
                      <a:pt x="197" y="123"/>
                    </a:lnTo>
                    <a:lnTo>
                      <a:pt x="197" y="124"/>
                    </a:lnTo>
                    <a:lnTo>
                      <a:pt x="193" y="124"/>
                    </a:lnTo>
                    <a:lnTo>
                      <a:pt x="193" y="126"/>
                    </a:lnTo>
                    <a:lnTo>
                      <a:pt x="190" y="126"/>
                    </a:lnTo>
                    <a:lnTo>
                      <a:pt x="190" y="127"/>
                    </a:lnTo>
                    <a:lnTo>
                      <a:pt x="186" y="127"/>
                    </a:lnTo>
                    <a:lnTo>
                      <a:pt x="186" y="128"/>
                    </a:lnTo>
                    <a:lnTo>
                      <a:pt x="182" y="128"/>
                    </a:lnTo>
                    <a:lnTo>
                      <a:pt x="182" y="129"/>
                    </a:lnTo>
                    <a:lnTo>
                      <a:pt x="178" y="129"/>
                    </a:lnTo>
                    <a:lnTo>
                      <a:pt x="178" y="130"/>
                    </a:lnTo>
                    <a:lnTo>
                      <a:pt x="174" y="130"/>
                    </a:lnTo>
                    <a:lnTo>
                      <a:pt x="174" y="132"/>
                    </a:lnTo>
                    <a:lnTo>
                      <a:pt x="170" y="132"/>
                    </a:lnTo>
                    <a:lnTo>
                      <a:pt x="170" y="133"/>
                    </a:lnTo>
                    <a:lnTo>
                      <a:pt x="166" y="133"/>
                    </a:lnTo>
                    <a:lnTo>
                      <a:pt x="166" y="135"/>
                    </a:lnTo>
                    <a:lnTo>
                      <a:pt x="163" y="135"/>
                    </a:lnTo>
                    <a:lnTo>
                      <a:pt x="163" y="136"/>
                    </a:lnTo>
                    <a:lnTo>
                      <a:pt x="159" y="136"/>
                    </a:lnTo>
                    <a:lnTo>
                      <a:pt x="159" y="137"/>
                    </a:lnTo>
                    <a:lnTo>
                      <a:pt x="155" y="137"/>
                    </a:lnTo>
                    <a:lnTo>
                      <a:pt x="155" y="139"/>
                    </a:lnTo>
                    <a:lnTo>
                      <a:pt x="150" y="139"/>
                    </a:lnTo>
                    <a:lnTo>
                      <a:pt x="150" y="140"/>
                    </a:lnTo>
                    <a:lnTo>
                      <a:pt x="147" y="140"/>
                    </a:lnTo>
                    <a:lnTo>
                      <a:pt x="147" y="141"/>
                    </a:lnTo>
                    <a:lnTo>
                      <a:pt x="143" y="141"/>
                    </a:lnTo>
                    <a:lnTo>
                      <a:pt x="143" y="143"/>
                    </a:lnTo>
                    <a:lnTo>
                      <a:pt x="139" y="143"/>
                    </a:lnTo>
                    <a:lnTo>
                      <a:pt x="135" y="143"/>
                    </a:lnTo>
                    <a:lnTo>
                      <a:pt x="135" y="145"/>
                    </a:lnTo>
                    <a:lnTo>
                      <a:pt x="131" y="145"/>
                    </a:lnTo>
                    <a:lnTo>
                      <a:pt x="131" y="146"/>
                    </a:lnTo>
                    <a:lnTo>
                      <a:pt x="127" y="146"/>
                    </a:lnTo>
                    <a:lnTo>
                      <a:pt x="127" y="147"/>
                    </a:lnTo>
                    <a:lnTo>
                      <a:pt x="123" y="147"/>
                    </a:lnTo>
                    <a:lnTo>
                      <a:pt x="123" y="149"/>
                    </a:lnTo>
                    <a:lnTo>
                      <a:pt x="120" y="149"/>
                    </a:lnTo>
                    <a:lnTo>
                      <a:pt x="120" y="150"/>
                    </a:lnTo>
                    <a:lnTo>
                      <a:pt x="116" y="150"/>
                    </a:lnTo>
                    <a:lnTo>
                      <a:pt x="116" y="151"/>
                    </a:lnTo>
                    <a:lnTo>
                      <a:pt x="112" y="151"/>
                    </a:lnTo>
                    <a:lnTo>
                      <a:pt x="112" y="153"/>
                    </a:lnTo>
                    <a:lnTo>
                      <a:pt x="108" y="153"/>
                    </a:lnTo>
                    <a:lnTo>
                      <a:pt x="108" y="154"/>
                    </a:lnTo>
                    <a:lnTo>
                      <a:pt x="104" y="154"/>
                    </a:lnTo>
                    <a:lnTo>
                      <a:pt x="104" y="155"/>
                    </a:lnTo>
                    <a:lnTo>
                      <a:pt x="100" y="155"/>
                    </a:lnTo>
                    <a:lnTo>
                      <a:pt x="100" y="157"/>
                    </a:lnTo>
                    <a:lnTo>
                      <a:pt x="96" y="157"/>
                    </a:lnTo>
                    <a:lnTo>
                      <a:pt x="93" y="157"/>
                    </a:lnTo>
                    <a:lnTo>
                      <a:pt x="93" y="159"/>
                    </a:lnTo>
                    <a:lnTo>
                      <a:pt x="88" y="159"/>
                    </a:lnTo>
                    <a:lnTo>
                      <a:pt x="88" y="160"/>
                    </a:lnTo>
                    <a:lnTo>
                      <a:pt x="84" y="160"/>
                    </a:lnTo>
                    <a:lnTo>
                      <a:pt x="84" y="161"/>
                    </a:lnTo>
                    <a:lnTo>
                      <a:pt x="81" y="161"/>
                    </a:lnTo>
                    <a:lnTo>
                      <a:pt x="81" y="163"/>
                    </a:lnTo>
                    <a:lnTo>
                      <a:pt x="77" y="163"/>
                    </a:lnTo>
                    <a:lnTo>
                      <a:pt x="77" y="164"/>
                    </a:lnTo>
                    <a:lnTo>
                      <a:pt x="71" y="164"/>
                    </a:lnTo>
                    <a:lnTo>
                      <a:pt x="71" y="165"/>
                    </a:lnTo>
                    <a:lnTo>
                      <a:pt x="68" y="165"/>
                    </a:lnTo>
                    <a:lnTo>
                      <a:pt x="68" y="167"/>
                    </a:lnTo>
                    <a:lnTo>
                      <a:pt x="64" y="167"/>
                    </a:lnTo>
                    <a:lnTo>
                      <a:pt x="64" y="168"/>
                    </a:lnTo>
                    <a:lnTo>
                      <a:pt x="60" y="168"/>
                    </a:lnTo>
                    <a:lnTo>
                      <a:pt x="60" y="170"/>
                    </a:lnTo>
                    <a:lnTo>
                      <a:pt x="56" y="170"/>
                    </a:lnTo>
                    <a:lnTo>
                      <a:pt x="56" y="171"/>
                    </a:lnTo>
                    <a:lnTo>
                      <a:pt x="52" y="171"/>
                    </a:lnTo>
                    <a:lnTo>
                      <a:pt x="52" y="172"/>
                    </a:lnTo>
                    <a:lnTo>
                      <a:pt x="48" y="172"/>
                    </a:lnTo>
                    <a:lnTo>
                      <a:pt x="48" y="173"/>
                    </a:lnTo>
                    <a:lnTo>
                      <a:pt x="44" y="173"/>
                    </a:lnTo>
                    <a:lnTo>
                      <a:pt x="44" y="174"/>
                    </a:lnTo>
                    <a:lnTo>
                      <a:pt x="41" y="174"/>
                    </a:lnTo>
                    <a:lnTo>
                      <a:pt x="41" y="176"/>
                    </a:lnTo>
                    <a:lnTo>
                      <a:pt x="37" y="176"/>
                    </a:lnTo>
                    <a:lnTo>
                      <a:pt x="37" y="177"/>
                    </a:lnTo>
                    <a:lnTo>
                      <a:pt x="33" y="177"/>
                    </a:lnTo>
                    <a:lnTo>
                      <a:pt x="33" y="178"/>
                    </a:lnTo>
                    <a:lnTo>
                      <a:pt x="29" y="178"/>
                    </a:lnTo>
                    <a:lnTo>
                      <a:pt x="29" y="180"/>
                    </a:lnTo>
                    <a:lnTo>
                      <a:pt x="25" y="180"/>
                    </a:lnTo>
                    <a:lnTo>
                      <a:pt x="25" y="181"/>
                    </a:lnTo>
                    <a:lnTo>
                      <a:pt x="21" y="181"/>
                    </a:lnTo>
                    <a:lnTo>
                      <a:pt x="21" y="182"/>
                    </a:lnTo>
                    <a:lnTo>
                      <a:pt x="17" y="182"/>
                    </a:lnTo>
                    <a:lnTo>
                      <a:pt x="17" y="184"/>
                    </a:lnTo>
                    <a:lnTo>
                      <a:pt x="14" y="184"/>
                    </a:lnTo>
                    <a:lnTo>
                      <a:pt x="14" y="185"/>
                    </a:lnTo>
                    <a:lnTo>
                      <a:pt x="10" y="185"/>
                    </a:lnTo>
                    <a:lnTo>
                      <a:pt x="10" y="186"/>
                    </a:lnTo>
                    <a:lnTo>
                      <a:pt x="5" y="186"/>
                    </a:lnTo>
                    <a:lnTo>
                      <a:pt x="5" y="187"/>
                    </a:lnTo>
                    <a:lnTo>
                      <a:pt x="3" y="187"/>
                    </a:lnTo>
                    <a:lnTo>
                      <a:pt x="3" y="173"/>
                    </a:lnTo>
                    <a:lnTo>
                      <a:pt x="1" y="173"/>
                    </a:lnTo>
                    <a:lnTo>
                      <a:pt x="1" y="157"/>
                    </a:lnTo>
                    <a:lnTo>
                      <a:pt x="0" y="157"/>
                    </a:lnTo>
                    <a:lnTo>
                      <a:pt x="0" y="122"/>
                    </a:lnTo>
                    <a:lnTo>
                      <a:pt x="1" y="122"/>
                    </a:lnTo>
                    <a:lnTo>
                      <a:pt x="1" y="114"/>
                    </a:lnTo>
                    <a:lnTo>
                      <a:pt x="3" y="114"/>
                    </a:lnTo>
                    <a:lnTo>
                      <a:pt x="3" y="110"/>
                    </a:lnTo>
                    <a:lnTo>
                      <a:pt x="4" y="110"/>
                    </a:lnTo>
                    <a:lnTo>
                      <a:pt x="4" y="108"/>
                    </a:lnTo>
                    <a:lnTo>
                      <a:pt x="5" y="108"/>
                    </a:lnTo>
                    <a:lnTo>
                      <a:pt x="5" y="104"/>
                    </a:lnTo>
                    <a:lnTo>
                      <a:pt x="7" y="104"/>
                    </a:lnTo>
                    <a:lnTo>
                      <a:pt x="7" y="102"/>
                    </a:lnTo>
                    <a:lnTo>
                      <a:pt x="8" y="102"/>
                    </a:lnTo>
                    <a:lnTo>
                      <a:pt x="8" y="99"/>
                    </a:lnTo>
                    <a:lnTo>
                      <a:pt x="10" y="99"/>
                    </a:lnTo>
                    <a:lnTo>
                      <a:pt x="11" y="96"/>
                    </a:lnTo>
                    <a:lnTo>
                      <a:pt x="12" y="96"/>
                    </a:lnTo>
                    <a:lnTo>
                      <a:pt x="14" y="94"/>
                    </a:lnTo>
                    <a:lnTo>
                      <a:pt x="16" y="91"/>
                    </a:lnTo>
                    <a:lnTo>
                      <a:pt x="17" y="91"/>
                    </a:lnTo>
                    <a:lnTo>
                      <a:pt x="17" y="89"/>
                    </a:lnTo>
                    <a:lnTo>
                      <a:pt x="20" y="89"/>
                    </a:lnTo>
                    <a:lnTo>
                      <a:pt x="21" y="87"/>
                    </a:lnTo>
                    <a:lnTo>
                      <a:pt x="22" y="87"/>
                    </a:lnTo>
                    <a:lnTo>
                      <a:pt x="22" y="86"/>
                    </a:lnTo>
                    <a:lnTo>
                      <a:pt x="27" y="86"/>
                    </a:lnTo>
                    <a:lnTo>
                      <a:pt x="27" y="85"/>
                    </a:lnTo>
                    <a:lnTo>
                      <a:pt x="30" y="85"/>
                    </a:lnTo>
                    <a:lnTo>
                      <a:pt x="30" y="83"/>
                    </a:lnTo>
                    <a:lnTo>
                      <a:pt x="34" y="83"/>
                    </a:lnTo>
                    <a:lnTo>
                      <a:pt x="34" y="82"/>
                    </a:lnTo>
                    <a:lnTo>
                      <a:pt x="39" y="82"/>
                    </a:lnTo>
                    <a:lnTo>
                      <a:pt x="39" y="81"/>
                    </a:lnTo>
                    <a:lnTo>
                      <a:pt x="43" y="81"/>
                    </a:lnTo>
                    <a:lnTo>
                      <a:pt x="43" y="79"/>
                    </a:lnTo>
                    <a:lnTo>
                      <a:pt x="48" y="79"/>
                    </a:lnTo>
                    <a:lnTo>
                      <a:pt x="48" y="78"/>
                    </a:lnTo>
                    <a:lnTo>
                      <a:pt x="52" y="78"/>
                    </a:lnTo>
                    <a:lnTo>
                      <a:pt x="52" y="77"/>
                    </a:lnTo>
                    <a:lnTo>
                      <a:pt x="54" y="77"/>
                    </a:lnTo>
                    <a:lnTo>
                      <a:pt x="54" y="75"/>
                    </a:lnTo>
                    <a:lnTo>
                      <a:pt x="57" y="75"/>
                    </a:lnTo>
                    <a:lnTo>
                      <a:pt x="57" y="74"/>
                    </a:lnTo>
                    <a:lnTo>
                      <a:pt x="61" y="74"/>
                    </a:lnTo>
                    <a:lnTo>
                      <a:pt x="61" y="73"/>
                    </a:lnTo>
                    <a:lnTo>
                      <a:pt x="64" y="73"/>
                    </a:lnTo>
                    <a:lnTo>
                      <a:pt x="64" y="72"/>
                    </a:lnTo>
                    <a:lnTo>
                      <a:pt x="67" y="72"/>
                    </a:lnTo>
                    <a:lnTo>
                      <a:pt x="67" y="71"/>
                    </a:lnTo>
                    <a:lnTo>
                      <a:pt x="70" y="71"/>
                    </a:lnTo>
                    <a:lnTo>
                      <a:pt x="71" y="68"/>
                    </a:lnTo>
                    <a:lnTo>
                      <a:pt x="74" y="68"/>
                    </a:lnTo>
                    <a:lnTo>
                      <a:pt x="74" y="67"/>
                    </a:lnTo>
                    <a:lnTo>
                      <a:pt x="80" y="67"/>
                    </a:lnTo>
                    <a:lnTo>
                      <a:pt x="81" y="64"/>
                    </a:lnTo>
                    <a:lnTo>
                      <a:pt x="83" y="64"/>
                    </a:lnTo>
                    <a:lnTo>
                      <a:pt x="83" y="63"/>
                    </a:lnTo>
                    <a:lnTo>
                      <a:pt x="87" y="63"/>
                    </a:lnTo>
                    <a:lnTo>
                      <a:pt x="87" y="61"/>
                    </a:lnTo>
                    <a:lnTo>
                      <a:pt x="90" y="61"/>
                    </a:lnTo>
                    <a:lnTo>
                      <a:pt x="90" y="60"/>
                    </a:lnTo>
                    <a:lnTo>
                      <a:pt x="93" y="60"/>
                    </a:lnTo>
                    <a:lnTo>
                      <a:pt x="94" y="58"/>
                    </a:lnTo>
                    <a:lnTo>
                      <a:pt x="96" y="58"/>
                    </a:lnTo>
                    <a:lnTo>
                      <a:pt x="96" y="57"/>
                    </a:lnTo>
                    <a:lnTo>
                      <a:pt x="100" y="57"/>
                    </a:lnTo>
                    <a:lnTo>
                      <a:pt x="101" y="54"/>
                    </a:lnTo>
                    <a:lnTo>
                      <a:pt x="104" y="54"/>
                    </a:lnTo>
                    <a:lnTo>
                      <a:pt x="106" y="51"/>
                    </a:lnTo>
                    <a:lnTo>
                      <a:pt x="108" y="51"/>
                    </a:lnTo>
                    <a:lnTo>
                      <a:pt x="108" y="50"/>
                    </a:lnTo>
                    <a:lnTo>
                      <a:pt x="110" y="50"/>
                    </a:lnTo>
                    <a:lnTo>
                      <a:pt x="110" y="48"/>
                    </a:lnTo>
                    <a:lnTo>
                      <a:pt x="113" y="48"/>
                    </a:lnTo>
                    <a:lnTo>
                      <a:pt x="113" y="47"/>
                    </a:lnTo>
                    <a:lnTo>
                      <a:pt x="117" y="47"/>
                    </a:lnTo>
                    <a:lnTo>
                      <a:pt x="118" y="45"/>
                    </a:lnTo>
                    <a:lnTo>
                      <a:pt x="121" y="45"/>
                    </a:lnTo>
                    <a:lnTo>
                      <a:pt x="123" y="42"/>
                    </a:lnTo>
                    <a:lnTo>
                      <a:pt x="125" y="42"/>
                    </a:lnTo>
                    <a:lnTo>
                      <a:pt x="125" y="41"/>
                    </a:lnTo>
                    <a:lnTo>
                      <a:pt x="130" y="41"/>
                    </a:lnTo>
                    <a:lnTo>
                      <a:pt x="131" y="38"/>
                    </a:lnTo>
                    <a:lnTo>
                      <a:pt x="134" y="38"/>
                    </a:lnTo>
                    <a:lnTo>
                      <a:pt x="134" y="37"/>
                    </a:lnTo>
                    <a:lnTo>
                      <a:pt x="137" y="37"/>
                    </a:lnTo>
                    <a:lnTo>
                      <a:pt x="139" y="34"/>
                    </a:lnTo>
                    <a:lnTo>
                      <a:pt x="142" y="34"/>
                    </a:lnTo>
                    <a:lnTo>
                      <a:pt x="142" y="33"/>
                    </a:lnTo>
                    <a:lnTo>
                      <a:pt x="147" y="33"/>
                    </a:lnTo>
                    <a:lnTo>
                      <a:pt x="148" y="31"/>
                    </a:lnTo>
                    <a:lnTo>
                      <a:pt x="150" y="31"/>
                    </a:lnTo>
                    <a:lnTo>
                      <a:pt x="150" y="30"/>
                    </a:lnTo>
                    <a:lnTo>
                      <a:pt x="155" y="30"/>
                    </a:lnTo>
                    <a:lnTo>
                      <a:pt x="155" y="28"/>
                    </a:lnTo>
                    <a:lnTo>
                      <a:pt x="157" y="28"/>
                    </a:lnTo>
                    <a:lnTo>
                      <a:pt x="157" y="27"/>
                    </a:lnTo>
                    <a:lnTo>
                      <a:pt x="160" y="27"/>
                    </a:lnTo>
                    <a:lnTo>
                      <a:pt x="160" y="26"/>
                    </a:lnTo>
                    <a:lnTo>
                      <a:pt x="164" y="26"/>
                    </a:lnTo>
                    <a:lnTo>
                      <a:pt x="164" y="24"/>
                    </a:lnTo>
                    <a:lnTo>
                      <a:pt x="169" y="24"/>
                    </a:lnTo>
                    <a:lnTo>
                      <a:pt x="169" y="23"/>
                    </a:lnTo>
                    <a:lnTo>
                      <a:pt x="173" y="23"/>
                    </a:lnTo>
                    <a:lnTo>
                      <a:pt x="173" y="22"/>
                    </a:lnTo>
                    <a:lnTo>
                      <a:pt x="203" y="22"/>
                    </a:lnTo>
                    <a:lnTo>
                      <a:pt x="203" y="23"/>
                    </a:lnTo>
                    <a:lnTo>
                      <a:pt x="225" y="23"/>
                    </a:lnTo>
                    <a:lnTo>
                      <a:pt x="225" y="22"/>
                    </a:lnTo>
                    <a:lnTo>
                      <a:pt x="230" y="22"/>
                    </a:lnTo>
                    <a:lnTo>
                      <a:pt x="230" y="20"/>
                    </a:lnTo>
                    <a:lnTo>
                      <a:pt x="232" y="20"/>
                    </a:lnTo>
                    <a:lnTo>
                      <a:pt x="233" y="18"/>
                    </a:lnTo>
                    <a:lnTo>
                      <a:pt x="236" y="18"/>
                    </a:lnTo>
                    <a:lnTo>
                      <a:pt x="236" y="17"/>
                    </a:lnTo>
                    <a:lnTo>
                      <a:pt x="239" y="17"/>
                    </a:lnTo>
                    <a:lnTo>
                      <a:pt x="240" y="14"/>
                    </a:lnTo>
                    <a:lnTo>
                      <a:pt x="244" y="14"/>
                    </a:lnTo>
                    <a:lnTo>
                      <a:pt x="244" y="13"/>
                    </a:lnTo>
                    <a:lnTo>
                      <a:pt x="246" y="13"/>
                    </a:lnTo>
                    <a:lnTo>
                      <a:pt x="248" y="10"/>
                    </a:lnTo>
                    <a:lnTo>
                      <a:pt x="249" y="10"/>
                    </a:lnTo>
                    <a:lnTo>
                      <a:pt x="250" y="7"/>
                    </a:lnTo>
                    <a:lnTo>
                      <a:pt x="253" y="7"/>
                    </a:lnTo>
                    <a:lnTo>
                      <a:pt x="253" y="6"/>
                    </a:lnTo>
                    <a:lnTo>
                      <a:pt x="256" y="6"/>
                    </a:lnTo>
                    <a:lnTo>
                      <a:pt x="256" y="5"/>
                    </a:lnTo>
                    <a:lnTo>
                      <a:pt x="259" y="5"/>
                    </a:lnTo>
                    <a:lnTo>
                      <a:pt x="259" y="3"/>
                    </a:lnTo>
                    <a:lnTo>
                      <a:pt x="262" y="3"/>
                    </a:lnTo>
                    <a:lnTo>
                      <a:pt x="262" y="1"/>
                    </a:lnTo>
                    <a:lnTo>
                      <a:pt x="265" y="1"/>
                    </a:lnTo>
                    <a:lnTo>
                      <a:pt x="265" y="0"/>
                    </a:lnTo>
                    <a:lnTo>
                      <a:pt x="269" y="0"/>
                    </a:lnTo>
                  </a:path>
                </a:pathLst>
              </a:custGeom>
              <a:solidFill>
                <a:srgbClr val="C0C0C0"/>
              </a:solidFill>
              <a:ln w="12700" cap="rnd" cmpd="sng">
                <a:solidFill>
                  <a:schemeClr val="bg2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323" name="Freeform 156"/>
              <p:cNvSpPr>
                <a:spLocks/>
              </p:cNvSpPr>
              <p:nvPr/>
            </p:nvSpPr>
            <p:spPr bwMode="auto">
              <a:xfrm>
                <a:off x="4953" y="2429"/>
                <a:ext cx="298" cy="196"/>
              </a:xfrm>
              <a:custGeom>
                <a:avLst/>
                <a:gdLst>
                  <a:gd name="T0" fmla="*/ 1 w 298"/>
                  <a:gd name="T1" fmla="*/ 195 h 196"/>
                  <a:gd name="T2" fmla="*/ 3 w 298"/>
                  <a:gd name="T3" fmla="*/ 182 h 196"/>
                  <a:gd name="T4" fmla="*/ 1 w 298"/>
                  <a:gd name="T5" fmla="*/ 164 h 196"/>
                  <a:gd name="T6" fmla="*/ 0 w 298"/>
                  <a:gd name="T7" fmla="*/ 129 h 196"/>
                  <a:gd name="T8" fmla="*/ 1 w 298"/>
                  <a:gd name="T9" fmla="*/ 121 h 196"/>
                  <a:gd name="T10" fmla="*/ 4 w 298"/>
                  <a:gd name="T11" fmla="*/ 114 h 196"/>
                  <a:gd name="T12" fmla="*/ 7 w 298"/>
                  <a:gd name="T13" fmla="*/ 107 h 196"/>
                  <a:gd name="T14" fmla="*/ 10 w 298"/>
                  <a:gd name="T15" fmla="*/ 102 h 196"/>
                  <a:gd name="T16" fmla="*/ 20 w 298"/>
                  <a:gd name="T17" fmla="*/ 93 h 196"/>
                  <a:gd name="T18" fmla="*/ 27 w 298"/>
                  <a:gd name="T19" fmla="*/ 89 h 196"/>
                  <a:gd name="T20" fmla="*/ 35 w 298"/>
                  <a:gd name="T21" fmla="*/ 86 h 196"/>
                  <a:gd name="T22" fmla="*/ 44 w 298"/>
                  <a:gd name="T23" fmla="*/ 84 h 196"/>
                  <a:gd name="T24" fmla="*/ 53 w 298"/>
                  <a:gd name="T25" fmla="*/ 81 h 196"/>
                  <a:gd name="T26" fmla="*/ 62 w 298"/>
                  <a:gd name="T27" fmla="*/ 77 h 196"/>
                  <a:gd name="T28" fmla="*/ 71 w 298"/>
                  <a:gd name="T29" fmla="*/ 73 h 196"/>
                  <a:gd name="T30" fmla="*/ 81 w 298"/>
                  <a:gd name="T31" fmla="*/ 69 h 196"/>
                  <a:gd name="T32" fmla="*/ 89 w 298"/>
                  <a:gd name="T33" fmla="*/ 65 h 196"/>
                  <a:gd name="T34" fmla="*/ 98 w 298"/>
                  <a:gd name="T35" fmla="*/ 60 h 196"/>
                  <a:gd name="T36" fmla="*/ 106 w 298"/>
                  <a:gd name="T37" fmla="*/ 56 h 196"/>
                  <a:gd name="T38" fmla="*/ 115 w 298"/>
                  <a:gd name="T39" fmla="*/ 50 h 196"/>
                  <a:gd name="T40" fmla="*/ 123 w 298"/>
                  <a:gd name="T41" fmla="*/ 47 h 196"/>
                  <a:gd name="T42" fmla="*/ 132 w 298"/>
                  <a:gd name="T43" fmla="*/ 42 h 196"/>
                  <a:gd name="T44" fmla="*/ 140 w 298"/>
                  <a:gd name="T45" fmla="*/ 38 h 196"/>
                  <a:gd name="T46" fmla="*/ 150 w 298"/>
                  <a:gd name="T47" fmla="*/ 35 h 196"/>
                  <a:gd name="T48" fmla="*/ 157 w 298"/>
                  <a:gd name="T49" fmla="*/ 31 h 196"/>
                  <a:gd name="T50" fmla="*/ 167 w 298"/>
                  <a:gd name="T51" fmla="*/ 26 h 196"/>
                  <a:gd name="T52" fmla="*/ 176 w 298"/>
                  <a:gd name="T53" fmla="*/ 24 h 196"/>
                  <a:gd name="T54" fmla="*/ 210 w 298"/>
                  <a:gd name="T55" fmla="*/ 25 h 196"/>
                  <a:gd name="T56" fmla="*/ 228 w 298"/>
                  <a:gd name="T57" fmla="*/ 24 h 196"/>
                  <a:gd name="T58" fmla="*/ 234 w 298"/>
                  <a:gd name="T59" fmla="*/ 22 h 196"/>
                  <a:gd name="T60" fmla="*/ 237 w 298"/>
                  <a:gd name="T61" fmla="*/ 20 h 196"/>
                  <a:gd name="T62" fmla="*/ 243 w 298"/>
                  <a:gd name="T63" fmla="*/ 17 h 196"/>
                  <a:gd name="T64" fmla="*/ 249 w 298"/>
                  <a:gd name="T65" fmla="*/ 15 h 196"/>
                  <a:gd name="T66" fmla="*/ 253 w 298"/>
                  <a:gd name="T67" fmla="*/ 10 h 196"/>
                  <a:gd name="T68" fmla="*/ 263 w 298"/>
                  <a:gd name="T69" fmla="*/ 6 h 196"/>
                  <a:gd name="T70" fmla="*/ 272 w 298"/>
                  <a:gd name="T71" fmla="*/ 0 h 196"/>
                  <a:gd name="T72" fmla="*/ 273 w 298"/>
                  <a:gd name="T73" fmla="*/ 6 h 196"/>
                  <a:gd name="T74" fmla="*/ 275 w 298"/>
                  <a:gd name="T75" fmla="*/ 12 h 196"/>
                  <a:gd name="T76" fmla="*/ 276 w 298"/>
                  <a:gd name="T77" fmla="*/ 17 h 196"/>
                  <a:gd name="T78" fmla="*/ 278 w 298"/>
                  <a:gd name="T79" fmla="*/ 22 h 196"/>
                  <a:gd name="T80" fmla="*/ 280 w 298"/>
                  <a:gd name="T81" fmla="*/ 29 h 196"/>
                  <a:gd name="T82" fmla="*/ 281 w 298"/>
                  <a:gd name="T83" fmla="*/ 35 h 196"/>
                  <a:gd name="T84" fmla="*/ 282 w 298"/>
                  <a:gd name="T85" fmla="*/ 41 h 196"/>
                  <a:gd name="T86" fmla="*/ 284 w 298"/>
                  <a:gd name="T87" fmla="*/ 47 h 196"/>
                  <a:gd name="T88" fmla="*/ 285 w 298"/>
                  <a:gd name="T89" fmla="*/ 52 h 196"/>
                  <a:gd name="T90" fmla="*/ 287 w 298"/>
                  <a:gd name="T91" fmla="*/ 59 h 196"/>
                  <a:gd name="T92" fmla="*/ 288 w 298"/>
                  <a:gd name="T93" fmla="*/ 63 h 196"/>
                  <a:gd name="T94" fmla="*/ 291 w 298"/>
                  <a:gd name="T95" fmla="*/ 69 h 196"/>
                  <a:gd name="T96" fmla="*/ 291 w 298"/>
                  <a:gd name="T97" fmla="*/ 75 h 196"/>
                  <a:gd name="T98" fmla="*/ 293 w 298"/>
                  <a:gd name="T99" fmla="*/ 81 h 196"/>
                  <a:gd name="T100" fmla="*/ 294 w 298"/>
                  <a:gd name="T101" fmla="*/ 86 h 196"/>
                  <a:gd name="T102" fmla="*/ 296 w 298"/>
                  <a:gd name="T103" fmla="*/ 92 h 196"/>
                  <a:gd name="T104" fmla="*/ 297 w 298"/>
                  <a:gd name="T105" fmla="*/ 97 h 19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w 298"/>
                  <a:gd name="T160" fmla="*/ 0 h 196"/>
                  <a:gd name="T161" fmla="*/ 298 w 298"/>
                  <a:gd name="T162" fmla="*/ 196 h 196"/>
                </a:gdLst>
                <a:ahLst/>
                <a:cxnLst>
                  <a:cxn ang="T106">
                    <a:pos x="T0" y="T1"/>
                  </a:cxn>
                  <a:cxn ang="T107">
                    <a:pos x="T2" y="T3"/>
                  </a:cxn>
                  <a:cxn ang="T108">
                    <a:pos x="T4" y="T5"/>
                  </a:cxn>
                  <a:cxn ang="T109">
                    <a:pos x="T6" y="T7"/>
                  </a:cxn>
                  <a:cxn ang="T110">
                    <a:pos x="T8" y="T9"/>
                  </a:cxn>
                  <a:cxn ang="T111">
                    <a:pos x="T10" y="T11"/>
                  </a:cxn>
                  <a:cxn ang="T112">
                    <a:pos x="T12" y="T13"/>
                  </a:cxn>
                  <a:cxn ang="T113">
                    <a:pos x="T14" y="T15"/>
                  </a:cxn>
                  <a:cxn ang="T114">
                    <a:pos x="T16" y="T17"/>
                  </a:cxn>
                  <a:cxn ang="T115">
                    <a:pos x="T18" y="T19"/>
                  </a:cxn>
                  <a:cxn ang="T116">
                    <a:pos x="T20" y="T21"/>
                  </a:cxn>
                  <a:cxn ang="T117">
                    <a:pos x="T22" y="T23"/>
                  </a:cxn>
                  <a:cxn ang="T118">
                    <a:pos x="T24" y="T25"/>
                  </a:cxn>
                  <a:cxn ang="T119">
                    <a:pos x="T26" y="T27"/>
                  </a:cxn>
                  <a:cxn ang="T120">
                    <a:pos x="T28" y="T29"/>
                  </a:cxn>
                  <a:cxn ang="T121">
                    <a:pos x="T30" y="T31"/>
                  </a:cxn>
                  <a:cxn ang="T122">
                    <a:pos x="T32" y="T33"/>
                  </a:cxn>
                  <a:cxn ang="T123">
                    <a:pos x="T34" y="T35"/>
                  </a:cxn>
                  <a:cxn ang="T124">
                    <a:pos x="T36" y="T37"/>
                  </a:cxn>
                  <a:cxn ang="T125">
                    <a:pos x="T38" y="T39"/>
                  </a:cxn>
                  <a:cxn ang="T126">
                    <a:pos x="T40" y="T41"/>
                  </a:cxn>
                  <a:cxn ang="T127">
                    <a:pos x="T42" y="T43"/>
                  </a:cxn>
                  <a:cxn ang="T128">
                    <a:pos x="T44" y="T45"/>
                  </a:cxn>
                  <a:cxn ang="T129">
                    <a:pos x="T46" y="T47"/>
                  </a:cxn>
                  <a:cxn ang="T130">
                    <a:pos x="T48" y="T49"/>
                  </a:cxn>
                  <a:cxn ang="T131">
                    <a:pos x="T50" y="T51"/>
                  </a:cxn>
                  <a:cxn ang="T132">
                    <a:pos x="T52" y="T53"/>
                  </a:cxn>
                  <a:cxn ang="T133">
                    <a:pos x="T54" y="T55"/>
                  </a:cxn>
                  <a:cxn ang="T134">
                    <a:pos x="T56" y="T57"/>
                  </a:cxn>
                  <a:cxn ang="T135">
                    <a:pos x="T58" y="T59"/>
                  </a:cxn>
                  <a:cxn ang="T136">
                    <a:pos x="T60" y="T61"/>
                  </a:cxn>
                  <a:cxn ang="T137">
                    <a:pos x="T62" y="T63"/>
                  </a:cxn>
                  <a:cxn ang="T138">
                    <a:pos x="T64" y="T65"/>
                  </a:cxn>
                  <a:cxn ang="T139">
                    <a:pos x="T66" y="T67"/>
                  </a:cxn>
                  <a:cxn ang="T140">
                    <a:pos x="T68" y="T69"/>
                  </a:cxn>
                  <a:cxn ang="T141">
                    <a:pos x="T70" y="T71"/>
                  </a:cxn>
                  <a:cxn ang="T142">
                    <a:pos x="T72" y="T73"/>
                  </a:cxn>
                  <a:cxn ang="T143">
                    <a:pos x="T74" y="T75"/>
                  </a:cxn>
                  <a:cxn ang="T144">
                    <a:pos x="T76" y="T77"/>
                  </a:cxn>
                  <a:cxn ang="T145">
                    <a:pos x="T78" y="T79"/>
                  </a:cxn>
                  <a:cxn ang="T146">
                    <a:pos x="T80" y="T81"/>
                  </a:cxn>
                  <a:cxn ang="T147">
                    <a:pos x="T82" y="T83"/>
                  </a:cxn>
                  <a:cxn ang="T148">
                    <a:pos x="T84" y="T85"/>
                  </a:cxn>
                  <a:cxn ang="T149">
                    <a:pos x="T86" y="T87"/>
                  </a:cxn>
                  <a:cxn ang="T150">
                    <a:pos x="T88" y="T89"/>
                  </a:cxn>
                  <a:cxn ang="T151">
                    <a:pos x="T90" y="T91"/>
                  </a:cxn>
                  <a:cxn ang="T152">
                    <a:pos x="T92" y="T93"/>
                  </a:cxn>
                  <a:cxn ang="T153">
                    <a:pos x="T94" y="T95"/>
                  </a:cxn>
                  <a:cxn ang="T154">
                    <a:pos x="T96" y="T97"/>
                  </a:cxn>
                  <a:cxn ang="T155">
                    <a:pos x="T98" y="T99"/>
                  </a:cxn>
                  <a:cxn ang="T156">
                    <a:pos x="T100" y="T101"/>
                  </a:cxn>
                  <a:cxn ang="T157">
                    <a:pos x="T102" y="T103"/>
                  </a:cxn>
                  <a:cxn ang="T158">
                    <a:pos x="T104" y="T105"/>
                  </a:cxn>
                </a:cxnLst>
                <a:rect l="T159" t="T160" r="T161" b="T162"/>
                <a:pathLst>
                  <a:path w="298" h="196">
                    <a:moveTo>
                      <a:pt x="297" y="97"/>
                    </a:moveTo>
                    <a:lnTo>
                      <a:pt x="1" y="195"/>
                    </a:lnTo>
                    <a:lnTo>
                      <a:pt x="3" y="195"/>
                    </a:lnTo>
                    <a:lnTo>
                      <a:pt x="3" y="182"/>
                    </a:lnTo>
                    <a:lnTo>
                      <a:pt x="1" y="178"/>
                    </a:lnTo>
                    <a:lnTo>
                      <a:pt x="1" y="164"/>
                    </a:lnTo>
                    <a:lnTo>
                      <a:pt x="0" y="161"/>
                    </a:lnTo>
                    <a:lnTo>
                      <a:pt x="0" y="129"/>
                    </a:lnTo>
                    <a:lnTo>
                      <a:pt x="1" y="125"/>
                    </a:lnTo>
                    <a:lnTo>
                      <a:pt x="1" y="121"/>
                    </a:lnTo>
                    <a:lnTo>
                      <a:pt x="3" y="117"/>
                    </a:lnTo>
                    <a:lnTo>
                      <a:pt x="4" y="114"/>
                    </a:lnTo>
                    <a:lnTo>
                      <a:pt x="6" y="110"/>
                    </a:lnTo>
                    <a:lnTo>
                      <a:pt x="7" y="107"/>
                    </a:lnTo>
                    <a:lnTo>
                      <a:pt x="8" y="105"/>
                    </a:lnTo>
                    <a:lnTo>
                      <a:pt x="10" y="102"/>
                    </a:lnTo>
                    <a:lnTo>
                      <a:pt x="17" y="94"/>
                    </a:lnTo>
                    <a:lnTo>
                      <a:pt x="20" y="93"/>
                    </a:lnTo>
                    <a:lnTo>
                      <a:pt x="23" y="91"/>
                    </a:lnTo>
                    <a:lnTo>
                      <a:pt x="27" y="89"/>
                    </a:lnTo>
                    <a:lnTo>
                      <a:pt x="30" y="88"/>
                    </a:lnTo>
                    <a:lnTo>
                      <a:pt x="35" y="86"/>
                    </a:lnTo>
                    <a:lnTo>
                      <a:pt x="40" y="85"/>
                    </a:lnTo>
                    <a:lnTo>
                      <a:pt x="44" y="84"/>
                    </a:lnTo>
                    <a:lnTo>
                      <a:pt x="49" y="82"/>
                    </a:lnTo>
                    <a:lnTo>
                      <a:pt x="53" y="81"/>
                    </a:lnTo>
                    <a:lnTo>
                      <a:pt x="58" y="78"/>
                    </a:lnTo>
                    <a:lnTo>
                      <a:pt x="62" y="77"/>
                    </a:lnTo>
                    <a:lnTo>
                      <a:pt x="68" y="75"/>
                    </a:lnTo>
                    <a:lnTo>
                      <a:pt x="71" y="73"/>
                    </a:lnTo>
                    <a:lnTo>
                      <a:pt x="75" y="70"/>
                    </a:lnTo>
                    <a:lnTo>
                      <a:pt x="81" y="69"/>
                    </a:lnTo>
                    <a:lnTo>
                      <a:pt x="84" y="66"/>
                    </a:lnTo>
                    <a:lnTo>
                      <a:pt x="89" y="65"/>
                    </a:lnTo>
                    <a:lnTo>
                      <a:pt x="94" y="63"/>
                    </a:lnTo>
                    <a:lnTo>
                      <a:pt x="98" y="60"/>
                    </a:lnTo>
                    <a:lnTo>
                      <a:pt x="102" y="59"/>
                    </a:lnTo>
                    <a:lnTo>
                      <a:pt x="106" y="56"/>
                    </a:lnTo>
                    <a:lnTo>
                      <a:pt x="110" y="53"/>
                    </a:lnTo>
                    <a:lnTo>
                      <a:pt x="115" y="50"/>
                    </a:lnTo>
                    <a:lnTo>
                      <a:pt x="119" y="49"/>
                    </a:lnTo>
                    <a:lnTo>
                      <a:pt x="123" y="47"/>
                    </a:lnTo>
                    <a:lnTo>
                      <a:pt x="127" y="44"/>
                    </a:lnTo>
                    <a:lnTo>
                      <a:pt x="132" y="42"/>
                    </a:lnTo>
                    <a:lnTo>
                      <a:pt x="136" y="40"/>
                    </a:lnTo>
                    <a:lnTo>
                      <a:pt x="140" y="38"/>
                    </a:lnTo>
                    <a:lnTo>
                      <a:pt x="144" y="36"/>
                    </a:lnTo>
                    <a:lnTo>
                      <a:pt x="150" y="35"/>
                    </a:lnTo>
                    <a:lnTo>
                      <a:pt x="153" y="32"/>
                    </a:lnTo>
                    <a:lnTo>
                      <a:pt x="157" y="31"/>
                    </a:lnTo>
                    <a:lnTo>
                      <a:pt x="163" y="28"/>
                    </a:lnTo>
                    <a:lnTo>
                      <a:pt x="167" y="26"/>
                    </a:lnTo>
                    <a:lnTo>
                      <a:pt x="172" y="25"/>
                    </a:lnTo>
                    <a:lnTo>
                      <a:pt x="176" y="24"/>
                    </a:lnTo>
                    <a:lnTo>
                      <a:pt x="206" y="24"/>
                    </a:lnTo>
                    <a:lnTo>
                      <a:pt x="210" y="25"/>
                    </a:lnTo>
                    <a:lnTo>
                      <a:pt x="227" y="25"/>
                    </a:lnTo>
                    <a:lnTo>
                      <a:pt x="228" y="24"/>
                    </a:lnTo>
                    <a:lnTo>
                      <a:pt x="231" y="24"/>
                    </a:lnTo>
                    <a:lnTo>
                      <a:pt x="234" y="22"/>
                    </a:lnTo>
                    <a:lnTo>
                      <a:pt x="235" y="22"/>
                    </a:lnTo>
                    <a:lnTo>
                      <a:pt x="237" y="20"/>
                    </a:lnTo>
                    <a:lnTo>
                      <a:pt x="240" y="19"/>
                    </a:lnTo>
                    <a:lnTo>
                      <a:pt x="243" y="17"/>
                    </a:lnTo>
                    <a:lnTo>
                      <a:pt x="244" y="16"/>
                    </a:lnTo>
                    <a:lnTo>
                      <a:pt x="249" y="15"/>
                    </a:lnTo>
                    <a:lnTo>
                      <a:pt x="251" y="13"/>
                    </a:lnTo>
                    <a:lnTo>
                      <a:pt x="253" y="10"/>
                    </a:lnTo>
                    <a:lnTo>
                      <a:pt x="258" y="8"/>
                    </a:lnTo>
                    <a:lnTo>
                      <a:pt x="263" y="6"/>
                    </a:lnTo>
                    <a:lnTo>
                      <a:pt x="267" y="3"/>
                    </a:lnTo>
                    <a:lnTo>
                      <a:pt x="272" y="0"/>
                    </a:lnTo>
                    <a:lnTo>
                      <a:pt x="273" y="3"/>
                    </a:lnTo>
                    <a:lnTo>
                      <a:pt x="273" y="6"/>
                    </a:lnTo>
                    <a:lnTo>
                      <a:pt x="275" y="8"/>
                    </a:lnTo>
                    <a:lnTo>
                      <a:pt x="275" y="12"/>
                    </a:lnTo>
                    <a:lnTo>
                      <a:pt x="276" y="15"/>
                    </a:lnTo>
                    <a:lnTo>
                      <a:pt x="276" y="17"/>
                    </a:lnTo>
                    <a:lnTo>
                      <a:pt x="278" y="20"/>
                    </a:lnTo>
                    <a:lnTo>
                      <a:pt x="278" y="22"/>
                    </a:lnTo>
                    <a:lnTo>
                      <a:pt x="278" y="26"/>
                    </a:lnTo>
                    <a:lnTo>
                      <a:pt x="280" y="29"/>
                    </a:lnTo>
                    <a:lnTo>
                      <a:pt x="280" y="32"/>
                    </a:lnTo>
                    <a:lnTo>
                      <a:pt x="281" y="35"/>
                    </a:lnTo>
                    <a:lnTo>
                      <a:pt x="281" y="37"/>
                    </a:lnTo>
                    <a:lnTo>
                      <a:pt x="282" y="41"/>
                    </a:lnTo>
                    <a:lnTo>
                      <a:pt x="282" y="44"/>
                    </a:lnTo>
                    <a:lnTo>
                      <a:pt x="284" y="47"/>
                    </a:lnTo>
                    <a:lnTo>
                      <a:pt x="285" y="49"/>
                    </a:lnTo>
                    <a:lnTo>
                      <a:pt x="285" y="52"/>
                    </a:lnTo>
                    <a:lnTo>
                      <a:pt x="287" y="54"/>
                    </a:lnTo>
                    <a:lnTo>
                      <a:pt x="287" y="59"/>
                    </a:lnTo>
                    <a:lnTo>
                      <a:pt x="288" y="61"/>
                    </a:lnTo>
                    <a:lnTo>
                      <a:pt x="288" y="63"/>
                    </a:lnTo>
                    <a:lnTo>
                      <a:pt x="289" y="66"/>
                    </a:lnTo>
                    <a:lnTo>
                      <a:pt x="291" y="69"/>
                    </a:lnTo>
                    <a:lnTo>
                      <a:pt x="291" y="72"/>
                    </a:lnTo>
                    <a:lnTo>
                      <a:pt x="291" y="75"/>
                    </a:lnTo>
                    <a:lnTo>
                      <a:pt x="291" y="78"/>
                    </a:lnTo>
                    <a:lnTo>
                      <a:pt x="293" y="81"/>
                    </a:lnTo>
                    <a:lnTo>
                      <a:pt x="293" y="84"/>
                    </a:lnTo>
                    <a:lnTo>
                      <a:pt x="294" y="86"/>
                    </a:lnTo>
                    <a:lnTo>
                      <a:pt x="294" y="89"/>
                    </a:lnTo>
                    <a:lnTo>
                      <a:pt x="296" y="92"/>
                    </a:lnTo>
                    <a:lnTo>
                      <a:pt x="296" y="97"/>
                    </a:lnTo>
                    <a:lnTo>
                      <a:pt x="297" y="97"/>
                    </a:lnTo>
                  </a:path>
                </a:pathLst>
              </a:custGeom>
              <a:solidFill>
                <a:schemeClr val="accent1"/>
              </a:solidFill>
              <a:ln w="12700" cap="rnd" cmpd="sng">
                <a:solidFill>
                  <a:schemeClr val="bg2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324" name="Freeform 157"/>
              <p:cNvSpPr>
                <a:spLocks/>
              </p:cNvSpPr>
              <p:nvPr/>
            </p:nvSpPr>
            <p:spPr bwMode="auto">
              <a:xfrm>
                <a:off x="4871" y="2015"/>
                <a:ext cx="406" cy="400"/>
              </a:xfrm>
              <a:custGeom>
                <a:avLst/>
                <a:gdLst>
                  <a:gd name="T0" fmla="*/ 19 w 406"/>
                  <a:gd name="T1" fmla="*/ 116 h 400"/>
                  <a:gd name="T2" fmla="*/ 32 w 406"/>
                  <a:gd name="T3" fmla="*/ 128 h 400"/>
                  <a:gd name="T4" fmla="*/ 68 w 406"/>
                  <a:gd name="T5" fmla="*/ 144 h 400"/>
                  <a:gd name="T6" fmla="*/ 77 w 406"/>
                  <a:gd name="T7" fmla="*/ 159 h 400"/>
                  <a:gd name="T8" fmla="*/ 88 w 406"/>
                  <a:gd name="T9" fmla="*/ 173 h 400"/>
                  <a:gd name="T10" fmla="*/ 102 w 406"/>
                  <a:gd name="T11" fmla="*/ 184 h 400"/>
                  <a:gd name="T12" fmla="*/ 118 w 406"/>
                  <a:gd name="T13" fmla="*/ 202 h 400"/>
                  <a:gd name="T14" fmla="*/ 129 w 406"/>
                  <a:gd name="T15" fmla="*/ 217 h 400"/>
                  <a:gd name="T16" fmla="*/ 135 w 406"/>
                  <a:gd name="T17" fmla="*/ 238 h 400"/>
                  <a:gd name="T18" fmla="*/ 168 w 406"/>
                  <a:gd name="T19" fmla="*/ 235 h 400"/>
                  <a:gd name="T20" fmla="*/ 173 w 406"/>
                  <a:gd name="T21" fmla="*/ 233 h 400"/>
                  <a:gd name="T22" fmla="*/ 181 w 406"/>
                  <a:gd name="T23" fmla="*/ 229 h 400"/>
                  <a:gd name="T24" fmla="*/ 194 w 406"/>
                  <a:gd name="T25" fmla="*/ 222 h 400"/>
                  <a:gd name="T26" fmla="*/ 214 w 406"/>
                  <a:gd name="T27" fmla="*/ 213 h 400"/>
                  <a:gd name="T28" fmla="*/ 223 w 406"/>
                  <a:gd name="T29" fmla="*/ 213 h 400"/>
                  <a:gd name="T30" fmla="*/ 236 w 406"/>
                  <a:gd name="T31" fmla="*/ 222 h 400"/>
                  <a:gd name="T32" fmla="*/ 245 w 406"/>
                  <a:gd name="T33" fmla="*/ 234 h 400"/>
                  <a:gd name="T34" fmla="*/ 249 w 406"/>
                  <a:gd name="T35" fmla="*/ 242 h 400"/>
                  <a:gd name="T36" fmla="*/ 252 w 406"/>
                  <a:gd name="T37" fmla="*/ 250 h 400"/>
                  <a:gd name="T38" fmla="*/ 256 w 406"/>
                  <a:gd name="T39" fmla="*/ 261 h 400"/>
                  <a:gd name="T40" fmla="*/ 261 w 406"/>
                  <a:gd name="T41" fmla="*/ 279 h 400"/>
                  <a:gd name="T42" fmla="*/ 263 w 406"/>
                  <a:gd name="T43" fmla="*/ 290 h 400"/>
                  <a:gd name="T44" fmla="*/ 263 w 406"/>
                  <a:gd name="T45" fmla="*/ 337 h 400"/>
                  <a:gd name="T46" fmla="*/ 261 w 406"/>
                  <a:gd name="T47" fmla="*/ 364 h 400"/>
                  <a:gd name="T48" fmla="*/ 255 w 406"/>
                  <a:gd name="T49" fmla="*/ 371 h 400"/>
                  <a:gd name="T50" fmla="*/ 255 w 406"/>
                  <a:gd name="T51" fmla="*/ 379 h 400"/>
                  <a:gd name="T52" fmla="*/ 258 w 406"/>
                  <a:gd name="T53" fmla="*/ 385 h 400"/>
                  <a:gd name="T54" fmla="*/ 270 w 406"/>
                  <a:gd name="T55" fmla="*/ 392 h 400"/>
                  <a:gd name="T56" fmla="*/ 276 w 406"/>
                  <a:gd name="T57" fmla="*/ 395 h 400"/>
                  <a:gd name="T58" fmla="*/ 281 w 406"/>
                  <a:gd name="T59" fmla="*/ 398 h 400"/>
                  <a:gd name="T60" fmla="*/ 287 w 406"/>
                  <a:gd name="T61" fmla="*/ 396 h 400"/>
                  <a:gd name="T62" fmla="*/ 303 w 406"/>
                  <a:gd name="T63" fmla="*/ 393 h 400"/>
                  <a:gd name="T64" fmla="*/ 316 w 406"/>
                  <a:gd name="T65" fmla="*/ 390 h 400"/>
                  <a:gd name="T66" fmla="*/ 326 w 406"/>
                  <a:gd name="T67" fmla="*/ 386 h 400"/>
                  <a:gd name="T68" fmla="*/ 338 w 406"/>
                  <a:gd name="T69" fmla="*/ 378 h 400"/>
                  <a:gd name="T70" fmla="*/ 347 w 406"/>
                  <a:gd name="T71" fmla="*/ 366 h 400"/>
                  <a:gd name="T72" fmla="*/ 354 w 406"/>
                  <a:gd name="T73" fmla="*/ 353 h 400"/>
                  <a:gd name="T74" fmla="*/ 361 w 406"/>
                  <a:gd name="T75" fmla="*/ 337 h 400"/>
                  <a:gd name="T76" fmla="*/ 371 w 406"/>
                  <a:gd name="T77" fmla="*/ 308 h 400"/>
                  <a:gd name="T78" fmla="*/ 382 w 406"/>
                  <a:gd name="T79" fmla="*/ 275 h 400"/>
                  <a:gd name="T80" fmla="*/ 390 w 406"/>
                  <a:gd name="T81" fmla="*/ 241 h 400"/>
                  <a:gd name="T82" fmla="*/ 399 w 406"/>
                  <a:gd name="T83" fmla="*/ 208 h 400"/>
                  <a:gd name="T84" fmla="*/ 404 w 406"/>
                  <a:gd name="T85" fmla="*/ 174 h 400"/>
                  <a:gd name="T86" fmla="*/ 404 w 406"/>
                  <a:gd name="T87" fmla="*/ 120 h 400"/>
                  <a:gd name="T88" fmla="*/ 399 w 406"/>
                  <a:gd name="T89" fmla="*/ 92 h 400"/>
                  <a:gd name="T90" fmla="*/ 392 w 406"/>
                  <a:gd name="T91" fmla="*/ 77 h 400"/>
                  <a:gd name="T92" fmla="*/ 376 w 406"/>
                  <a:gd name="T93" fmla="*/ 62 h 400"/>
                  <a:gd name="T94" fmla="*/ 358 w 406"/>
                  <a:gd name="T95" fmla="*/ 45 h 400"/>
                  <a:gd name="T96" fmla="*/ 335 w 406"/>
                  <a:gd name="T97" fmla="*/ 26 h 400"/>
                  <a:gd name="T98" fmla="*/ 316 w 406"/>
                  <a:gd name="T99" fmla="*/ 13 h 400"/>
                  <a:gd name="T100" fmla="*/ 294 w 406"/>
                  <a:gd name="T101" fmla="*/ 4 h 400"/>
                  <a:gd name="T102" fmla="*/ 171 w 406"/>
                  <a:gd name="T103" fmla="*/ 0 h 400"/>
                  <a:gd name="T104" fmla="*/ 140 w 406"/>
                  <a:gd name="T105" fmla="*/ 3 h 400"/>
                  <a:gd name="T106" fmla="*/ 124 w 406"/>
                  <a:gd name="T107" fmla="*/ 6 h 400"/>
                  <a:gd name="T108" fmla="*/ 105 w 406"/>
                  <a:gd name="T109" fmla="*/ 12 h 400"/>
                  <a:gd name="T110" fmla="*/ 76 w 406"/>
                  <a:gd name="T111" fmla="*/ 20 h 400"/>
                  <a:gd name="T112" fmla="*/ 34 w 406"/>
                  <a:gd name="T113" fmla="*/ 32 h 400"/>
                  <a:gd name="T114" fmla="*/ 15 w 406"/>
                  <a:gd name="T115" fmla="*/ 41 h 400"/>
                  <a:gd name="T116" fmla="*/ 10 w 406"/>
                  <a:gd name="T117" fmla="*/ 48 h 400"/>
                  <a:gd name="T118" fmla="*/ 6 w 406"/>
                  <a:gd name="T119" fmla="*/ 57 h 400"/>
                  <a:gd name="T120" fmla="*/ 2 w 406"/>
                  <a:gd name="T121" fmla="*/ 66 h 400"/>
                  <a:gd name="T122" fmla="*/ 0 w 406"/>
                  <a:gd name="T123" fmla="*/ 86 h 400"/>
                  <a:gd name="T124" fmla="*/ 3 w 406"/>
                  <a:gd name="T125" fmla="*/ 97 h 400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  <a:gd name="T189" fmla="*/ 0 w 406"/>
                  <a:gd name="T190" fmla="*/ 0 h 400"/>
                  <a:gd name="T191" fmla="*/ 406 w 406"/>
                  <a:gd name="T192" fmla="*/ 400 h 400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T189" t="T190" r="T191" b="T192"/>
                <a:pathLst>
                  <a:path w="406" h="400">
                    <a:moveTo>
                      <a:pt x="5" y="100"/>
                    </a:moveTo>
                    <a:lnTo>
                      <a:pt x="13" y="108"/>
                    </a:lnTo>
                    <a:lnTo>
                      <a:pt x="15" y="110"/>
                    </a:lnTo>
                    <a:lnTo>
                      <a:pt x="19" y="116"/>
                    </a:lnTo>
                    <a:lnTo>
                      <a:pt x="21" y="119"/>
                    </a:lnTo>
                    <a:lnTo>
                      <a:pt x="28" y="126"/>
                    </a:lnTo>
                    <a:lnTo>
                      <a:pt x="31" y="126"/>
                    </a:lnTo>
                    <a:lnTo>
                      <a:pt x="32" y="128"/>
                    </a:lnTo>
                    <a:lnTo>
                      <a:pt x="63" y="128"/>
                    </a:lnTo>
                    <a:lnTo>
                      <a:pt x="64" y="133"/>
                    </a:lnTo>
                    <a:lnTo>
                      <a:pt x="67" y="139"/>
                    </a:lnTo>
                    <a:lnTo>
                      <a:pt x="68" y="144"/>
                    </a:lnTo>
                    <a:lnTo>
                      <a:pt x="70" y="148"/>
                    </a:lnTo>
                    <a:lnTo>
                      <a:pt x="72" y="153"/>
                    </a:lnTo>
                    <a:lnTo>
                      <a:pt x="75" y="157"/>
                    </a:lnTo>
                    <a:lnTo>
                      <a:pt x="77" y="159"/>
                    </a:lnTo>
                    <a:lnTo>
                      <a:pt x="79" y="163"/>
                    </a:lnTo>
                    <a:lnTo>
                      <a:pt x="84" y="168"/>
                    </a:lnTo>
                    <a:lnTo>
                      <a:pt x="85" y="171"/>
                    </a:lnTo>
                    <a:lnTo>
                      <a:pt x="88" y="173"/>
                    </a:lnTo>
                    <a:lnTo>
                      <a:pt x="95" y="179"/>
                    </a:lnTo>
                    <a:lnTo>
                      <a:pt x="97" y="180"/>
                    </a:lnTo>
                    <a:lnTo>
                      <a:pt x="100" y="183"/>
                    </a:lnTo>
                    <a:lnTo>
                      <a:pt x="102" y="184"/>
                    </a:lnTo>
                    <a:lnTo>
                      <a:pt x="104" y="187"/>
                    </a:lnTo>
                    <a:lnTo>
                      <a:pt x="106" y="188"/>
                    </a:lnTo>
                    <a:lnTo>
                      <a:pt x="117" y="199"/>
                    </a:lnTo>
                    <a:lnTo>
                      <a:pt x="118" y="202"/>
                    </a:lnTo>
                    <a:lnTo>
                      <a:pt x="121" y="205"/>
                    </a:lnTo>
                    <a:lnTo>
                      <a:pt x="124" y="208"/>
                    </a:lnTo>
                    <a:lnTo>
                      <a:pt x="126" y="213"/>
                    </a:lnTo>
                    <a:lnTo>
                      <a:pt x="129" y="217"/>
                    </a:lnTo>
                    <a:lnTo>
                      <a:pt x="130" y="222"/>
                    </a:lnTo>
                    <a:lnTo>
                      <a:pt x="133" y="228"/>
                    </a:lnTo>
                    <a:lnTo>
                      <a:pt x="135" y="233"/>
                    </a:lnTo>
                    <a:lnTo>
                      <a:pt x="135" y="238"/>
                    </a:lnTo>
                    <a:lnTo>
                      <a:pt x="163" y="238"/>
                    </a:lnTo>
                    <a:lnTo>
                      <a:pt x="164" y="237"/>
                    </a:lnTo>
                    <a:lnTo>
                      <a:pt x="167" y="237"/>
                    </a:lnTo>
                    <a:lnTo>
                      <a:pt x="168" y="235"/>
                    </a:lnTo>
                    <a:lnTo>
                      <a:pt x="169" y="235"/>
                    </a:lnTo>
                    <a:lnTo>
                      <a:pt x="171" y="234"/>
                    </a:lnTo>
                    <a:lnTo>
                      <a:pt x="172" y="234"/>
                    </a:lnTo>
                    <a:lnTo>
                      <a:pt x="173" y="233"/>
                    </a:lnTo>
                    <a:lnTo>
                      <a:pt x="175" y="233"/>
                    </a:lnTo>
                    <a:lnTo>
                      <a:pt x="178" y="232"/>
                    </a:lnTo>
                    <a:lnTo>
                      <a:pt x="179" y="231"/>
                    </a:lnTo>
                    <a:lnTo>
                      <a:pt x="181" y="229"/>
                    </a:lnTo>
                    <a:lnTo>
                      <a:pt x="184" y="228"/>
                    </a:lnTo>
                    <a:lnTo>
                      <a:pt x="188" y="226"/>
                    </a:lnTo>
                    <a:lnTo>
                      <a:pt x="191" y="224"/>
                    </a:lnTo>
                    <a:lnTo>
                      <a:pt x="194" y="222"/>
                    </a:lnTo>
                    <a:lnTo>
                      <a:pt x="198" y="220"/>
                    </a:lnTo>
                    <a:lnTo>
                      <a:pt x="204" y="219"/>
                    </a:lnTo>
                    <a:lnTo>
                      <a:pt x="209" y="216"/>
                    </a:lnTo>
                    <a:lnTo>
                      <a:pt x="214" y="213"/>
                    </a:lnTo>
                    <a:lnTo>
                      <a:pt x="214" y="212"/>
                    </a:lnTo>
                    <a:lnTo>
                      <a:pt x="218" y="212"/>
                    </a:lnTo>
                    <a:lnTo>
                      <a:pt x="220" y="213"/>
                    </a:lnTo>
                    <a:lnTo>
                      <a:pt x="223" y="213"/>
                    </a:lnTo>
                    <a:lnTo>
                      <a:pt x="226" y="216"/>
                    </a:lnTo>
                    <a:lnTo>
                      <a:pt x="227" y="216"/>
                    </a:lnTo>
                    <a:lnTo>
                      <a:pt x="230" y="217"/>
                    </a:lnTo>
                    <a:lnTo>
                      <a:pt x="236" y="222"/>
                    </a:lnTo>
                    <a:lnTo>
                      <a:pt x="236" y="225"/>
                    </a:lnTo>
                    <a:lnTo>
                      <a:pt x="241" y="229"/>
                    </a:lnTo>
                    <a:lnTo>
                      <a:pt x="242" y="232"/>
                    </a:lnTo>
                    <a:lnTo>
                      <a:pt x="245" y="234"/>
                    </a:lnTo>
                    <a:lnTo>
                      <a:pt x="246" y="237"/>
                    </a:lnTo>
                    <a:lnTo>
                      <a:pt x="247" y="238"/>
                    </a:lnTo>
                    <a:lnTo>
                      <a:pt x="247" y="240"/>
                    </a:lnTo>
                    <a:lnTo>
                      <a:pt x="249" y="242"/>
                    </a:lnTo>
                    <a:lnTo>
                      <a:pt x="251" y="245"/>
                    </a:lnTo>
                    <a:lnTo>
                      <a:pt x="251" y="248"/>
                    </a:lnTo>
                    <a:lnTo>
                      <a:pt x="252" y="249"/>
                    </a:lnTo>
                    <a:lnTo>
                      <a:pt x="252" y="250"/>
                    </a:lnTo>
                    <a:lnTo>
                      <a:pt x="254" y="253"/>
                    </a:lnTo>
                    <a:lnTo>
                      <a:pt x="255" y="254"/>
                    </a:lnTo>
                    <a:lnTo>
                      <a:pt x="255" y="255"/>
                    </a:lnTo>
                    <a:lnTo>
                      <a:pt x="256" y="261"/>
                    </a:lnTo>
                    <a:lnTo>
                      <a:pt x="258" y="266"/>
                    </a:lnTo>
                    <a:lnTo>
                      <a:pt x="258" y="271"/>
                    </a:lnTo>
                    <a:lnTo>
                      <a:pt x="259" y="275"/>
                    </a:lnTo>
                    <a:lnTo>
                      <a:pt x="261" y="279"/>
                    </a:lnTo>
                    <a:lnTo>
                      <a:pt x="261" y="282"/>
                    </a:lnTo>
                    <a:lnTo>
                      <a:pt x="262" y="286"/>
                    </a:lnTo>
                    <a:lnTo>
                      <a:pt x="262" y="289"/>
                    </a:lnTo>
                    <a:lnTo>
                      <a:pt x="263" y="290"/>
                    </a:lnTo>
                    <a:lnTo>
                      <a:pt x="263" y="295"/>
                    </a:lnTo>
                    <a:lnTo>
                      <a:pt x="264" y="296"/>
                    </a:lnTo>
                    <a:lnTo>
                      <a:pt x="264" y="332"/>
                    </a:lnTo>
                    <a:lnTo>
                      <a:pt x="263" y="337"/>
                    </a:lnTo>
                    <a:lnTo>
                      <a:pt x="263" y="362"/>
                    </a:lnTo>
                    <a:lnTo>
                      <a:pt x="262" y="362"/>
                    </a:lnTo>
                    <a:lnTo>
                      <a:pt x="262" y="363"/>
                    </a:lnTo>
                    <a:lnTo>
                      <a:pt x="261" y="364"/>
                    </a:lnTo>
                    <a:lnTo>
                      <a:pt x="261" y="366"/>
                    </a:lnTo>
                    <a:lnTo>
                      <a:pt x="258" y="369"/>
                    </a:lnTo>
                    <a:lnTo>
                      <a:pt x="259" y="367"/>
                    </a:lnTo>
                    <a:lnTo>
                      <a:pt x="255" y="371"/>
                    </a:lnTo>
                    <a:lnTo>
                      <a:pt x="255" y="373"/>
                    </a:lnTo>
                    <a:lnTo>
                      <a:pt x="254" y="374"/>
                    </a:lnTo>
                    <a:lnTo>
                      <a:pt x="254" y="378"/>
                    </a:lnTo>
                    <a:lnTo>
                      <a:pt x="255" y="379"/>
                    </a:lnTo>
                    <a:lnTo>
                      <a:pt x="255" y="380"/>
                    </a:lnTo>
                    <a:lnTo>
                      <a:pt x="256" y="382"/>
                    </a:lnTo>
                    <a:lnTo>
                      <a:pt x="256" y="383"/>
                    </a:lnTo>
                    <a:lnTo>
                      <a:pt x="258" y="385"/>
                    </a:lnTo>
                    <a:lnTo>
                      <a:pt x="259" y="385"/>
                    </a:lnTo>
                    <a:lnTo>
                      <a:pt x="264" y="390"/>
                    </a:lnTo>
                    <a:lnTo>
                      <a:pt x="267" y="390"/>
                    </a:lnTo>
                    <a:lnTo>
                      <a:pt x="270" y="392"/>
                    </a:lnTo>
                    <a:lnTo>
                      <a:pt x="271" y="392"/>
                    </a:lnTo>
                    <a:lnTo>
                      <a:pt x="272" y="393"/>
                    </a:lnTo>
                    <a:lnTo>
                      <a:pt x="275" y="395"/>
                    </a:lnTo>
                    <a:lnTo>
                      <a:pt x="276" y="395"/>
                    </a:lnTo>
                    <a:lnTo>
                      <a:pt x="278" y="396"/>
                    </a:lnTo>
                    <a:lnTo>
                      <a:pt x="279" y="396"/>
                    </a:lnTo>
                    <a:lnTo>
                      <a:pt x="280" y="398"/>
                    </a:lnTo>
                    <a:lnTo>
                      <a:pt x="281" y="398"/>
                    </a:lnTo>
                    <a:lnTo>
                      <a:pt x="283" y="399"/>
                    </a:lnTo>
                    <a:lnTo>
                      <a:pt x="284" y="398"/>
                    </a:lnTo>
                    <a:lnTo>
                      <a:pt x="283" y="398"/>
                    </a:lnTo>
                    <a:lnTo>
                      <a:pt x="287" y="396"/>
                    </a:lnTo>
                    <a:lnTo>
                      <a:pt x="292" y="396"/>
                    </a:lnTo>
                    <a:lnTo>
                      <a:pt x="296" y="395"/>
                    </a:lnTo>
                    <a:lnTo>
                      <a:pt x="300" y="395"/>
                    </a:lnTo>
                    <a:lnTo>
                      <a:pt x="303" y="393"/>
                    </a:lnTo>
                    <a:lnTo>
                      <a:pt x="306" y="392"/>
                    </a:lnTo>
                    <a:lnTo>
                      <a:pt x="310" y="392"/>
                    </a:lnTo>
                    <a:lnTo>
                      <a:pt x="313" y="391"/>
                    </a:lnTo>
                    <a:lnTo>
                      <a:pt x="316" y="390"/>
                    </a:lnTo>
                    <a:lnTo>
                      <a:pt x="319" y="390"/>
                    </a:lnTo>
                    <a:lnTo>
                      <a:pt x="322" y="389"/>
                    </a:lnTo>
                    <a:lnTo>
                      <a:pt x="325" y="387"/>
                    </a:lnTo>
                    <a:lnTo>
                      <a:pt x="326" y="386"/>
                    </a:lnTo>
                    <a:lnTo>
                      <a:pt x="329" y="385"/>
                    </a:lnTo>
                    <a:lnTo>
                      <a:pt x="332" y="383"/>
                    </a:lnTo>
                    <a:lnTo>
                      <a:pt x="335" y="379"/>
                    </a:lnTo>
                    <a:lnTo>
                      <a:pt x="338" y="378"/>
                    </a:lnTo>
                    <a:lnTo>
                      <a:pt x="339" y="376"/>
                    </a:lnTo>
                    <a:lnTo>
                      <a:pt x="343" y="371"/>
                    </a:lnTo>
                    <a:lnTo>
                      <a:pt x="345" y="369"/>
                    </a:lnTo>
                    <a:lnTo>
                      <a:pt x="347" y="366"/>
                    </a:lnTo>
                    <a:lnTo>
                      <a:pt x="348" y="362"/>
                    </a:lnTo>
                    <a:lnTo>
                      <a:pt x="350" y="360"/>
                    </a:lnTo>
                    <a:lnTo>
                      <a:pt x="351" y="357"/>
                    </a:lnTo>
                    <a:lnTo>
                      <a:pt x="354" y="353"/>
                    </a:lnTo>
                    <a:lnTo>
                      <a:pt x="355" y="349"/>
                    </a:lnTo>
                    <a:lnTo>
                      <a:pt x="357" y="345"/>
                    </a:lnTo>
                    <a:lnTo>
                      <a:pt x="358" y="341"/>
                    </a:lnTo>
                    <a:lnTo>
                      <a:pt x="361" y="337"/>
                    </a:lnTo>
                    <a:lnTo>
                      <a:pt x="361" y="332"/>
                    </a:lnTo>
                    <a:lnTo>
                      <a:pt x="364" y="324"/>
                    </a:lnTo>
                    <a:lnTo>
                      <a:pt x="367" y="316"/>
                    </a:lnTo>
                    <a:lnTo>
                      <a:pt x="371" y="308"/>
                    </a:lnTo>
                    <a:lnTo>
                      <a:pt x="374" y="300"/>
                    </a:lnTo>
                    <a:lnTo>
                      <a:pt x="376" y="292"/>
                    </a:lnTo>
                    <a:lnTo>
                      <a:pt x="379" y="283"/>
                    </a:lnTo>
                    <a:lnTo>
                      <a:pt x="382" y="275"/>
                    </a:lnTo>
                    <a:lnTo>
                      <a:pt x="384" y="267"/>
                    </a:lnTo>
                    <a:lnTo>
                      <a:pt x="387" y="258"/>
                    </a:lnTo>
                    <a:lnTo>
                      <a:pt x="389" y="250"/>
                    </a:lnTo>
                    <a:lnTo>
                      <a:pt x="390" y="241"/>
                    </a:lnTo>
                    <a:lnTo>
                      <a:pt x="393" y="233"/>
                    </a:lnTo>
                    <a:lnTo>
                      <a:pt x="395" y="225"/>
                    </a:lnTo>
                    <a:lnTo>
                      <a:pt x="397" y="216"/>
                    </a:lnTo>
                    <a:lnTo>
                      <a:pt x="399" y="208"/>
                    </a:lnTo>
                    <a:lnTo>
                      <a:pt x="400" y="199"/>
                    </a:lnTo>
                    <a:lnTo>
                      <a:pt x="402" y="191"/>
                    </a:lnTo>
                    <a:lnTo>
                      <a:pt x="402" y="183"/>
                    </a:lnTo>
                    <a:lnTo>
                      <a:pt x="404" y="174"/>
                    </a:lnTo>
                    <a:lnTo>
                      <a:pt x="404" y="166"/>
                    </a:lnTo>
                    <a:lnTo>
                      <a:pt x="405" y="158"/>
                    </a:lnTo>
                    <a:lnTo>
                      <a:pt x="405" y="128"/>
                    </a:lnTo>
                    <a:lnTo>
                      <a:pt x="404" y="120"/>
                    </a:lnTo>
                    <a:lnTo>
                      <a:pt x="402" y="113"/>
                    </a:lnTo>
                    <a:lnTo>
                      <a:pt x="402" y="106"/>
                    </a:lnTo>
                    <a:lnTo>
                      <a:pt x="400" y="99"/>
                    </a:lnTo>
                    <a:lnTo>
                      <a:pt x="399" y="92"/>
                    </a:lnTo>
                    <a:lnTo>
                      <a:pt x="396" y="87"/>
                    </a:lnTo>
                    <a:lnTo>
                      <a:pt x="393" y="80"/>
                    </a:lnTo>
                    <a:lnTo>
                      <a:pt x="392" y="79"/>
                    </a:lnTo>
                    <a:lnTo>
                      <a:pt x="392" y="77"/>
                    </a:lnTo>
                    <a:lnTo>
                      <a:pt x="390" y="77"/>
                    </a:lnTo>
                    <a:lnTo>
                      <a:pt x="388" y="75"/>
                    </a:lnTo>
                    <a:lnTo>
                      <a:pt x="387" y="72"/>
                    </a:lnTo>
                    <a:lnTo>
                      <a:pt x="376" y="62"/>
                    </a:lnTo>
                    <a:lnTo>
                      <a:pt x="374" y="58"/>
                    </a:lnTo>
                    <a:lnTo>
                      <a:pt x="370" y="55"/>
                    </a:lnTo>
                    <a:lnTo>
                      <a:pt x="361" y="48"/>
                    </a:lnTo>
                    <a:lnTo>
                      <a:pt x="358" y="45"/>
                    </a:lnTo>
                    <a:lnTo>
                      <a:pt x="350" y="37"/>
                    </a:lnTo>
                    <a:lnTo>
                      <a:pt x="345" y="33"/>
                    </a:lnTo>
                    <a:lnTo>
                      <a:pt x="341" y="30"/>
                    </a:lnTo>
                    <a:lnTo>
                      <a:pt x="335" y="26"/>
                    </a:lnTo>
                    <a:lnTo>
                      <a:pt x="330" y="22"/>
                    </a:lnTo>
                    <a:lnTo>
                      <a:pt x="326" y="20"/>
                    </a:lnTo>
                    <a:lnTo>
                      <a:pt x="321" y="16"/>
                    </a:lnTo>
                    <a:lnTo>
                      <a:pt x="316" y="13"/>
                    </a:lnTo>
                    <a:lnTo>
                      <a:pt x="310" y="10"/>
                    </a:lnTo>
                    <a:lnTo>
                      <a:pt x="305" y="8"/>
                    </a:lnTo>
                    <a:lnTo>
                      <a:pt x="300" y="6"/>
                    </a:lnTo>
                    <a:lnTo>
                      <a:pt x="294" y="4"/>
                    </a:lnTo>
                    <a:lnTo>
                      <a:pt x="288" y="3"/>
                    </a:lnTo>
                    <a:lnTo>
                      <a:pt x="283" y="1"/>
                    </a:lnTo>
                    <a:lnTo>
                      <a:pt x="278" y="0"/>
                    </a:lnTo>
                    <a:lnTo>
                      <a:pt x="171" y="0"/>
                    </a:lnTo>
                    <a:lnTo>
                      <a:pt x="164" y="1"/>
                    </a:lnTo>
                    <a:lnTo>
                      <a:pt x="149" y="1"/>
                    </a:lnTo>
                    <a:lnTo>
                      <a:pt x="144" y="3"/>
                    </a:lnTo>
                    <a:lnTo>
                      <a:pt x="140" y="3"/>
                    </a:lnTo>
                    <a:lnTo>
                      <a:pt x="135" y="4"/>
                    </a:lnTo>
                    <a:lnTo>
                      <a:pt x="133" y="6"/>
                    </a:lnTo>
                    <a:lnTo>
                      <a:pt x="129" y="6"/>
                    </a:lnTo>
                    <a:lnTo>
                      <a:pt x="124" y="6"/>
                    </a:lnTo>
                    <a:lnTo>
                      <a:pt x="120" y="8"/>
                    </a:lnTo>
                    <a:lnTo>
                      <a:pt x="115" y="9"/>
                    </a:lnTo>
                    <a:lnTo>
                      <a:pt x="111" y="10"/>
                    </a:lnTo>
                    <a:lnTo>
                      <a:pt x="105" y="12"/>
                    </a:lnTo>
                    <a:lnTo>
                      <a:pt x="98" y="14"/>
                    </a:lnTo>
                    <a:lnTo>
                      <a:pt x="92" y="16"/>
                    </a:lnTo>
                    <a:lnTo>
                      <a:pt x="85" y="19"/>
                    </a:lnTo>
                    <a:lnTo>
                      <a:pt x="76" y="20"/>
                    </a:lnTo>
                    <a:lnTo>
                      <a:pt x="67" y="22"/>
                    </a:lnTo>
                    <a:lnTo>
                      <a:pt x="57" y="25"/>
                    </a:lnTo>
                    <a:lnTo>
                      <a:pt x="46" y="28"/>
                    </a:lnTo>
                    <a:lnTo>
                      <a:pt x="34" y="32"/>
                    </a:lnTo>
                    <a:lnTo>
                      <a:pt x="19" y="35"/>
                    </a:lnTo>
                    <a:lnTo>
                      <a:pt x="17" y="37"/>
                    </a:lnTo>
                    <a:lnTo>
                      <a:pt x="17" y="38"/>
                    </a:lnTo>
                    <a:lnTo>
                      <a:pt x="15" y="41"/>
                    </a:lnTo>
                    <a:lnTo>
                      <a:pt x="15" y="42"/>
                    </a:lnTo>
                    <a:lnTo>
                      <a:pt x="13" y="43"/>
                    </a:lnTo>
                    <a:lnTo>
                      <a:pt x="12" y="46"/>
                    </a:lnTo>
                    <a:lnTo>
                      <a:pt x="10" y="48"/>
                    </a:lnTo>
                    <a:lnTo>
                      <a:pt x="9" y="50"/>
                    </a:lnTo>
                    <a:lnTo>
                      <a:pt x="8" y="51"/>
                    </a:lnTo>
                    <a:lnTo>
                      <a:pt x="6" y="54"/>
                    </a:lnTo>
                    <a:lnTo>
                      <a:pt x="6" y="57"/>
                    </a:lnTo>
                    <a:lnTo>
                      <a:pt x="5" y="59"/>
                    </a:lnTo>
                    <a:lnTo>
                      <a:pt x="3" y="61"/>
                    </a:lnTo>
                    <a:lnTo>
                      <a:pt x="2" y="63"/>
                    </a:lnTo>
                    <a:lnTo>
                      <a:pt x="2" y="66"/>
                    </a:lnTo>
                    <a:lnTo>
                      <a:pt x="1" y="68"/>
                    </a:lnTo>
                    <a:lnTo>
                      <a:pt x="1" y="71"/>
                    </a:lnTo>
                    <a:lnTo>
                      <a:pt x="0" y="75"/>
                    </a:lnTo>
                    <a:lnTo>
                      <a:pt x="0" y="86"/>
                    </a:lnTo>
                    <a:lnTo>
                      <a:pt x="1" y="88"/>
                    </a:lnTo>
                    <a:lnTo>
                      <a:pt x="1" y="91"/>
                    </a:lnTo>
                    <a:lnTo>
                      <a:pt x="2" y="95"/>
                    </a:lnTo>
                    <a:lnTo>
                      <a:pt x="3" y="97"/>
                    </a:lnTo>
                    <a:lnTo>
                      <a:pt x="5" y="100"/>
                    </a:lnTo>
                  </a:path>
                </a:pathLst>
              </a:custGeom>
              <a:solidFill>
                <a:srgbClr val="CC9900"/>
              </a:solidFill>
              <a:ln w="12700" cap="rnd" cmpd="sng">
                <a:solidFill>
                  <a:srgbClr val="CC99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325" name="Freeform 158"/>
              <p:cNvSpPr>
                <a:spLocks/>
              </p:cNvSpPr>
              <p:nvPr/>
            </p:nvSpPr>
            <p:spPr bwMode="auto">
              <a:xfrm>
                <a:off x="4790" y="2462"/>
                <a:ext cx="586" cy="286"/>
              </a:xfrm>
              <a:custGeom>
                <a:avLst/>
                <a:gdLst>
                  <a:gd name="T0" fmla="*/ 518 w 586"/>
                  <a:gd name="T1" fmla="*/ 7 h 286"/>
                  <a:gd name="T2" fmla="*/ 530 w 586"/>
                  <a:gd name="T3" fmla="*/ 20 h 286"/>
                  <a:gd name="T4" fmla="*/ 539 w 586"/>
                  <a:gd name="T5" fmla="*/ 33 h 286"/>
                  <a:gd name="T6" fmla="*/ 552 w 586"/>
                  <a:gd name="T7" fmla="*/ 46 h 286"/>
                  <a:gd name="T8" fmla="*/ 562 w 586"/>
                  <a:gd name="T9" fmla="*/ 65 h 286"/>
                  <a:gd name="T10" fmla="*/ 569 w 586"/>
                  <a:gd name="T11" fmla="*/ 78 h 286"/>
                  <a:gd name="T12" fmla="*/ 576 w 586"/>
                  <a:gd name="T13" fmla="*/ 92 h 286"/>
                  <a:gd name="T14" fmla="*/ 584 w 586"/>
                  <a:gd name="T15" fmla="*/ 103 h 286"/>
                  <a:gd name="T16" fmla="*/ 569 w 586"/>
                  <a:gd name="T17" fmla="*/ 114 h 286"/>
                  <a:gd name="T18" fmla="*/ 555 w 586"/>
                  <a:gd name="T19" fmla="*/ 126 h 286"/>
                  <a:gd name="T20" fmla="*/ 537 w 586"/>
                  <a:gd name="T21" fmla="*/ 136 h 286"/>
                  <a:gd name="T22" fmla="*/ 523 w 586"/>
                  <a:gd name="T23" fmla="*/ 148 h 286"/>
                  <a:gd name="T24" fmla="*/ 505 w 586"/>
                  <a:gd name="T25" fmla="*/ 158 h 286"/>
                  <a:gd name="T26" fmla="*/ 490 w 586"/>
                  <a:gd name="T27" fmla="*/ 170 h 286"/>
                  <a:gd name="T28" fmla="*/ 474 w 586"/>
                  <a:gd name="T29" fmla="*/ 179 h 286"/>
                  <a:gd name="T30" fmla="*/ 457 w 586"/>
                  <a:gd name="T31" fmla="*/ 192 h 286"/>
                  <a:gd name="T32" fmla="*/ 442 w 586"/>
                  <a:gd name="T33" fmla="*/ 201 h 286"/>
                  <a:gd name="T34" fmla="*/ 425 w 586"/>
                  <a:gd name="T35" fmla="*/ 214 h 286"/>
                  <a:gd name="T36" fmla="*/ 409 w 586"/>
                  <a:gd name="T37" fmla="*/ 223 h 286"/>
                  <a:gd name="T38" fmla="*/ 394 w 586"/>
                  <a:gd name="T39" fmla="*/ 235 h 286"/>
                  <a:gd name="T40" fmla="*/ 376 w 586"/>
                  <a:gd name="T41" fmla="*/ 245 h 286"/>
                  <a:gd name="T42" fmla="*/ 361 w 586"/>
                  <a:gd name="T43" fmla="*/ 256 h 286"/>
                  <a:gd name="T44" fmla="*/ 345 w 586"/>
                  <a:gd name="T45" fmla="*/ 267 h 286"/>
                  <a:gd name="T46" fmla="*/ 329 w 586"/>
                  <a:gd name="T47" fmla="*/ 279 h 286"/>
                  <a:gd name="T48" fmla="*/ 308 w 586"/>
                  <a:gd name="T49" fmla="*/ 284 h 286"/>
                  <a:gd name="T50" fmla="*/ 291 w 586"/>
                  <a:gd name="T51" fmla="*/ 278 h 286"/>
                  <a:gd name="T52" fmla="*/ 270 w 586"/>
                  <a:gd name="T53" fmla="*/ 272 h 286"/>
                  <a:gd name="T54" fmla="*/ 248 w 586"/>
                  <a:gd name="T55" fmla="*/ 266 h 286"/>
                  <a:gd name="T56" fmla="*/ 231 w 586"/>
                  <a:gd name="T57" fmla="*/ 259 h 286"/>
                  <a:gd name="T58" fmla="*/ 210 w 586"/>
                  <a:gd name="T59" fmla="*/ 254 h 286"/>
                  <a:gd name="T60" fmla="*/ 193 w 586"/>
                  <a:gd name="T61" fmla="*/ 248 h 286"/>
                  <a:gd name="T62" fmla="*/ 171 w 586"/>
                  <a:gd name="T63" fmla="*/ 242 h 286"/>
                  <a:gd name="T64" fmla="*/ 154 w 586"/>
                  <a:gd name="T65" fmla="*/ 236 h 286"/>
                  <a:gd name="T66" fmla="*/ 133 w 586"/>
                  <a:gd name="T67" fmla="*/ 231 h 286"/>
                  <a:gd name="T68" fmla="*/ 116 w 586"/>
                  <a:gd name="T69" fmla="*/ 224 h 286"/>
                  <a:gd name="T70" fmla="*/ 94 w 586"/>
                  <a:gd name="T71" fmla="*/ 219 h 286"/>
                  <a:gd name="T72" fmla="*/ 77 w 586"/>
                  <a:gd name="T73" fmla="*/ 213 h 286"/>
                  <a:gd name="T74" fmla="*/ 56 w 586"/>
                  <a:gd name="T75" fmla="*/ 207 h 286"/>
                  <a:gd name="T76" fmla="*/ 39 w 586"/>
                  <a:gd name="T77" fmla="*/ 201 h 286"/>
                  <a:gd name="T78" fmla="*/ 16 w 586"/>
                  <a:gd name="T79" fmla="*/ 195 h 286"/>
                  <a:gd name="T80" fmla="*/ 2 w 586"/>
                  <a:gd name="T81" fmla="*/ 185 h 286"/>
                  <a:gd name="T82" fmla="*/ 8 w 586"/>
                  <a:gd name="T83" fmla="*/ 170 h 286"/>
                  <a:gd name="T84" fmla="*/ 14 w 586"/>
                  <a:gd name="T85" fmla="*/ 158 h 286"/>
                  <a:gd name="T86" fmla="*/ 25 w 586"/>
                  <a:gd name="T87" fmla="*/ 143 h 286"/>
                  <a:gd name="T88" fmla="*/ 39 w 586"/>
                  <a:gd name="T89" fmla="*/ 129 h 286"/>
                  <a:gd name="T90" fmla="*/ 55 w 586"/>
                  <a:gd name="T91" fmla="*/ 119 h 286"/>
                  <a:gd name="T92" fmla="*/ 73 w 586"/>
                  <a:gd name="T93" fmla="*/ 114 h 286"/>
                  <a:gd name="T94" fmla="*/ 91 w 586"/>
                  <a:gd name="T95" fmla="*/ 107 h 286"/>
                  <a:gd name="T96" fmla="*/ 126 w 586"/>
                  <a:gd name="T97" fmla="*/ 102 h 286"/>
                  <a:gd name="T98" fmla="*/ 167 w 586"/>
                  <a:gd name="T99" fmla="*/ 96 h 286"/>
                  <a:gd name="T100" fmla="*/ 204 w 586"/>
                  <a:gd name="T101" fmla="*/ 90 h 286"/>
                  <a:gd name="T102" fmla="*/ 222 w 586"/>
                  <a:gd name="T103" fmla="*/ 84 h 286"/>
                  <a:gd name="T104" fmla="*/ 237 w 586"/>
                  <a:gd name="T105" fmla="*/ 79 h 286"/>
                  <a:gd name="T106" fmla="*/ 250 w 586"/>
                  <a:gd name="T107" fmla="*/ 70 h 286"/>
                  <a:gd name="T108" fmla="*/ 265 w 586"/>
                  <a:gd name="T109" fmla="*/ 62 h 286"/>
                  <a:gd name="T110" fmla="*/ 276 w 586"/>
                  <a:gd name="T111" fmla="*/ 52 h 286"/>
                  <a:gd name="T112" fmla="*/ 289 w 586"/>
                  <a:gd name="T113" fmla="*/ 44 h 286"/>
                  <a:gd name="T114" fmla="*/ 302 w 586"/>
                  <a:gd name="T115" fmla="*/ 35 h 286"/>
                  <a:gd name="T116" fmla="*/ 318 w 586"/>
                  <a:gd name="T117" fmla="*/ 30 h 286"/>
                  <a:gd name="T118" fmla="*/ 339 w 586"/>
                  <a:gd name="T119" fmla="*/ 23 h 286"/>
                  <a:gd name="T120" fmla="*/ 442 w 586"/>
                  <a:gd name="T121" fmla="*/ 18 h 286"/>
                  <a:gd name="T122" fmla="*/ 458 w 586"/>
                  <a:gd name="T123" fmla="*/ 12 h 286"/>
                  <a:gd name="T124" fmla="*/ 473 w 586"/>
                  <a:gd name="T125" fmla="*/ 5 h 28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  <a:gd name="T189" fmla="*/ 0 w 586"/>
                  <a:gd name="T190" fmla="*/ 0 h 286"/>
                  <a:gd name="T191" fmla="*/ 586 w 586"/>
                  <a:gd name="T192" fmla="*/ 286 h 28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T189" t="T190" r="T191" b="T192"/>
                <a:pathLst>
                  <a:path w="586" h="286">
                    <a:moveTo>
                      <a:pt x="507" y="0"/>
                    </a:moveTo>
                    <a:lnTo>
                      <a:pt x="507" y="1"/>
                    </a:lnTo>
                    <a:lnTo>
                      <a:pt x="512" y="1"/>
                    </a:lnTo>
                    <a:lnTo>
                      <a:pt x="512" y="3"/>
                    </a:lnTo>
                    <a:lnTo>
                      <a:pt x="514" y="3"/>
                    </a:lnTo>
                    <a:lnTo>
                      <a:pt x="516" y="3"/>
                    </a:lnTo>
                    <a:lnTo>
                      <a:pt x="516" y="6"/>
                    </a:lnTo>
                    <a:lnTo>
                      <a:pt x="518" y="6"/>
                    </a:lnTo>
                    <a:lnTo>
                      <a:pt x="518" y="7"/>
                    </a:lnTo>
                    <a:lnTo>
                      <a:pt x="521" y="9"/>
                    </a:lnTo>
                    <a:lnTo>
                      <a:pt x="521" y="12"/>
                    </a:lnTo>
                    <a:lnTo>
                      <a:pt x="524" y="13"/>
                    </a:lnTo>
                    <a:lnTo>
                      <a:pt x="524" y="14"/>
                    </a:lnTo>
                    <a:lnTo>
                      <a:pt x="525" y="14"/>
                    </a:lnTo>
                    <a:lnTo>
                      <a:pt x="525" y="16"/>
                    </a:lnTo>
                    <a:lnTo>
                      <a:pt x="527" y="18"/>
                    </a:lnTo>
                    <a:lnTo>
                      <a:pt x="527" y="19"/>
                    </a:lnTo>
                    <a:lnTo>
                      <a:pt x="530" y="20"/>
                    </a:lnTo>
                    <a:lnTo>
                      <a:pt x="530" y="22"/>
                    </a:lnTo>
                    <a:lnTo>
                      <a:pt x="532" y="22"/>
                    </a:lnTo>
                    <a:lnTo>
                      <a:pt x="532" y="24"/>
                    </a:lnTo>
                    <a:lnTo>
                      <a:pt x="534" y="26"/>
                    </a:lnTo>
                    <a:lnTo>
                      <a:pt x="534" y="29"/>
                    </a:lnTo>
                    <a:lnTo>
                      <a:pt x="537" y="30"/>
                    </a:lnTo>
                    <a:lnTo>
                      <a:pt x="537" y="31"/>
                    </a:lnTo>
                    <a:lnTo>
                      <a:pt x="539" y="32"/>
                    </a:lnTo>
                    <a:lnTo>
                      <a:pt x="539" y="33"/>
                    </a:lnTo>
                    <a:lnTo>
                      <a:pt x="542" y="35"/>
                    </a:lnTo>
                    <a:lnTo>
                      <a:pt x="542" y="36"/>
                    </a:lnTo>
                    <a:lnTo>
                      <a:pt x="545" y="37"/>
                    </a:lnTo>
                    <a:lnTo>
                      <a:pt x="545" y="40"/>
                    </a:lnTo>
                    <a:lnTo>
                      <a:pt x="547" y="41"/>
                    </a:lnTo>
                    <a:lnTo>
                      <a:pt x="547" y="43"/>
                    </a:lnTo>
                    <a:lnTo>
                      <a:pt x="550" y="44"/>
                    </a:lnTo>
                    <a:lnTo>
                      <a:pt x="550" y="45"/>
                    </a:lnTo>
                    <a:lnTo>
                      <a:pt x="552" y="46"/>
                    </a:lnTo>
                    <a:lnTo>
                      <a:pt x="552" y="50"/>
                    </a:lnTo>
                    <a:lnTo>
                      <a:pt x="555" y="52"/>
                    </a:lnTo>
                    <a:lnTo>
                      <a:pt x="555" y="53"/>
                    </a:lnTo>
                    <a:lnTo>
                      <a:pt x="556" y="53"/>
                    </a:lnTo>
                    <a:lnTo>
                      <a:pt x="556" y="57"/>
                    </a:lnTo>
                    <a:lnTo>
                      <a:pt x="559" y="58"/>
                    </a:lnTo>
                    <a:lnTo>
                      <a:pt x="559" y="61"/>
                    </a:lnTo>
                    <a:lnTo>
                      <a:pt x="562" y="62"/>
                    </a:lnTo>
                    <a:lnTo>
                      <a:pt x="562" y="65"/>
                    </a:lnTo>
                    <a:lnTo>
                      <a:pt x="563" y="65"/>
                    </a:lnTo>
                    <a:lnTo>
                      <a:pt x="563" y="69"/>
                    </a:lnTo>
                    <a:lnTo>
                      <a:pt x="564" y="69"/>
                    </a:lnTo>
                    <a:lnTo>
                      <a:pt x="564" y="71"/>
                    </a:lnTo>
                    <a:lnTo>
                      <a:pt x="566" y="73"/>
                    </a:lnTo>
                    <a:lnTo>
                      <a:pt x="566" y="75"/>
                    </a:lnTo>
                    <a:lnTo>
                      <a:pt x="568" y="75"/>
                    </a:lnTo>
                    <a:lnTo>
                      <a:pt x="568" y="78"/>
                    </a:lnTo>
                    <a:lnTo>
                      <a:pt x="569" y="78"/>
                    </a:lnTo>
                    <a:lnTo>
                      <a:pt x="569" y="80"/>
                    </a:lnTo>
                    <a:lnTo>
                      <a:pt x="572" y="82"/>
                    </a:lnTo>
                    <a:lnTo>
                      <a:pt x="572" y="84"/>
                    </a:lnTo>
                    <a:lnTo>
                      <a:pt x="573" y="84"/>
                    </a:lnTo>
                    <a:lnTo>
                      <a:pt x="573" y="87"/>
                    </a:lnTo>
                    <a:lnTo>
                      <a:pt x="575" y="87"/>
                    </a:lnTo>
                    <a:lnTo>
                      <a:pt x="575" y="89"/>
                    </a:lnTo>
                    <a:lnTo>
                      <a:pt x="576" y="89"/>
                    </a:lnTo>
                    <a:lnTo>
                      <a:pt x="576" y="92"/>
                    </a:lnTo>
                    <a:lnTo>
                      <a:pt x="577" y="92"/>
                    </a:lnTo>
                    <a:lnTo>
                      <a:pt x="577" y="95"/>
                    </a:lnTo>
                    <a:lnTo>
                      <a:pt x="579" y="95"/>
                    </a:lnTo>
                    <a:lnTo>
                      <a:pt x="579" y="97"/>
                    </a:lnTo>
                    <a:lnTo>
                      <a:pt x="580" y="97"/>
                    </a:lnTo>
                    <a:lnTo>
                      <a:pt x="580" y="100"/>
                    </a:lnTo>
                    <a:lnTo>
                      <a:pt x="581" y="100"/>
                    </a:lnTo>
                    <a:lnTo>
                      <a:pt x="581" y="102"/>
                    </a:lnTo>
                    <a:lnTo>
                      <a:pt x="584" y="103"/>
                    </a:lnTo>
                    <a:lnTo>
                      <a:pt x="585" y="103"/>
                    </a:lnTo>
                    <a:lnTo>
                      <a:pt x="584" y="106"/>
                    </a:lnTo>
                    <a:lnTo>
                      <a:pt x="581" y="106"/>
                    </a:lnTo>
                    <a:lnTo>
                      <a:pt x="580" y="109"/>
                    </a:lnTo>
                    <a:lnTo>
                      <a:pt x="577" y="109"/>
                    </a:lnTo>
                    <a:lnTo>
                      <a:pt x="576" y="112"/>
                    </a:lnTo>
                    <a:lnTo>
                      <a:pt x="573" y="112"/>
                    </a:lnTo>
                    <a:lnTo>
                      <a:pt x="572" y="114"/>
                    </a:lnTo>
                    <a:lnTo>
                      <a:pt x="569" y="114"/>
                    </a:lnTo>
                    <a:lnTo>
                      <a:pt x="568" y="116"/>
                    </a:lnTo>
                    <a:lnTo>
                      <a:pt x="566" y="116"/>
                    </a:lnTo>
                    <a:lnTo>
                      <a:pt x="564" y="119"/>
                    </a:lnTo>
                    <a:lnTo>
                      <a:pt x="562" y="119"/>
                    </a:lnTo>
                    <a:lnTo>
                      <a:pt x="560" y="122"/>
                    </a:lnTo>
                    <a:lnTo>
                      <a:pt x="559" y="122"/>
                    </a:lnTo>
                    <a:lnTo>
                      <a:pt x="559" y="123"/>
                    </a:lnTo>
                    <a:lnTo>
                      <a:pt x="556" y="123"/>
                    </a:lnTo>
                    <a:lnTo>
                      <a:pt x="555" y="126"/>
                    </a:lnTo>
                    <a:lnTo>
                      <a:pt x="552" y="126"/>
                    </a:lnTo>
                    <a:lnTo>
                      <a:pt x="551" y="129"/>
                    </a:lnTo>
                    <a:lnTo>
                      <a:pt x="549" y="129"/>
                    </a:lnTo>
                    <a:lnTo>
                      <a:pt x="547" y="131"/>
                    </a:lnTo>
                    <a:lnTo>
                      <a:pt x="545" y="131"/>
                    </a:lnTo>
                    <a:lnTo>
                      <a:pt x="543" y="133"/>
                    </a:lnTo>
                    <a:lnTo>
                      <a:pt x="540" y="133"/>
                    </a:lnTo>
                    <a:lnTo>
                      <a:pt x="539" y="136"/>
                    </a:lnTo>
                    <a:lnTo>
                      <a:pt x="537" y="136"/>
                    </a:lnTo>
                    <a:lnTo>
                      <a:pt x="536" y="139"/>
                    </a:lnTo>
                    <a:lnTo>
                      <a:pt x="533" y="139"/>
                    </a:lnTo>
                    <a:lnTo>
                      <a:pt x="532" y="141"/>
                    </a:lnTo>
                    <a:lnTo>
                      <a:pt x="530" y="141"/>
                    </a:lnTo>
                    <a:lnTo>
                      <a:pt x="530" y="143"/>
                    </a:lnTo>
                    <a:lnTo>
                      <a:pt x="527" y="143"/>
                    </a:lnTo>
                    <a:lnTo>
                      <a:pt x="526" y="145"/>
                    </a:lnTo>
                    <a:lnTo>
                      <a:pt x="524" y="145"/>
                    </a:lnTo>
                    <a:lnTo>
                      <a:pt x="523" y="148"/>
                    </a:lnTo>
                    <a:lnTo>
                      <a:pt x="520" y="148"/>
                    </a:lnTo>
                    <a:lnTo>
                      <a:pt x="518" y="150"/>
                    </a:lnTo>
                    <a:lnTo>
                      <a:pt x="516" y="150"/>
                    </a:lnTo>
                    <a:lnTo>
                      <a:pt x="514" y="153"/>
                    </a:lnTo>
                    <a:lnTo>
                      <a:pt x="512" y="153"/>
                    </a:lnTo>
                    <a:lnTo>
                      <a:pt x="511" y="156"/>
                    </a:lnTo>
                    <a:lnTo>
                      <a:pt x="508" y="156"/>
                    </a:lnTo>
                    <a:lnTo>
                      <a:pt x="507" y="158"/>
                    </a:lnTo>
                    <a:lnTo>
                      <a:pt x="505" y="158"/>
                    </a:lnTo>
                    <a:lnTo>
                      <a:pt x="505" y="159"/>
                    </a:lnTo>
                    <a:lnTo>
                      <a:pt x="503" y="159"/>
                    </a:lnTo>
                    <a:lnTo>
                      <a:pt x="501" y="162"/>
                    </a:lnTo>
                    <a:lnTo>
                      <a:pt x="499" y="162"/>
                    </a:lnTo>
                    <a:lnTo>
                      <a:pt x="497" y="165"/>
                    </a:lnTo>
                    <a:lnTo>
                      <a:pt x="495" y="165"/>
                    </a:lnTo>
                    <a:lnTo>
                      <a:pt x="494" y="167"/>
                    </a:lnTo>
                    <a:lnTo>
                      <a:pt x="491" y="167"/>
                    </a:lnTo>
                    <a:lnTo>
                      <a:pt x="490" y="170"/>
                    </a:lnTo>
                    <a:lnTo>
                      <a:pt x="487" y="170"/>
                    </a:lnTo>
                    <a:lnTo>
                      <a:pt x="486" y="172"/>
                    </a:lnTo>
                    <a:lnTo>
                      <a:pt x="483" y="172"/>
                    </a:lnTo>
                    <a:lnTo>
                      <a:pt x="482" y="175"/>
                    </a:lnTo>
                    <a:lnTo>
                      <a:pt x="479" y="175"/>
                    </a:lnTo>
                    <a:lnTo>
                      <a:pt x="478" y="178"/>
                    </a:lnTo>
                    <a:lnTo>
                      <a:pt x="477" y="178"/>
                    </a:lnTo>
                    <a:lnTo>
                      <a:pt x="477" y="179"/>
                    </a:lnTo>
                    <a:lnTo>
                      <a:pt x="474" y="179"/>
                    </a:lnTo>
                    <a:lnTo>
                      <a:pt x="473" y="182"/>
                    </a:lnTo>
                    <a:lnTo>
                      <a:pt x="470" y="182"/>
                    </a:lnTo>
                    <a:lnTo>
                      <a:pt x="469" y="184"/>
                    </a:lnTo>
                    <a:lnTo>
                      <a:pt x="466" y="184"/>
                    </a:lnTo>
                    <a:lnTo>
                      <a:pt x="465" y="186"/>
                    </a:lnTo>
                    <a:lnTo>
                      <a:pt x="462" y="186"/>
                    </a:lnTo>
                    <a:lnTo>
                      <a:pt x="461" y="189"/>
                    </a:lnTo>
                    <a:lnTo>
                      <a:pt x="458" y="189"/>
                    </a:lnTo>
                    <a:lnTo>
                      <a:pt x="457" y="192"/>
                    </a:lnTo>
                    <a:lnTo>
                      <a:pt x="455" y="192"/>
                    </a:lnTo>
                    <a:lnTo>
                      <a:pt x="453" y="195"/>
                    </a:lnTo>
                    <a:lnTo>
                      <a:pt x="452" y="195"/>
                    </a:lnTo>
                    <a:lnTo>
                      <a:pt x="452" y="196"/>
                    </a:lnTo>
                    <a:lnTo>
                      <a:pt x="449" y="196"/>
                    </a:lnTo>
                    <a:lnTo>
                      <a:pt x="448" y="199"/>
                    </a:lnTo>
                    <a:lnTo>
                      <a:pt x="445" y="199"/>
                    </a:lnTo>
                    <a:lnTo>
                      <a:pt x="444" y="201"/>
                    </a:lnTo>
                    <a:lnTo>
                      <a:pt x="442" y="201"/>
                    </a:lnTo>
                    <a:lnTo>
                      <a:pt x="440" y="203"/>
                    </a:lnTo>
                    <a:lnTo>
                      <a:pt x="438" y="203"/>
                    </a:lnTo>
                    <a:lnTo>
                      <a:pt x="436" y="206"/>
                    </a:lnTo>
                    <a:lnTo>
                      <a:pt x="433" y="206"/>
                    </a:lnTo>
                    <a:lnTo>
                      <a:pt x="432" y="209"/>
                    </a:lnTo>
                    <a:lnTo>
                      <a:pt x="429" y="209"/>
                    </a:lnTo>
                    <a:lnTo>
                      <a:pt x="428" y="212"/>
                    </a:lnTo>
                    <a:lnTo>
                      <a:pt x="426" y="212"/>
                    </a:lnTo>
                    <a:lnTo>
                      <a:pt x="425" y="214"/>
                    </a:lnTo>
                    <a:lnTo>
                      <a:pt x="423" y="214"/>
                    </a:lnTo>
                    <a:lnTo>
                      <a:pt x="423" y="215"/>
                    </a:lnTo>
                    <a:lnTo>
                      <a:pt x="420" y="215"/>
                    </a:lnTo>
                    <a:lnTo>
                      <a:pt x="419" y="218"/>
                    </a:lnTo>
                    <a:lnTo>
                      <a:pt x="416" y="218"/>
                    </a:lnTo>
                    <a:lnTo>
                      <a:pt x="415" y="220"/>
                    </a:lnTo>
                    <a:lnTo>
                      <a:pt x="413" y="220"/>
                    </a:lnTo>
                    <a:lnTo>
                      <a:pt x="411" y="223"/>
                    </a:lnTo>
                    <a:lnTo>
                      <a:pt x="409" y="223"/>
                    </a:lnTo>
                    <a:lnTo>
                      <a:pt x="407" y="226"/>
                    </a:lnTo>
                    <a:lnTo>
                      <a:pt x="405" y="226"/>
                    </a:lnTo>
                    <a:lnTo>
                      <a:pt x="403" y="228"/>
                    </a:lnTo>
                    <a:lnTo>
                      <a:pt x="401" y="228"/>
                    </a:lnTo>
                    <a:lnTo>
                      <a:pt x="400" y="231"/>
                    </a:lnTo>
                    <a:lnTo>
                      <a:pt x="398" y="231"/>
                    </a:lnTo>
                    <a:lnTo>
                      <a:pt x="398" y="232"/>
                    </a:lnTo>
                    <a:lnTo>
                      <a:pt x="396" y="232"/>
                    </a:lnTo>
                    <a:lnTo>
                      <a:pt x="394" y="235"/>
                    </a:lnTo>
                    <a:lnTo>
                      <a:pt x="392" y="235"/>
                    </a:lnTo>
                    <a:lnTo>
                      <a:pt x="390" y="237"/>
                    </a:lnTo>
                    <a:lnTo>
                      <a:pt x="387" y="237"/>
                    </a:lnTo>
                    <a:lnTo>
                      <a:pt x="387" y="240"/>
                    </a:lnTo>
                    <a:lnTo>
                      <a:pt x="384" y="240"/>
                    </a:lnTo>
                    <a:lnTo>
                      <a:pt x="383" y="242"/>
                    </a:lnTo>
                    <a:lnTo>
                      <a:pt x="380" y="242"/>
                    </a:lnTo>
                    <a:lnTo>
                      <a:pt x="379" y="245"/>
                    </a:lnTo>
                    <a:lnTo>
                      <a:pt x="376" y="245"/>
                    </a:lnTo>
                    <a:lnTo>
                      <a:pt x="374" y="248"/>
                    </a:lnTo>
                    <a:lnTo>
                      <a:pt x="372" y="248"/>
                    </a:lnTo>
                    <a:lnTo>
                      <a:pt x="371" y="250"/>
                    </a:lnTo>
                    <a:lnTo>
                      <a:pt x="370" y="250"/>
                    </a:lnTo>
                    <a:lnTo>
                      <a:pt x="370" y="252"/>
                    </a:lnTo>
                    <a:lnTo>
                      <a:pt x="367" y="252"/>
                    </a:lnTo>
                    <a:lnTo>
                      <a:pt x="366" y="254"/>
                    </a:lnTo>
                    <a:lnTo>
                      <a:pt x="363" y="254"/>
                    </a:lnTo>
                    <a:lnTo>
                      <a:pt x="361" y="256"/>
                    </a:lnTo>
                    <a:lnTo>
                      <a:pt x="359" y="256"/>
                    </a:lnTo>
                    <a:lnTo>
                      <a:pt x="358" y="259"/>
                    </a:lnTo>
                    <a:lnTo>
                      <a:pt x="355" y="259"/>
                    </a:lnTo>
                    <a:lnTo>
                      <a:pt x="354" y="262"/>
                    </a:lnTo>
                    <a:lnTo>
                      <a:pt x="351" y="262"/>
                    </a:lnTo>
                    <a:lnTo>
                      <a:pt x="350" y="265"/>
                    </a:lnTo>
                    <a:lnTo>
                      <a:pt x="347" y="265"/>
                    </a:lnTo>
                    <a:lnTo>
                      <a:pt x="346" y="267"/>
                    </a:lnTo>
                    <a:lnTo>
                      <a:pt x="345" y="267"/>
                    </a:lnTo>
                    <a:lnTo>
                      <a:pt x="345" y="269"/>
                    </a:lnTo>
                    <a:lnTo>
                      <a:pt x="342" y="269"/>
                    </a:lnTo>
                    <a:lnTo>
                      <a:pt x="341" y="271"/>
                    </a:lnTo>
                    <a:lnTo>
                      <a:pt x="338" y="271"/>
                    </a:lnTo>
                    <a:lnTo>
                      <a:pt x="337" y="273"/>
                    </a:lnTo>
                    <a:lnTo>
                      <a:pt x="334" y="273"/>
                    </a:lnTo>
                    <a:lnTo>
                      <a:pt x="333" y="276"/>
                    </a:lnTo>
                    <a:lnTo>
                      <a:pt x="331" y="276"/>
                    </a:lnTo>
                    <a:lnTo>
                      <a:pt x="329" y="279"/>
                    </a:lnTo>
                    <a:lnTo>
                      <a:pt x="326" y="279"/>
                    </a:lnTo>
                    <a:lnTo>
                      <a:pt x="325" y="282"/>
                    </a:lnTo>
                    <a:lnTo>
                      <a:pt x="322" y="282"/>
                    </a:lnTo>
                    <a:lnTo>
                      <a:pt x="321" y="284"/>
                    </a:lnTo>
                    <a:lnTo>
                      <a:pt x="318" y="284"/>
                    </a:lnTo>
                    <a:lnTo>
                      <a:pt x="318" y="285"/>
                    </a:lnTo>
                    <a:lnTo>
                      <a:pt x="313" y="285"/>
                    </a:lnTo>
                    <a:lnTo>
                      <a:pt x="313" y="284"/>
                    </a:lnTo>
                    <a:lnTo>
                      <a:pt x="308" y="284"/>
                    </a:lnTo>
                    <a:lnTo>
                      <a:pt x="308" y="283"/>
                    </a:lnTo>
                    <a:lnTo>
                      <a:pt x="305" y="283"/>
                    </a:lnTo>
                    <a:lnTo>
                      <a:pt x="305" y="282"/>
                    </a:lnTo>
                    <a:lnTo>
                      <a:pt x="300" y="282"/>
                    </a:lnTo>
                    <a:lnTo>
                      <a:pt x="300" y="280"/>
                    </a:lnTo>
                    <a:lnTo>
                      <a:pt x="296" y="280"/>
                    </a:lnTo>
                    <a:lnTo>
                      <a:pt x="296" y="279"/>
                    </a:lnTo>
                    <a:lnTo>
                      <a:pt x="291" y="279"/>
                    </a:lnTo>
                    <a:lnTo>
                      <a:pt x="291" y="278"/>
                    </a:lnTo>
                    <a:lnTo>
                      <a:pt x="287" y="278"/>
                    </a:lnTo>
                    <a:lnTo>
                      <a:pt x="287" y="276"/>
                    </a:lnTo>
                    <a:lnTo>
                      <a:pt x="283" y="276"/>
                    </a:lnTo>
                    <a:lnTo>
                      <a:pt x="283" y="275"/>
                    </a:lnTo>
                    <a:lnTo>
                      <a:pt x="278" y="275"/>
                    </a:lnTo>
                    <a:lnTo>
                      <a:pt x="278" y="273"/>
                    </a:lnTo>
                    <a:lnTo>
                      <a:pt x="274" y="273"/>
                    </a:lnTo>
                    <a:lnTo>
                      <a:pt x="274" y="272"/>
                    </a:lnTo>
                    <a:lnTo>
                      <a:pt x="270" y="272"/>
                    </a:lnTo>
                    <a:lnTo>
                      <a:pt x="270" y="271"/>
                    </a:lnTo>
                    <a:lnTo>
                      <a:pt x="266" y="271"/>
                    </a:lnTo>
                    <a:lnTo>
                      <a:pt x="266" y="269"/>
                    </a:lnTo>
                    <a:lnTo>
                      <a:pt x="261" y="269"/>
                    </a:lnTo>
                    <a:lnTo>
                      <a:pt x="257" y="269"/>
                    </a:lnTo>
                    <a:lnTo>
                      <a:pt x="257" y="267"/>
                    </a:lnTo>
                    <a:lnTo>
                      <a:pt x="253" y="267"/>
                    </a:lnTo>
                    <a:lnTo>
                      <a:pt x="253" y="266"/>
                    </a:lnTo>
                    <a:lnTo>
                      <a:pt x="248" y="266"/>
                    </a:lnTo>
                    <a:lnTo>
                      <a:pt x="248" y="265"/>
                    </a:lnTo>
                    <a:lnTo>
                      <a:pt x="244" y="265"/>
                    </a:lnTo>
                    <a:lnTo>
                      <a:pt x="244" y="263"/>
                    </a:lnTo>
                    <a:lnTo>
                      <a:pt x="240" y="263"/>
                    </a:lnTo>
                    <a:lnTo>
                      <a:pt x="240" y="262"/>
                    </a:lnTo>
                    <a:lnTo>
                      <a:pt x="236" y="262"/>
                    </a:lnTo>
                    <a:lnTo>
                      <a:pt x="236" y="261"/>
                    </a:lnTo>
                    <a:lnTo>
                      <a:pt x="231" y="261"/>
                    </a:lnTo>
                    <a:lnTo>
                      <a:pt x="231" y="259"/>
                    </a:lnTo>
                    <a:lnTo>
                      <a:pt x="227" y="259"/>
                    </a:lnTo>
                    <a:lnTo>
                      <a:pt x="227" y="258"/>
                    </a:lnTo>
                    <a:lnTo>
                      <a:pt x="223" y="258"/>
                    </a:lnTo>
                    <a:lnTo>
                      <a:pt x="223" y="256"/>
                    </a:lnTo>
                    <a:lnTo>
                      <a:pt x="218" y="256"/>
                    </a:lnTo>
                    <a:lnTo>
                      <a:pt x="218" y="255"/>
                    </a:lnTo>
                    <a:lnTo>
                      <a:pt x="214" y="255"/>
                    </a:lnTo>
                    <a:lnTo>
                      <a:pt x="214" y="254"/>
                    </a:lnTo>
                    <a:lnTo>
                      <a:pt x="210" y="254"/>
                    </a:lnTo>
                    <a:lnTo>
                      <a:pt x="210" y="253"/>
                    </a:lnTo>
                    <a:lnTo>
                      <a:pt x="206" y="253"/>
                    </a:lnTo>
                    <a:lnTo>
                      <a:pt x="206" y="252"/>
                    </a:lnTo>
                    <a:lnTo>
                      <a:pt x="201" y="252"/>
                    </a:lnTo>
                    <a:lnTo>
                      <a:pt x="201" y="250"/>
                    </a:lnTo>
                    <a:lnTo>
                      <a:pt x="197" y="250"/>
                    </a:lnTo>
                    <a:lnTo>
                      <a:pt x="197" y="249"/>
                    </a:lnTo>
                    <a:lnTo>
                      <a:pt x="193" y="249"/>
                    </a:lnTo>
                    <a:lnTo>
                      <a:pt x="193" y="248"/>
                    </a:lnTo>
                    <a:lnTo>
                      <a:pt x="188" y="248"/>
                    </a:lnTo>
                    <a:lnTo>
                      <a:pt x="188" y="246"/>
                    </a:lnTo>
                    <a:lnTo>
                      <a:pt x="184" y="246"/>
                    </a:lnTo>
                    <a:lnTo>
                      <a:pt x="184" y="245"/>
                    </a:lnTo>
                    <a:lnTo>
                      <a:pt x="180" y="245"/>
                    </a:lnTo>
                    <a:lnTo>
                      <a:pt x="180" y="244"/>
                    </a:lnTo>
                    <a:lnTo>
                      <a:pt x="176" y="244"/>
                    </a:lnTo>
                    <a:lnTo>
                      <a:pt x="176" y="242"/>
                    </a:lnTo>
                    <a:lnTo>
                      <a:pt x="171" y="242"/>
                    </a:lnTo>
                    <a:lnTo>
                      <a:pt x="171" y="241"/>
                    </a:lnTo>
                    <a:lnTo>
                      <a:pt x="167" y="241"/>
                    </a:lnTo>
                    <a:lnTo>
                      <a:pt x="167" y="240"/>
                    </a:lnTo>
                    <a:lnTo>
                      <a:pt x="163" y="240"/>
                    </a:lnTo>
                    <a:lnTo>
                      <a:pt x="163" y="239"/>
                    </a:lnTo>
                    <a:lnTo>
                      <a:pt x="158" y="239"/>
                    </a:lnTo>
                    <a:lnTo>
                      <a:pt x="158" y="237"/>
                    </a:lnTo>
                    <a:lnTo>
                      <a:pt x="154" y="237"/>
                    </a:lnTo>
                    <a:lnTo>
                      <a:pt x="154" y="236"/>
                    </a:lnTo>
                    <a:lnTo>
                      <a:pt x="150" y="236"/>
                    </a:lnTo>
                    <a:lnTo>
                      <a:pt x="150" y="235"/>
                    </a:lnTo>
                    <a:lnTo>
                      <a:pt x="146" y="235"/>
                    </a:lnTo>
                    <a:lnTo>
                      <a:pt x="146" y="233"/>
                    </a:lnTo>
                    <a:lnTo>
                      <a:pt x="141" y="233"/>
                    </a:lnTo>
                    <a:lnTo>
                      <a:pt x="141" y="232"/>
                    </a:lnTo>
                    <a:lnTo>
                      <a:pt x="137" y="232"/>
                    </a:lnTo>
                    <a:lnTo>
                      <a:pt x="137" y="231"/>
                    </a:lnTo>
                    <a:lnTo>
                      <a:pt x="133" y="231"/>
                    </a:lnTo>
                    <a:lnTo>
                      <a:pt x="133" y="229"/>
                    </a:lnTo>
                    <a:lnTo>
                      <a:pt x="129" y="229"/>
                    </a:lnTo>
                    <a:lnTo>
                      <a:pt x="129" y="228"/>
                    </a:lnTo>
                    <a:lnTo>
                      <a:pt x="124" y="228"/>
                    </a:lnTo>
                    <a:lnTo>
                      <a:pt x="124" y="227"/>
                    </a:lnTo>
                    <a:lnTo>
                      <a:pt x="120" y="227"/>
                    </a:lnTo>
                    <a:lnTo>
                      <a:pt x="120" y="226"/>
                    </a:lnTo>
                    <a:lnTo>
                      <a:pt x="116" y="226"/>
                    </a:lnTo>
                    <a:lnTo>
                      <a:pt x="116" y="224"/>
                    </a:lnTo>
                    <a:lnTo>
                      <a:pt x="111" y="224"/>
                    </a:lnTo>
                    <a:lnTo>
                      <a:pt x="111" y="223"/>
                    </a:lnTo>
                    <a:lnTo>
                      <a:pt x="107" y="223"/>
                    </a:lnTo>
                    <a:lnTo>
                      <a:pt x="107" y="222"/>
                    </a:lnTo>
                    <a:lnTo>
                      <a:pt x="103" y="222"/>
                    </a:lnTo>
                    <a:lnTo>
                      <a:pt x="103" y="220"/>
                    </a:lnTo>
                    <a:lnTo>
                      <a:pt x="99" y="220"/>
                    </a:lnTo>
                    <a:lnTo>
                      <a:pt x="99" y="219"/>
                    </a:lnTo>
                    <a:lnTo>
                      <a:pt x="94" y="219"/>
                    </a:lnTo>
                    <a:lnTo>
                      <a:pt x="94" y="218"/>
                    </a:lnTo>
                    <a:lnTo>
                      <a:pt x="90" y="218"/>
                    </a:lnTo>
                    <a:lnTo>
                      <a:pt x="90" y="216"/>
                    </a:lnTo>
                    <a:lnTo>
                      <a:pt x="86" y="216"/>
                    </a:lnTo>
                    <a:lnTo>
                      <a:pt x="86" y="215"/>
                    </a:lnTo>
                    <a:lnTo>
                      <a:pt x="81" y="215"/>
                    </a:lnTo>
                    <a:lnTo>
                      <a:pt x="81" y="214"/>
                    </a:lnTo>
                    <a:lnTo>
                      <a:pt x="77" y="214"/>
                    </a:lnTo>
                    <a:lnTo>
                      <a:pt x="77" y="213"/>
                    </a:lnTo>
                    <a:lnTo>
                      <a:pt x="73" y="213"/>
                    </a:lnTo>
                    <a:lnTo>
                      <a:pt x="73" y="212"/>
                    </a:lnTo>
                    <a:lnTo>
                      <a:pt x="69" y="212"/>
                    </a:lnTo>
                    <a:lnTo>
                      <a:pt x="69" y="210"/>
                    </a:lnTo>
                    <a:lnTo>
                      <a:pt x="64" y="210"/>
                    </a:lnTo>
                    <a:lnTo>
                      <a:pt x="64" y="209"/>
                    </a:lnTo>
                    <a:lnTo>
                      <a:pt x="60" y="209"/>
                    </a:lnTo>
                    <a:lnTo>
                      <a:pt x="60" y="207"/>
                    </a:lnTo>
                    <a:lnTo>
                      <a:pt x="56" y="207"/>
                    </a:lnTo>
                    <a:lnTo>
                      <a:pt x="56" y="206"/>
                    </a:lnTo>
                    <a:lnTo>
                      <a:pt x="51" y="206"/>
                    </a:lnTo>
                    <a:lnTo>
                      <a:pt x="51" y="205"/>
                    </a:lnTo>
                    <a:lnTo>
                      <a:pt x="47" y="205"/>
                    </a:lnTo>
                    <a:lnTo>
                      <a:pt x="47" y="203"/>
                    </a:lnTo>
                    <a:lnTo>
                      <a:pt x="43" y="203"/>
                    </a:lnTo>
                    <a:lnTo>
                      <a:pt x="43" y="202"/>
                    </a:lnTo>
                    <a:lnTo>
                      <a:pt x="39" y="202"/>
                    </a:lnTo>
                    <a:lnTo>
                      <a:pt x="39" y="201"/>
                    </a:lnTo>
                    <a:lnTo>
                      <a:pt x="34" y="201"/>
                    </a:lnTo>
                    <a:lnTo>
                      <a:pt x="34" y="199"/>
                    </a:lnTo>
                    <a:lnTo>
                      <a:pt x="29" y="199"/>
                    </a:lnTo>
                    <a:lnTo>
                      <a:pt x="26" y="199"/>
                    </a:lnTo>
                    <a:lnTo>
                      <a:pt x="26" y="197"/>
                    </a:lnTo>
                    <a:lnTo>
                      <a:pt x="21" y="197"/>
                    </a:lnTo>
                    <a:lnTo>
                      <a:pt x="21" y="196"/>
                    </a:lnTo>
                    <a:lnTo>
                      <a:pt x="16" y="196"/>
                    </a:lnTo>
                    <a:lnTo>
                      <a:pt x="16" y="195"/>
                    </a:lnTo>
                    <a:lnTo>
                      <a:pt x="13" y="195"/>
                    </a:lnTo>
                    <a:lnTo>
                      <a:pt x="13" y="193"/>
                    </a:lnTo>
                    <a:lnTo>
                      <a:pt x="9" y="193"/>
                    </a:lnTo>
                    <a:lnTo>
                      <a:pt x="9" y="192"/>
                    </a:lnTo>
                    <a:lnTo>
                      <a:pt x="3" y="192"/>
                    </a:lnTo>
                    <a:lnTo>
                      <a:pt x="3" y="190"/>
                    </a:lnTo>
                    <a:lnTo>
                      <a:pt x="0" y="190"/>
                    </a:lnTo>
                    <a:lnTo>
                      <a:pt x="1" y="188"/>
                    </a:lnTo>
                    <a:lnTo>
                      <a:pt x="2" y="185"/>
                    </a:lnTo>
                    <a:lnTo>
                      <a:pt x="2" y="183"/>
                    </a:lnTo>
                    <a:lnTo>
                      <a:pt x="3" y="183"/>
                    </a:lnTo>
                    <a:lnTo>
                      <a:pt x="3" y="178"/>
                    </a:lnTo>
                    <a:lnTo>
                      <a:pt x="5" y="178"/>
                    </a:lnTo>
                    <a:lnTo>
                      <a:pt x="5" y="175"/>
                    </a:lnTo>
                    <a:lnTo>
                      <a:pt x="6" y="175"/>
                    </a:lnTo>
                    <a:lnTo>
                      <a:pt x="6" y="172"/>
                    </a:lnTo>
                    <a:lnTo>
                      <a:pt x="8" y="172"/>
                    </a:lnTo>
                    <a:lnTo>
                      <a:pt x="8" y="170"/>
                    </a:lnTo>
                    <a:lnTo>
                      <a:pt x="9" y="170"/>
                    </a:lnTo>
                    <a:lnTo>
                      <a:pt x="9" y="166"/>
                    </a:lnTo>
                    <a:lnTo>
                      <a:pt x="10" y="166"/>
                    </a:lnTo>
                    <a:lnTo>
                      <a:pt x="10" y="163"/>
                    </a:lnTo>
                    <a:lnTo>
                      <a:pt x="12" y="163"/>
                    </a:lnTo>
                    <a:lnTo>
                      <a:pt x="12" y="161"/>
                    </a:lnTo>
                    <a:lnTo>
                      <a:pt x="13" y="161"/>
                    </a:lnTo>
                    <a:lnTo>
                      <a:pt x="13" y="158"/>
                    </a:lnTo>
                    <a:lnTo>
                      <a:pt x="14" y="158"/>
                    </a:lnTo>
                    <a:lnTo>
                      <a:pt x="14" y="156"/>
                    </a:lnTo>
                    <a:lnTo>
                      <a:pt x="15" y="156"/>
                    </a:lnTo>
                    <a:lnTo>
                      <a:pt x="16" y="153"/>
                    </a:lnTo>
                    <a:lnTo>
                      <a:pt x="18" y="150"/>
                    </a:lnTo>
                    <a:lnTo>
                      <a:pt x="19" y="148"/>
                    </a:lnTo>
                    <a:lnTo>
                      <a:pt x="21" y="148"/>
                    </a:lnTo>
                    <a:lnTo>
                      <a:pt x="22" y="145"/>
                    </a:lnTo>
                    <a:lnTo>
                      <a:pt x="23" y="145"/>
                    </a:lnTo>
                    <a:lnTo>
                      <a:pt x="25" y="143"/>
                    </a:lnTo>
                    <a:lnTo>
                      <a:pt x="26" y="140"/>
                    </a:lnTo>
                    <a:lnTo>
                      <a:pt x="27" y="140"/>
                    </a:lnTo>
                    <a:lnTo>
                      <a:pt x="29" y="137"/>
                    </a:lnTo>
                    <a:lnTo>
                      <a:pt x="31" y="135"/>
                    </a:lnTo>
                    <a:lnTo>
                      <a:pt x="32" y="135"/>
                    </a:lnTo>
                    <a:lnTo>
                      <a:pt x="34" y="132"/>
                    </a:lnTo>
                    <a:lnTo>
                      <a:pt x="36" y="132"/>
                    </a:lnTo>
                    <a:lnTo>
                      <a:pt x="38" y="129"/>
                    </a:lnTo>
                    <a:lnTo>
                      <a:pt x="39" y="129"/>
                    </a:lnTo>
                    <a:lnTo>
                      <a:pt x="40" y="127"/>
                    </a:lnTo>
                    <a:lnTo>
                      <a:pt x="43" y="127"/>
                    </a:lnTo>
                    <a:lnTo>
                      <a:pt x="43" y="126"/>
                    </a:lnTo>
                    <a:lnTo>
                      <a:pt x="45" y="126"/>
                    </a:lnTo>
                    <a:lnTo>
                      <a:pt x="47" y="123"/>
                    </a:lnTo>
                    <a:lnTo>
                      <a:pt x="49" y="123"/>
                    </a:lnTo>
                    <a:lnTo>
                      <a:pt x="49" y="122"/>
                    </a:lnTo>
                    <a:lnTo>
                      <a:pt x="53" y="122"/>
                    </a:lnTo>
                    <a:lnTo>
                      <a:pt x="55" y="119"/>
                    </a:lnTo>
                    <a:lnTo>
                      <a:pt x="56" y="119"/>
                    </a:lnTo>
                    <a:lnTo>
                      <a:pt x="56" y="118"/>
                    </a:lnTo>
                    <a:lnTo>
                      <a:pt x="60" y="118"/>
                    </a:lnTo>
                    <a:lnTo>
                      <a:pt x="60" y="116"/>
                    </a:lnTo>
                    <a:lnTo>
                      <a:pt x="64" y="116"/>
                    </a:lnTo>
                    <a:lnTo>
                      <a:pt x="64" y="115"/>
                    </a:lnTo>
                    <a:lnTo>
                      <a:pt x="69" y="115"/>
                    </a:lnTo>
                    <a:lnTo>
                      <a:pt x="69" y="114"/>
                    </a:lnTo>
                    <a:lnTo>
                      <a:pt x="73" y="114"/>
                    </a:lnTo>
                    <a:lnTo>
                      <a:pt x="73" y="113"/>
                    </a:lnTo>
                    <a:lnTo>
                      <a:pt x="77" y="113"/>
                    </a:lnTo>
                    <a:lnTo>
                      <a:pt x="77" y="112"/>
                    </a:lnTo>
                    <a:lnTo>
                      <a:pt x="82" y="112"/>
                    </a:lnTo>
                    <a:lnTo>
                      <a:pt x="82" y="110"/>
                    </a:lnTo>
                    <a:lnTo>
                      <a:pt x="86" y="110"/>
                    </a:lnTo>
                    <a:lnTo>
                      <a:pt x="86" y="109"/>
                    </a:lnTo>
                    <a:lnTo>
                      <a:pt x="91" y="109"/>
                    </a:lnTo>
                    <a:lnTo>
                      <a:pt x="91" y="107"/>
                    </a:lnTo>
                    <a:lnTo>
                      <a:pt x="97" y="107"/>
                    </a:lnTo>
                    <a:lnTo>
                      <a:pt x="97" y="106"/>
                    </a:lnTo>
                    <a:lnTo>
                      <a:pt x="103" y="106"/>
                    </a:lnTo>
                    <a:lnTo>
                      <a:pt x="103" y="105"/>
                    </a:lnTo>
                    <a:lnTo>
                      <a:pt x="110" y="105"/>
                    </a:lnTo>
                    <a:lnTo>
                      <a:pt x="110" y="103"/>
                    </a:lnTo>
                    <a:lnTo>
                      <a:pt x="121" y="103"/>
                    </a:lnTo>
                    <a:lnTo>
                      <a:pt x="121" y="102"/>
                    </a:lnTo>
                    <a:lnTo>
                      <a:pt x="126" y="102"/>
                    </a:lnTo>
                    <a:lnTo>
                      <a:pt x="126" y="101"/>
                    </a:lnTo>
                    <a:lnTo>
                      <a:pt x="139" y="101"/>
                    </a:lnTo>
                    <a:lnTo>
                      <a:pt x="139" y="100"/>
                    </a:lnTo>
                    <a:lnTo>
                      <a:pt x="150" y="100"/>
                    </a:lnTo>
                    <a:lnTo>
                      <a:pt x="150" y="99"/>
                    </a:lnTo>
                    <a:lnTo>
                      <a:pt x="162" y="99"/>
                    </a:lnTo>
                    <a:lnTo>
                      <a:pt x="162" y="97"/>
                    </a:lnTo>
                    <a:lnTo>
                      <a:pt x="167" y="97"/>
                    </a:lnTo>
                    <a:lnTo>
                      <a:pt x="167" y="96"/>
                    </a:lnTo>
                    <a:lnTo>
                      <a:pt x="178" y="96"/>
                    </a:lnTo>
                    <a:lnTo>
                      <a:pt x="178" y="95"/>
                    </a:lnTo>
                    <a:lnTo>
                      <a:pt x="188" y="95"/>
                    </a:lnTo>
                    <a:lnTo>
                      <a:pt x="188" y="93"/>
                    </a:lnTo>
                    <a:lnTo>
                      <a:pt x="193" y="93"/>
                    </a:lnTo>
                    <a:lnTo>
                      <a:pt x="193" y="92"/>
                    </a:lnTo>
                    <a:lnTo>
                      <a:pt x="198" y="92"/>
                    </a:lnTo>
                    <a:lnTo>
                      <a:pt x="198" y="90"/>
                    </a:lnTo>
                    <a:lnTo>
                      <a:pt x="204" y="90"/>
                    </a:lnTo>
                    <a:lnTo>
                      <a:pt x="204" y="89"/>
                    </a:lnTo>
                    <a:lnTo>
                      <a:pt x="208" y="89"/>
                    </a:lnTo>
                    <a:lnTo>
                      <a:pt x="208" y="88"/>
                    </a:lnTo>
                    <a:lnTo>
                      <a:pt x="214" y="88"/>
                    </a:lnTo>
                    <a:lnTo>
                      <a:pt x="214" y="87"/>
                    </a:lnTo>
                    <a:lnTo>
                      <a:pt x="219" y="87"/>
                    </a:lnTo>
                    <a:lnTo>
                      <a:pt x="219" y="86"/>
                    </a:lnTo>
                    <a:lnTo>
                      <a:pt x="222" y="86"/>
                    </a:lnTo>
                    <a:lnTo>
                      <a:pt x="222" y="84"/>
                    </a:lnTo>
                    <a:lnTo>
                      <a:pt x="224" y="84"/>
                    </a:lnTo>
                    <a:lnTo>
                      <a:pt x="224" y="83"/>
                    </a:lnTo>
                    <a:lnTo>
                      <a:pt x="227" y="83"/>
                    </a:lnTo>
                    <a:lnTo>
                      <a:pt x="227" y="82"/>
                    </a:lnTo>
                    <a:lnTo>
                      <a:pt x="230" y="82"/>
                    </a:lnTo>
                    <a:lnTo>
                      <a:pt x="230" y="80"/>
                    </a:lnTo>
                    <a:lnTo>
                      <a:pt x="235" y="80"/>
                    </a:lnTo>
                    <a:lnTo>
                      <a:pt x="235" y="79"/>
                    </a:lnTo>
                    <a:lnTo>
                      <a:pt x="237" y="79"/>
                    </a:lnTo>
                    <a:lnTo>
                      <a:pt x="237" y="78"/>
                    </a:lnTo>
                    <a:lnTo>
                      <a:pt x="240" y="78"/>
                    </a:lnTo>
                    <a:lnTo>
                      <a:pt x="240" y="76"/>
                    </a:lnTo>
                    <a:lnTo>
                      <a:pt x="243" y="76"/>
                    </a:lnTo>
                    <a:lnTo>
                      <a:pt x="243" y="75"/>
                    </a:lnTo>
                    <a:lnTo>
                      <a:pt x="246" y="75"/>
                    </a:lnTo>
                    <a:lnTo>
                      <a:pt x="247" y="73"/>
                    </a:lnTo>
                    <a:lnTo>
                      <a:pt x="249" y="73"/>
                    </a:lnTo>
                    <a:lnTo>
                      <a:pt x="250" y="70"/>
                    </a:lnTo>
                    <a:lnTo>
                      <a:pt x="253" y="70"/>
                    </a:lnTo>
                    <a:lnTo>
                      <a:pt x="253" y="69"/>
                    </a:lnTo>
                    <a:lnTo>
                      <a:pt x="256" y="69"/>
                    </a:lnTo>
                    <a:lnTo>
                      <a:pt x="257" y="66"/>
                    </a:lnTo>
                    <a:lnTo>
                      <a:pt x="260" y="66"/>
                    </a:lnTo>
                    <a:lnTo>
                      <a:pt x="261" y="63"/>
                    </a:lnTo>
                    <a:lnTo>
                      <a:pt x="263" y="63"/>
                    </a:lnTo>
                    <a:lnTo>
                      <a:pt x="263" y="62"/>
                    </a:lnTo>
                    <a:lnTo>
                      <a:pt x="265" y="62"/>
                    </a:lnTo>
                    <a:lnTo>
                      <a:pt x="266" y="59"/>
                    </a:lnTo>
                    <a:lnTo>
                      <a:pt x="267" y="59"/>
                    </a:lnTo>
                    <a:lnTo>
                      <a:pt x="267" y="58"/>
                    </a:lnTo>
                    <a:lnTo>
                      <a:pt x="270" y="58"/>
                    </a:lnTo>
                    <a:lnTo>
                      <a:pt x="272" y="56"/>
                    </a:lnTo>
                    <a:lnTo>
                      <a:pt x="273" y="56"/>
                    </a:lnTo>
                    <a:lnTo>
                      <a:pt x="273" y="54"/>
                    </a:lnTo>
                    <a:lnTo>
                      <a:pt x="276" y="54"/>
                    </a:lnTo>
                    <a:lnTo>
                      <a:pt x="276" y="52"/>
                    </a:lnTo>
                    <a:lnTo>
                      <a:pt x="278" y="52"/>
                    </a:lnTo>
                    <a:lnTo>
                      <a:pt x="278" y="50"/>
                    </a:lnTo>
                    <a:lnTo>
                      <a:pt x="280" y="50"/>
                    </a:lnTo>
                    <a:lnTo>
                      <a:pt x="282" y="48"/>
                    </a:lnTo>
                    <a:lnTo>
                      <a:pt x="283" y="48"/>
                    </a:lnTo>
                    <a:lnTo>
                      <a:pt x="283" y="46"/>
                    </a:lnTo>
                    <a:lnTo>
                      <a:pt x="286" y="46"/>
                    </a:lnTo>
                    <a:lnTo>
                      <a:pt x="287" y="44"/>
                    </a:lnTo>
                    <a:lnTo>
                      <a:pt x="289" y="44"/>
                    </a:lnTo>
                    <a:lnTo>
                      <a:pt x="289" y="43"/>
                    </a:lnTo>
                    <a:lnTo>
                      <a:pt x="291" y="43"/>
                    </a:lnTo>
                    <a:lnTo>
                      <a:pt x="291" y="41"/>
                    </a:lnTo>
                    <a:lnTo>
                      <a:pt x="294" y="41"/>
                    </a:lnTo>
                    <a:lnTo>
                      <a:pt x="294" y="40"/>
                    </a:lnTo>
                    <a:lnTo>
                      <a:pt x="296" y="40"/>
                    </a:lnTo>
                    <a:lnTo>
                      <a:pt x="298" y="37"/>
                    </a:lnTo>
                    <a:lnTo>
                      <a:pt x="300" y="37"/>
                    </a:lnTo>
                    <a:lnTo>
                      <a:pt x="302" y="35"/>
                    </a:lnTo>
                    <a:lnTo>
                      <a:pt x="305" y="35"/>
                    </a:lnTo>
                    <a:lnTo>
                      <a:pt x="305" y="33"/>
                    </a:lnTo>
                    <a:lnTo>
                      <a:pt x="308" y="33"/>
                    </a:lnTo>
                    <a:lnTo>
                      <a:pt x="308" y="32"/>
                    </a:lnTo>
                    <a:lnTo>
                      <a:pt x="311" y="32"/>
                    </a:lnTo>
                    <a:lnTo>
                      <a:pt x="311" y="31"/>
                    </a:lnTo>
                    <a:lnTo>
                      <a:pt x="313" y="31"/>
                    </a:lnTo>
                    <a:lnTo>
                      <a:pt x="313" y="30"/>
                    </a:lnTo>
                    <a:lnTo>
                      <a:pt x="318" y="30"/>
                    </a:lnTo>
                    <a:lnTo>
                      <a:pt x="318" y="29"/>
                    </a:lnTo>
                    <a:lnTo>
                      <a:pt x="321" y="29"/>
                    </a:lnTo>
                    <a:lnTo>
                      <a:pt x="321" y="27"/>
                    </a:lnTo>
                    <a:lnTo>
                      <a:pt x="325" y="27"/>
                    </a:lnTo>
                    <a:lnTo>
                      <a:pt x="325" y="26"/>
                    </a:lnTo>
                    <a:lnTo>
                      <a:pt x="332" y="26"/>
                    </a:lnTo>
                    <a:lnTo>
                      <a:pt x="332" y="24"/>
                    </a:lnTo>
                    <a:lnTo>
                      <a:pt x="339" y="24"/>
                    </a:lnTo>
                    <a:lnTo>
                      <a:pt x="339" y="23"/>
                    </a:lnTo>
                    <a:lnTo>
                      <a:pt x="426" y="23"/>
                    </a:lnTo>
                    <a:lnTo>
                      <a:pt x="426" y="22"/>
                    </a:lnTo>
                    <a:lnTo>
                      <a:pt x="428" y="22"/>
                    </a:lnTo>
                    <a:lnTo>
                      <a:pt x="428" y="20"/>
                    </a:lnTo>
                    <a:lnTo>
                      <a:pt x="435" y="20"/>
                    </a:lnTo>
                    <a:lnTo>
                      <a:pt x="435" y="19"/>
                    </a:lnTo>
                    <a:lnTo>
                      <a:pt x="439" y="19"/>
                    </a:lnTo>
                    <a:lnTo>
                      <a:pt x="439" y="18"/>
                    </a:lnTo>
                    <a:lnTo>
                      <a:pt x="442" y="18"/>
                    </a:lnTo>
                    <a:lnTo>
                      <a:pt x="442" y="16"/>
                    </a:lnTo>
                    <a:lnTo>
                      <a:pt x="445" y="16"/>
                    </a:lnTo>
                    <a:lnTo>
                      <a:pt x="448" y="16"/>
                    </a:lnTo>
                    <a:lnTo>
                      <a:pt x="448" y="14"/>
                    </a:lnTo>
                    <a:lnTo>
                      <a:pt x="452" y="14"/>
                    </a:lnTo>
                    <a:lnTo>
                      <a:pt x="452" y="13"/>
                    </a:lnTo>
                    <a:lnTo>
                      <a:pt x="455" y="13"/>
                    </a:lnTo>
                    <a:lnTo>
                      <a:pt x="455" y="12"/>
                    </a:lnTo>
                    <a:lnTo>
                      <a:pt x="458" y="12"/>
                    </a:lnTo>
                    <a:lnTo>
                      <a:pt x="458" y="10"/>
                    </a:lnTo>
                    <a:lnTo>
                      <a:pt x="462" y="10"/>
                    </a:lnTo>
                    <a:lnTo>
                      <a:pt x="462" y="9"/>
                    </a:lnTo>
                    <a:lnTo>
                      <a:pt x="466" y="9"/>
                    </a:lnTo>
                    <a:lnTo>
                      <a:pt x="466" y="7"/>
                    </a:lnTo>
                    <a:lnTo>
                      <a:pt x="470" y="7"/>
                    </a:lnTo>
                    <a:lnTo>
                      <a:pt x="470" y="6"/>
                    </a:lnTo>
                    <a:lnTo>
                      <a:pt x="473" y="6"/>
                    </a:lnTo>
                    <a:lnTo>
                      <a:pt x="473" y="5"/>
                    </a:lnTo>
                    <a:lnTo>
                      <a:pt x="477" y="5"/>
                    </a:lnTo>
                    <a:lnTo>
                      <a:pt x="477" y="3"/>
                    </a:lnTo>
                    <a:lnTo>
                      <a:pt x="481" y="3"/>
                    </a:lnTo>
                    <a:lnTo>
                      <a:pt x="483" y="3"/>
                    </a:lnTo>
                    <a:lnTo>
                      <a:pt x="483" y="1"/>
                    </a:lnTo>
                    <a:lnTo>
                      <a:pt x="491" y="1"/>
                    </a:lnTo>
                    <a:lnTo>
                      <a:pt x="491" y="0"/>
                    </a:lnTo>
                    <a:lnTo>
                      <a:pt x="507" y="0"/>
                    </a:lnTo>
                  </a:path>
                </a:pathLst>
              </a:custGeom>
              <a:solidFill>
                <a:schemeClr val="accent1"/>
              </a:solidFill>
              <a:ln w="12700" cap="rnd" cmpd="sng">
                <a:solidFill>
                  <a:schemeClr val="bg2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12315" name="Text Box 159"/>
            <p:cNvSpPr txBox="1">
              <a:spLocks noChangeArrowheads="1"/>
            </p:cNvSpPr>
            <p:nvPr/>
          </p:nvSpPr>
          <p:spPr bwMode="auto">
            <a:xfrm>
              <a:off x="1780" y="3555"/>
              <a:ext cx="528" cy="1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altLang="zh-CN" sz="1200">
                  <a:latin typeface="宋体" pitchFamily="2" charset="-122"/>
                </a:rPr>
                <a:t>IT</a:t>
              </a:r>
              <a:r>
                <a:rPr lang="zh-CN" altLang="en-US" sz="1200">
                  <a:latin typeface="宋体" pitchFamily="2" charset="-122"/>
                </a:rPr>
                <a:t>管理员</a:t>
              </a:r>
            </a:p>
          </p:txBody>
        </p:sp>
      </p:grpSp>
      <p:sp>
        <p:nvSpPr>
          <p:cNvPr id="12312" name="Line 160"/>
          <p:cNvSpPr>
            <a:spLocks noChangeShapeType="1"/>
          </p:cNvSpPr>
          <p:nvPr/>
        </p:nvSpPr>
        <p:spPr bwMode="auto">
          <a:xfrm>
            <a:off x="1870075" y="6138863"/>
            <a:ext cx="36353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pic>
        <p:nvPicPr>
          <p:cNvPr id="12313" name="Picture 160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819400" y="1371600"/>
            <a:ext cx="6180138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strips dir="r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7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43" grpId="0" animBg="1"/>
      <p:bldP spid="144" grpId="0" animBg="1"/>
      <p:bldP spid="145" grpId="0" animBg="1"/>
      <p:bldP spid="14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smtClean="0"/>
          </a:p>
        </p:txBody>
      </p:sp>
      <p:pic>
        <p:nvPicPr>
          <p:cNvPr id="10035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762000"/>
            <a:ext cx="9144000" cy="609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strips dir="r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标题 1"/>
          <p:cNvSpPr>
            <a:spLocks noGrp="1"/>
          </p:cNvSpPr>
          <p:nvPr>
            <p:ph type="title"/>
          </p:nvPr>
        </p:nvSpPr>
        <p:spPr>
          <a:xfrm>
            <a:off x="1447800" y="762000"/>
            <a:ext cx="7239000" cy="533400"/>
          </a:xfrm>
        </p:spPr>
        <p:txBody>
          <a:bodyPr/>
          <a:lstStyle/>
          <a:p>
            <a:r>
              <a:rPr lang="zh-CN" altLang="en-US" smtClean="0"/>
              <a:t>国资监管系统的部署模式</a:t>
            </a:r>
          </a:p>
        </p:txBody>
      </p:sp>
      <p:pic>
        <p:nvPicPr>
          <p:cNvPr id="53251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" y="2286000"/>
            <a:ext cx="7620000" cy="365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标题 1"/>
          <p:cNvSpPr txBox="1">
            <a:spLocks/>
          </p:cNvSpPr>
          <p:nvPr/>
        </p:nvSpPr>
        <p:spPr bwMode="auto">
          <a:xfrm>
            <a:off x="990600" y="1371600"/>
            <a:ext cx="78486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0" hangingPunct="0">
              <a:defRPr/>
            </a:pPr>
            <a:r>
              <a:rPr lang="zh-CN" altLang="en-US" sz="2000" b="1" kern="0" dirty="0">
                <a:solidFill>
                  <a:schemeClr val="accent6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内外网：</a:t>
            </a:r>
            <a:r>
              <a:rPr lang="zh-CN" altLang="en-US" sz="2000" kern="0" dirty="0">
                <a:solidFill>
                  <a:schemeClr val="accent6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企业外网，委内内网；网络安全最高级别。</a:t>
            </a:r>
            <a:endParaRPr lang="zh-CN" altLang="en-US" sz="2000" kern="0" dirty="0">
              <a:solidFill>
                <a:schemeClr val="accent5">
                  <a:lumMod val="50000"/>
                </a:schemeClr>
              </a:solidFill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ransition>
    <p:strips dir="ru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smtClean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2514600"/>
            <a:ext cx="7239000" cy="1676400"/>
          </a:xfrm>
        </p:spPr>
        <p:txBody>
          <a:bodyPr/>
          <a:lstStyle/>
          <a:p>
            <a:pPr algn="ctr">
              <a:buFont typeface="Arial" pitchFamily="34" charset="0"/>
              <a:buNone/>
              <a:defRPr/>
            </a:pPr>
            <a:r>
              <a:rPr lang="zh-CN" altLang="en-US" sz="9600" dirty="0" smtClean="0">
                <a:solidFill>
                  <a:srgbClr val="FF0000"/>
                </a:solidFill>
                <a:latin typeface="+mj-ea"/>
                <a:ea typeface="+mj-ea"/>
              </a:rPr>
              <a:t>谢谢！</a:t>
            </a:r>
            <a:endParaRPr lang="zh-CN" altLang="en-US" sz="9600" dirty="0">
              <a:solidFill>
                <a:srgbClr val="FF0000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国资监管系统的内部模块关系</a:t>
            </a:r>
          </a:p>
        </p:txBody>
      </p:sp>
      <p:pic>
        <p:nvPicPr>
          <p:cNvPr id="5427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90600" y="1600200"/>
            <a:ext cx="7391400" cy="438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strips dir="r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标题 1"/>
          <p:cNvSpPr>
            <a:spLocks noGrp="1"/>
          </p:cNvSpPr>
          <p:nvPr>
            <p:ph type="title"/>
          </p:nvPr>
        </p:nvSpPr>
        <p:spPr>
          <a:xfrm>
            <a:off x="1371600" y="762000"/>
            <a:ext cx="7696200" cy="585788"/>
          </a:xfrm>
        </p:spPr>
        <p:txBody>
          <a:bodyPr/>
          <a:lstStyle/>
          <a:p>
            <a:r>
              <a:rPr lang="zh-CN" altLang="en-US" smtClean="0"/>
              <a:t>数据采集平台：统一数据标准，建设数据中心</a:t>
            </a:r>
          </a:p>
        </p:txBody>
      </p:sp>
      <p:pic>
        <p:nvPicPr>
          <p:cNvPr id="5734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38200" y="2362200"/>
            <a:ext cx="75438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4" name="图示 3"/>
          <p:cNvGraphicFramePr/>
          <p:nvPr/>
        </p:nvGraphicFramePr>
        <p:xfrm>
          <a:off x="914400" y="1524000"/>
          <a:ext cx="7467600" cy="457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7349" name="TextBox 5"/>
          <p:cNvSpPr txBox="1">
            <a:spLocks noChangeArrowheads="1"/>
          </p:cNvSpPr>
          <p:nvPr/>
        </p:nvSpPr>
        <p:spPr bwMode="auto">
          <a:xfrm>
            <a:off x="914400" y="1981200"/>
            <a:ext cx="1676400" cy="261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1100"/>
              <a:t>预算</a:t>
            </a:r>
            <a:r>
              <a:rPr lang="en-US" altLang="zh-CN" sz="1100"/>
              <a:t>/</a:t>
            </a:r>
            <a:r>
              <a:rPr lang="zh-CN" altLang="en-US" sz="1100"/>
              <a:t>决算</a:t>
            </a:r>
            <a:r>
              <a:rPr lang="en-US" altLang="zh-CN" sz="1100"/>
              <a:t>/</a:t>
            </a:r>
            <a:r>
              <a:rPr lang="zh-CN" altLang="en-US" sz="1100"/>
              <a:t>项目</a:t>
            </a:r>
            <a:r>
              <a:rPr lang="en-US" altLang="zh-CN" sz="1100"/>
              <a:t>/</a:t>
            </a:r>
            <a:r>
              <a:rPr lang="zh-CN" altLang="en-US" sz="1100"/>
              <a:t>快报</a:t>
            </a:r>
            <a:r>
              <a:rPr lang="en-US" altLang="zh-CN" sz="1100"/>
              <a:t>…</a:t>
            </a:r>
            <a:endParaRPr lang="zh-CN" altLang="en-US" sz="1100"/>
          </a:p>
        </p:txBody>
      </p:sp>
      <p:sp>
        <p:nvSpPr>
          <p:cNvPr id="57350" name="TextBox 6"/>
          <p:cNvSpPr txBox="1">
            <a:spLocks noChangeArrowheads="1"/>
          </p:cNvSpPr>
          <p:nvPr/>
        </p:nvSpPr>
        <p:spPr bwMode="auto">
          <a:xfrm>
            <a:off x="2971800" y="1981200"/>
            <a:ext cx="1371600" cy="261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zh-CN" altLang="en-US" sz="1100"/>
              <a:t>指标</a:t>
            </a:r>
            <a:r>
              <a:rPr lang="en-US" altLang="zh-CN" sz="1100"/>
              <a:t>/</a:t>
            </a:r>
            <a:r>
              <a:rPr lang="zh-CN" altLang="en-US" sz="1100"/>
              <a:t>报表</a:t>
            </a:r>
            <a:r>
              <a:rPr lang="en-US" altLang="zh-CN" sz="1100"/>
              <a:t>/…</a:t>
            </a:r>
            <a:endParaRPr lang="zh-CN" altLang="en-US" sz="1100"/>
          </a:p>
        </p:txBody>
      </p:sp>
      <p:sp>
        <p:nvSpPr>
          <p:cNvPr id="57351" name="TextBox 7"/>
          <p:cNvSpPr txBox="1">
            <a:spLocks noChangeArrowheads="1"/>
          </p:cNvSpPr>
          <p:nvPr/>
        </p:nvSpPr>
        <p:spPr bwMode="auto">
          <a:xfrm>
            <a:off x="4953000" y="1981200"/>
            <a:ext cx="1371600" cy="261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zh-CN" altLang="en-US" sz="1100"/>
              <a:t>主动</a:t>
            </a:r>
            <a:r>
              <a:rPr lang="en-US" altLang="zh-CN" sz="1100"/>
              <a:t>/</a:t>
            </a:r>
            <a:r>
              <a:rPr lang="zh-CN" altLang="en-US" sz="1100"/>
              <a:t>推送</a:t>
            </a:r>
            <a:r>
              <a:rPr lang="en-US" altLang="zh-CN" sz="1100"/>
              <a:t>/…</a:t>
            </a:r>
            <a:endParaRPr lang="zh-CN" altLang="en-US" sz="1100"/>
          </a:p>
        </p:txBody>
      </p:sp>
      <p:sp>
        <p:nvSpPr>
          <p:cNvPr id="57352" name="TextBox 8"/>
          <p:cNvSpPr txBox="1">
            <a:spLocks noChangeArrowheads="1"/>
          </p:cNvSpPr>
          <p:nvPr/>
        </p:nvSpPr>
        <p:spPr bwMode="auto">
          <a:xfrm>
            <a:off x="6934200" y="1981200"/>
            <a:ext cx="1371600" cy="261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zh-CN" altLang="en-US" sz="1100"/>
              <a:t>上报</a:t>
            </a:r>
            <a:r>
              <a:rPr lang="en-US" altLang="zh-CN" sz="1100"/>
              <a:t>/</a:t>
            </a:r>
            <a:r>
              <a:rPr lang="zh-CN" altLang="en-US" sz="1100"/>
              <a:t>报送情况</a:t>
            </a:r>
            <a:r>
              <a:rPr lang="en-US" altLang="zh-CN" sz="1100"/>
              <a:t>…</a:t>
            </a:r>
            <a:endParaRPr lang="zh-CN" altLang="en-US" sz="1100"/>
          </a:p>
        </p:txBody>
      </p:sp>
    </p:spTree>
  </p:cSld>
  <p:clrMapOvr>
    <a:masterClrMapping/>
  </p:clrMapOvr>
  <p:transition>
    <p:strips dir="r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决策分析：面向领导应用的八大主题</a:t>
            </a:r>
          </a:p>
        </p:txBody>
      </p:sp>
      <p:graphicFrame>
        <p:nvGraphicFramePr>
          <p:cNvPr id="4" name="图示 3"/>
          <p:cNvGraphicFramePr/>
          <p:nvPr/>
        </p:nvGraphicFramePr>
        <p:xfrm>
          <a:off x="76200" y="1371600"/>
          <a:ext cx="8991600" cy="4495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8" name="图示 7"/>
          <p:cNvGraphicFramePr/>
          <p:nvPr/>
        </p:nvGraphicFramePr>
        <p:xfrm>
          <a:off x="152400" y="5969000"/>
          <a:ext cx="8763000" cy="431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9" name="圆角矩形 8"/>
          <p:cNvSpPr/>
          <p:nvPr/>
        </p:nvSpPr>
        <p:spPr>
          <a:xfrm>
            <a:off x="0" y="1676400"/>
            <a:ext cx="3505200" cy="838200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</p:spTree>
  </p:cSld>
  <p:clrMapOvr>
    <a:masterClrMapping/>
  </p:clrMapOvr>
  <p:transition>
    <p:strips dir="r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协同办公：实现监管信息的协同和共享</a:t>
            </a:r>
          </a:p>
        </p:txBody>
      </p:sp>
      <p:pic>
        <p:nvPicPr>
          <p:cNvPr id="7168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14400" y="1295400"/>
            <a:ext cx="7467600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strips dir="r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smtClean="0">
                <a:latin typeface="Arial" pitchFamily="34" charset="0"/>
              </a:rPr>
              <a:t>报告内容</a:t>
            </a:r>
            <a:endParaRPr lang="zh-CN" altLang="en-US" smtClean="0"/>
          </a:p>
        </p:txBody>
      </p:sp>
      <p:grpSp>
        <p:nvGrpSpPr>
          <p:cNvPr id="80899" name="Group 2"/>
          <p:cNvGrpSpPr>
            <a:grpSpLocks/>
          </p:cNvGrpSpPr>
          <p:nvPr/>
        </p:nvGrpSpPr>
        <p:grpSpPr bwMode="auto">
          <a:xfrm>
            <a:off x="1541463" y="2327275"/>
            <a:ext cx="773112" cy="796925"/>
            <a:chOff x="1290" y="1049"/>
            <a:chExt cx="487" cy="502"/>
          </a:xfrm>
        </p:grpSpPr>
        <p:sp>
          <p:nvSpPr>
            <p:cNvPr id="80923" name="Rectangle 3"/>
            <p:cNvSpPr>
              <a:spLocks noChangeArrowheads="1"/>
            </p:cNvSpPr>
            <p:nvPr/>
          </p:nvSpPr>
          <p:spPr bwMode="auto">
            <a:xfrm>
              <a:off x="1290" y="1049"/>
              <a:ext cx="365" cy="377"/>
            </a:xfrm>
            <a:prstGeom prst="rect">
              <a:avLst/>
            </a:prstGeom>
            <a:gradFill rotWithShape="1">
              <a:gsLst>
                <a:gs pos="0">
                  <a:srgbClr val="FF3300"/>
                </a:gs>
                <a:gs pos="100000">
                  <a:srgbClr val="AA2000"/>
                </a:gs>
              </a:gsLst>
              <a:path path="rect">
                <a:fillToRect r="100000" b="100000"/>
              </a:path>
            </a:gra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 sz="2400">
                <a:solidFill>
                  <a:srgbClr val="FF3300"/>
                </a:solidFill>
                <a:ea typeface="黑体" pitchFamily="2" charset="-122"/>
              </a:endParaRPr>
            </a:p>
          </p:txBody>
        </p:sp>
        <p:sp>
          <p:nvSpPr>
            <p:cNvPr id="80924" name="Text Box 4"/>
            <p:cNvSpPr txBox="1">
              <a:spLocks noChangeArrowheads="1"/>
            </p:cNvSpPr>
            <p:nvPr/>
          </p:nvSpPr>
          <p:spPr bwMode="auto">
            <a:xfrm>
              <a:off x="1426" y="1071"/>
              <a:ext cx="351" cy="48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4400">
                  <a:solidFill>
                    <a:schemeClr val="bg1"/>
                  </a:solidFill>
                  <a:latin typeface="Arial Black" pitchFamily="34" charset="0"/>
                  <a:ea typeface="黑体" pitchFamily="2" charset="-122"/>
                </a:rPr>
                <a:t>2</a:t>
              </a:r>
            </a:p>
          </p:txBody>
        </p:sp>
      </p:grpSp>
      <p:grpSp>
        <p:nvGrpSpPr>
          <p:cNvPr id="80900" name="Group 5"/>
          <p:cNvGrpSpPr>
            <a:grpSpLocks/>
          </p:cNvGrpSpPr>
          <p:nvPr/>
        </p:nvGrpSpPr>
        <p:grpSpPr bwMode="auto">
          <a:xfrm>
            <a:off x="1541463" y="3105150"/>
            <a:ext cx="704850" cy="796925"/>
            <a:chOff x="1290" y="1684"/>
            <a:chExt cx="444" cy="502"/>
          </a:xfrm>
        </p:grpSpPr>
        <p:sp>
          <p:nvSpPr>
            <p:cNvPr id="80921" name="Rectangle 6"/>
            <p:cNvSpPr>
              <a:spLocks noChangeArrowheads="1"/>
            </p:cNvSpPr>
            <p:nvPr/>
          </p:nvSpPr>
          <p:spPr bwMode="auto">
            <a:xfrm>
              <a:off x="1290" y="1684"/>
              <a:ext cx="365" cy="377"/>
            </a:xfrm>
            <a:prstGeom prst="rect">
              <a:avLst/>
            </a:prstGeom>
            <a:gradFill rotWithShape="1">
              <a:gsLst>
                <a:gs pos="0">
                  <a:srgbClr val="FF3300"/>
                </a:gs>
                <a:gs pos="100000">
                  <a:srgbClr val="AA2000"/>
                </a:gs>
              </a:gsLst>
              <a:path path="rect">
                <a:fillToRect r="100000" b="100000"/>
              </a:path>
            </a:gra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 sz="2400">
                <a:solidFill>
                  <a:srgbClr val="FF3300"/>
                </a:solidFill>
                <a:ea typeface="黑体" pitchFamily="2" charset="-122"/>
              </a:endParaRPr>
            </a:p>
          </p:txBody>
        </p:sp>
        <p:sp>
          <p:nvSpPr>
            <p:cNvPr id="80922" name="Text Box 7"/>
            <p:cNvSpPr txBox="1">
              <a:spLocks noChangeArrowheads="1"/>
            </p:cNvSpPr>
            <p:nvPr/>
          </p:nvSpPr>
          <p:spPr bwMode="auto">
            <a:xfrm>
              <a:off x="1383" y="1706"/>
              <a:ext cx="351" cy="48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4400">
                  <a:solidFill>
                    <a:schemeClr val="bg1"/>
                  </a:solidFill>
                  <a:latin typeface="Arial Black" pitchFamily="34" charset="0"/>
                  <a:ea typeface="黑体" pitchFamily="2" charset="-122"/>
                </a:rPr>
                <a:t>3</a:t>
              </a:r>
            </a:p>
          </p:txBody>
        </p:sp>
      </p:grpSp>
      <p:sp>
        <p:nvSpPr>
          <p:cNvPr id="80901" name="Line 8"/>
          <p:cNvSpPr>
            <a:spLocks noChangeShapeType="1"/>
          </p:cNvSpPr>
          <p:nvPr/>
        </p:nvSpPr>
        <p:spPr bwMode="auto">
          <a:xfrm>
            <a:off x="1541463" y="2944813"/>
            <a:ext cx="5186362" cy="0"/>
          </a:xfrm>
          <a:prstGeom prst="line">
            <a:avLst/>
          </a:prstGeom>
          <a:noFill/>
          <a:ln w="25400" cap="rnd">
            <a:solidFill>
              <a:schemeClr val="tx1"/>
            </a:solidFill>
            <a:prstDash val="sysDot"/>
            <a:round/>
            <a:headEnd/>
            <a:tailEnd type="oval" w="sm" len="sm"/>
          </a:ln>
        </p:spPr>
        <p:txBody>
          <a:bodyPr wrap="none"/>
          <a:lstStyle/>
          <a:p>
            <a:endParaRPr lang="zh-CN" altLang="en-US"/>
          </a:p>
        </p:txBody>
      </p:sp>
      <p:sp>
        <p:nvSpPr>
          <p:cNvPr id="80902" name="Line 9"/>
          <p:cNvSpPr>
            <a:spLocks noChangeShapeType="1"/>
          </p:cNvSpPr>
          <p:nvPr/>
        </p:nvSpPr>
        <p:spPr bwMode="auto">
          <a:xfrm>
            <a:off x="1541463" y="3732213"/>
            <a:ext cx="5186362" cy="0"/>
          </a:xfrm>
          <a:prstGeom prst="line">
            <a:avLst/>
          </a:prstGeom>
          <a:noFill/>
          <a:ln w="25400" cap="rnd">
            <a:solidFill>
              <a:schemeClr val="tx1"/>
            </a:solidFill>
            <a:prstDash val="sysDot"/>
            <a:round/>
            <a:headEnd/>
            <a:tailEnd type="oval" w="sm" len="sm"/>
          </a:ln>
        </p:spPr>
        <p:txBody>
          <a:bodyPr wrap="none"/>
          <a:lstStyle/>
          <a:p>
            <a:endParaRPr lang="zh-CN" altLang="en-US"/>
          </a:p>
        </p:txBody>
      </p:sp>
      <p:sp>
        <p:nvSpPr>
          <p:cNvPr id="12" name="Rectangle 10"/>
          <p:cNvSpPr>
            <a:spLocks noChangeArrowheads="1"/>
          </p:cNvSpPr>
          <p:nvPr/>
        </p:nvSpPr>
        <p:spPr bwMode="auto">
          <a:xfrm>
            <a:off x="2189163" y="2420938"/>
            <a:ext cx="390207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2800" b="1" dirty="0">
                <a:solidFill>
                  <a:schemeClr val="tx2">
                    <a:lumMod val="75000"/>
                  </a:schemeClr>
                </a:solidFill>
                <a:latin typeface="黑体" pitchFamily="49" charset="-122"/>
                <a:ea typeface="黑体" pitchFamily="49" charset="-122"/>
              </a:rPr>
              <a:t>具体应用解决方案</a:t>
            </a:r>
          </a:p>
        </p:txBody>
      </p:sp>
      <p:sp>
        <p:nvSpPr>
          <p:cNvPr id="13" name="Rectangle 11"/>
          <p:cNvSpPr>
            <a:spLocks noChangeArrowheads="1"/>
          </p:cNvSpPr>
          <p:nvPr/>
        </p:nvSpPr>
        <p:spPr bwMode="auto">
          <a:xfrm>
            <a:off x="2170113" y="3222625"/>
            <a:ext cx="519747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2800" b="1" dirty="0">
                <a:solidFill>
                  <a:schemeClr val="tx2">
                    <a:lumMod val="75000"/>
                  </a:schemeClr>
                </a:solidFill>
                <a:latin typeface="黑体" pitchFamily="49" charset="-122"/>
                <a:ea typeface="黑体" pitchFamily="49" charset="-122"/>
              </a:rPr>
              <a:t>关键技术解决方案</a:t>
            </a:r>
          </a:p>
        </p:txBody>
      </p:sp>
      <p:grpSp>
        <p:nvGrpSpPr>
          <p:cNvPr id="80905" name="Group 13"/>
          <p:cNvGrpSpPr>
            <a:grpSpLocks/>
          </p:cNvGrpSpPr>
          <p:nvPr/>
        </p:nvGrpSpPr>
        <p:grpSpPr bwMode="auto">
          <a:xfrm>
            <a:off x="1512888" y="3922713"/>
            <a:ext cx="706437" cy="801687"/>
            <a:chOff x="1290" y="2973"/>
            <a:chExt cx="445" cy="505"/>
          </a:xfrm>
        </p:grpSpPr>
        <p:sp>
          <p:nvSpPr>
            <p:cNvPr id="80919" name="Rectangle 14"/>
            <p:cNvSpPr>
              <a:spLocks noChangeArrowheads="1"/>
            </p:cNvSpPr>
            <p:nvPr/>
          </p:nvSpPr>
          <p:spPr bwMode="auto">
            <a:xfrm>
              <a:off x="1290" y="2973"/>
              <a:ext cx="365" cy="377"/>
            </a:xfrm>
            <a:prstGeom prst="rect">
              <a:avLst/>
            </a:prstGeom>
            <a:gradFill rotWithShape="1">
              <a:gsLst>
                <a:gs pos="0">
                  <a:srgbClr val="FF3300"/>
                </a:gs>
                <a:gs pos="100000">
                  <a:srgbClr val="AA2000"/>
                </a:gs>
              </a:gsLst>
              <a:path path="rect">
                <a:fillToRect r="100000" b="100000"/>
              </a:path>
            </a:gra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 sz="2400">
                <a:solidFill>
                  <a:srgbClr val="FF3300"/>
                </a:solidFill>
                <a:ea typeface="黑体" pitchFamily="2" charset="-122"/>
              </a:endParaRPr>
            </a:p>
          </p:txBody>
        </p:sp>
        <p:sp>
          <p:nvSpPr>
            <p:cNvPr id="80920" name="Text Box 15"/>
            <p:cNvSpPr txBox="1">
              <a:spLocks noChangeArrowheads="1"/>
            </p:cNvSpPr>
            <p:nvPr/>
          </p:nvSpPr>
          <p:spPr bwMode="auto">
            <a:xfrm>
              <a:off x="1384" y="2998"/>
              <a:ext cx="351" cy="48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4400">
                  <a:solidFill>
                    <a:schemeClr val="bg1"/>
                  </a:solidFill>
                  <a:latin typeface="Arial Black" pitchFamily="34" charset="0"/>
                  <a:ea typeface="黑体" pitchFamily="2" charset="-122"/>
                </a:rPr>
                <a:t>4</a:t>
              </a:r>
            </a:p>
          </p:txBody>
        </p:sp>
      </p:grpSp>
      <p:sp>
        <p:nvSpPr>
          <p:cNvPr id="18" name="AutoShape 16"/>
          <p:cNvSpPr>
            <a:spLocks noChangeArrowheads="1"/>
          </p:cNvSpPr>
          <p:nvPr/>
        </p:nvSpPr>
        <p:spPr bwMode="blackWhite">
          <a:xfrm>
            <a:off x="914400" y="4724400"/>
            <a:ext cx="431800" cy="647700"/>
          </a:xfrm>
          <a:custGeom>
            <a:avLst/>
            <a:gdLst>
              <a:gd name="T0" fmla="*/ 2147483647 w 21600"/>
              <a:gd name="T1" fmla="*/ 0 h 21600"/>
              <a:gd name="T2" fmla="*/ 0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5400 h 21600"/>
              <a:gd name="T14" fmla="*/ 18900 w 21600"/>
              <a:gd name="T15" fmla="*/ 162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solidFill>
            <a:srgbClr val="0000FF"/>
          </a:solidFill>
          <a:ln w="34925" cap="rnd" algn="ctr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80907" name="Line 17"/>
          <p:cNvSpPr>
            <a:spLocks noChangeShapeType="1"/>
          </p:cNvSpPr>
          <p:nvPr/>
        </p:nvSpPr>
        <p:spPr bwMode="auto">
          <a:xfrm>
            <a:off x="1504950" y="2197100"/>
            <a:ext cx="5186363" cy="0"/>
          </a:xfrm>
          <a:prstGeom prst="line">
            <a:avLst/>
          </a:prstGeom>
          <a:noFill/>
          <a:ln w="25400" cap="rnd">
            <a:solidFill>
              <a:schemeClr val="tx1"/>
            </a:solidFill>
            <a:prstDash val="sysDot"/>
            <a:round/>
            <a:headEnd/>
            <a:tailEnd type="oval" w="sm" len="sm"/>
          </a:ln>
        </p:spPr>
        <p:txBody>
          <a:bodyPr wrap="none"/>
          <a:lstStyle/>
          <a:p>
            <a:endParaRPr lang="zh-CN" altLang="en-US"/>
          </a:p>
        </p:txBody>
      </p:sp>
      <p:sp>
        <p:nvSpPr>
          <p:cNvPr id="20" name="Rectangle 18"/>
          <p:cNvSpPr>
            <a:spLocks noChangeArrowheads="1"/>
          </p:cNvSpPr>
          <p:nvPr/>
        </p:nvSpPr>
        <p:spPr bwMode="auto">
          <a:xfrm>
            <a:off x="2152650" y="1671638"/>
            <a:ext cx="390207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2800" b="1" dirty="0">
                <a:solidFill>
                  <a:schemeClr val="tx2">
                    <a:lumMod val="75000"/>
                  </a:schemeClr>
                </a:solidFill>
                <a:latin typeface="黑体" pitchFamily="49" charset="-122"/>
                <a:ea typeface="黑体" pitchFamily="49" charset="-122"/>
              </a:rPr>
              <a:t>总体应用规划方案</a:t>
            </a:r>
          </a:p>
        </p:txBody>
      </p:sp>
      <p:grpSp>
        <p:nvGrpSpPr>
          <p:cNvPr id="80909" name="Group 19"/>
          <p:cNvGrpSpPr>
            <a:grpSpLocks/>
          </p:cNvGrpSpPr>
          <p:nvPr/>
        </p:nvGrpSpPr>
        <p:grpSpPr bwMode="auto">
          <a:xfrm>
            <a:off x="1541463" y="1557338"/>
            <a:ext cx="744537" cy="804862"/>
            <a:chOff x="1290" y="1049"/>
            <a:chExt cx="487" cy="502"/>
          </a:xfrm>
        </p:grpSpPr>
        <p:sp>
          <p:nvSpPr>
            <p:cNvPr id="22" name="Rectangle 20"/>
            <p:cNvSpPr>
              <a:spLocks noChangeArrowheads="1"/>
            </p:cNvSpPr>
            <p:nvPr/>
          </p:nvSpPr>
          <p:spPr bwMode="auto">
            <a:xfrm>
              <a:off x="1290" y="1049"/>
              <a:ext cx="366" cy="377"/>
            </a:xfrm>
            <a:prstGeom prst="rect">
              <a:avLst/>
            </a:prstGeom>
            <a:gradFill rotWithShape="1">
              <a:gsLst>
                <a:gs pos="0">
                  <a:srgbClr val="FF3300"/>
                </a:gs>
                <a:gs pos="100000">
                  <a:srgbClr val="AA2000"/>
                </a:gs>
              </a:gsLst>
              <a:path path="rect">
                <a:fillToRect r="100000" b="100000"/>
              </a:path>
            </a:gra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 sz="2400" dirty="0">
                <a:solidFill>
                  <a:schemeClr val="tx2">
                    <a:lumMod val="60000"/>
                    <a:lumOff val="40000"/>
                  </a:schemeClr>
                </a:solidFill>
                <a:ea typeface="黑体" pitchFamily="49" charset="-122"/>
              </a:endParaRPr>
            </a:p>
          </p:txBody>
        </p:sp>
        <p:sp>
          <p:nvSpPr>
            <p:cNvPr id="80918" name="Text Box 21"/>
            <p:cNvSpPr txBox="1">
              <a:spLocks noChangeArrowheads="1"/>
            </p:cNvSpPr>
            <p:nvPr/>
          </p:nvSpPr>
          <p:spPr bwMode="auto">
            <a:xfrm>
              <a:off x="1426" y="1071"/>
              <a:ext cx="351" cy="48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4400">
                  <a:solidFill>
                    <a:schemeClr val="bg1"/>
                  </a:solidFill>
                  <a:latin typeface="Arial Black" pitchFamily="34" charset="0"/>
                  <a:ea typeface="黑体" pitchFamily="2" charset="-122"/>
                </a:rPr>
                <a:t>1</a:t>
              </a:r>
            </a:p>
          </p:txBody>
        </p:sp>
      </p:grpSp>
      <p:grpSp>
        <p:nvGrpSpPr>
          <p:cNvPr id="80910" name="Group 22"/>
          <p:cNvGrpSpPr>
            <a:grpSpLocks/>
          </p:cNvGrpSpPr>
          <p:nvPr/>
        </p:nvGrpSpPr>
        <p:grpSpPr bwMode="auto">
          <a:xfrm>
            <a:off x="1533525" y="4697413"/>
            <a:ext cx="706438" cy="801687"/>
            <a:chOff x="1290" y="2973"/>
            <a:chExt cx="445" cy="505"/>
          </a:xfrm>
        </p:grpSpPr>
        <p:sp>
          <p:nvSpPr>
            <p:cNvPr id="80915" name="Rectangle 23"/>
            <p:cNvSpPr>
              <a:spLocks noChangeArrowheads="1"/>
            </p:cNvSpPr>
            <p:nvPr/>
          </p:nvSpPr>
          <p:spPr bwMode="auto">
            <a:xfrm>
              <a:off x="1290" y="2973"/>
              <a:ext cx="365" cy="377"/>
            </a:xfrm>
            <a:prstGeom prst="rect">
              <a:avLst/>
            </a:prstGeom>
            <a:gradFill rotWithShape="1">
              <a:gsLst>
                <a:gs pos="0">
                  <a:srgbClr val="FF3300"/>
                </a:gs>
                <a:gs pos="100000">
                  <a:srgbClr val="AA2000"/>
                </a:gs>
              </a:gsLst>
              <a:path path="rect">
                <a:fillToRect r="100000" b="100000"/>
              </a:path>
            </a:gra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 sz="2400">
                <a:solidFill>
                  <a:srgbClr val="FF3300"/>
                </a:solidFill>
                <a:ea typeface="黑体" pitchFamily="2" charset="-122"/>
              </a:endParaRPr>
            </a:p>
          </p:txBody>
        </p:sp>
        <p:sp>
          <p:nvSpPr>
            <p:cNvPr id="80916" name="Text Box 24"/>
            <p:cNvSpPr txBox="1">
              <a:spLocks noChangeArrowheads="1"/>
            </p:cNvSpPr>
            <p:nvPr/>
          </p:nvSpPr>
          <p:spPr bwMode="auto">
            <a:xfrm>
              <a:off x="1384" y="2998"/>
              <a:ext cx="351" cy="48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4400">
                  <a:solidFill>
                    <a:schemeClr val="bg1"/>
                  </a:solidFill>
                  <a:latin typeface="Arial Black" pitchFamily="34" charset="0"/>
                  <a:ea typeface="黑体" pitchFamily="2" charset="-122"/>
                </a:rPr>
                <a:t>5</a:t>
              </a:r>
            </a:p>
          </p:txBody>
        </p:sp>
      </p:grpSp>
      <p:sp>
        <p:nvSpPr>
          <p:cNvPr id="27" name="Text Box 25"/>
          <p:cNvSpPr txBox="1">
            <a:spLocks noChangeArrowheads="1"/>
          </p:cNvSpPr>
          <p:nvPr/>
        </p:nvSpPr>
        <p:spPr bwMode="auto">
          <a:xfrm>
            <a:off x="2155825" y="4017963"/>
            <a:ext cx="5000625" cy="523875"/>
          </a:xfrm>
          <a:prstGeom prst="rect">
            <a:avLst/>
          </a:prstGeom>
          <a:solidFill>
            <a:schemeClr val="bg1"/>
          </a:solidFill>
          <a:ln w="12700" cap="rnd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2800" b="1" dirty="0">
                <a:solidFill>
                  <a:schemeClr val="tx2">
                    <a:lumMod val="75000"/>
                  </a:schemeClr>
                </a:solidFill>
                <a:latin typeface="黑体" pitchFamily="49" charset="-122"/>
                <a:ea typeface="黑体" pitchFamily="49" charset="-122"/>
              </a:rPr>
              <a:t>实施解决方案</a:t>
            </a:r>
          </a:p>
        </p:txBody>
      </p:sp>
      <p:sp>
        <p:nvSpPr>
          <p:cNvPr id="80912" name="Line 26"/>
          <p:cNvSpPr>
            <a:spLocks noChangeShapeType="1"/>
          </p:cNvSpPr>
          <p:nvPr/>
        </p:nvSpPr>
        <p:spPr bwMode="auto">
          <a:xfrm>
            <a:off x="1554163" y="5346700"/>
            <a:ext cx="5186362" cy="0"/>
          </a:xfrm>
          <a:prstGeom prst="line">
            <a:avLst/>
          </a:prstGeom>
          <a:noFill/>
          <a:ln w="25400" cap="rnd">
            <a:solidFill>
              <a:schemeClr val="tx1"/>
            </a:solidFill>
            <a:prstDash val="sysDot"/>
            <a:round/>
            <a:headEnd/>
            <a:tailEnd type="oval" w="sm" len="sm"/>
          </a:ln>
        </p:spPr>
        <p:txBody>
          <a:bodyPr wrap="none"/>
          <a:lstStyle/>
          <a:p>
            <a:endParaRPr lang="zh-CN" altLang="en-US"/>
          </a:p>
        </p:txBody>
      </p:sp>
      <p:sp>
        <p:nvSpPr>
          <p:cNvPr id="29" name="Text Box 27"/>
          <p:cNvSpPr txBox="1">
            <a:spLocks noChangeArrowheads="1"/>
          </p:cNvSpPr>
          <p:nvPr/>
        </p:nvSpPr>
        <p:spPr bwMode="auto">
          <a:xfrm>
            <a:off x="2185988" y="4803775"/>
            <a:ext cx="5000625" cy="523875"/>
          </a:xfrm>
          <a:prstGeom prst="rect">
            <a:avLst/>
          </a:prstGeom>
          <a:solidFill>
            <a:schemeClr val="bg1"/>
          </a:solidFill>
          <a:ln w="12700" cap="rnd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2800" b="1" i="1" dirty="0">
                <a:solidFill>
                  <a:schemeClr val="accent2">
                    <a:lumMod val="75000"/>
                  </a:schemeClr>
                </a:solidFill>
                <a:latin typeface="黑体" pitchFamily="49" charset="-122"/>
                <a:ea typeface="黑体" pitchFamily="49" charset="-122"/>
              </a:rPr>
              <a:t>系统演示</a:t>
            </a:r>
          </a:p>
        </p:txBody>
      </p:sp>
      <p:sp>
        <p:nvSpPr>
          <p:cNvPr id="80914" name="Line 28"/>
          <p:cNvSpPr>
            <a:spLocks noChangeShapeType="1"/>
          </p:cNvSpPr>
          <p:nvPr/>
        </p:nvSpPr>
        <p:spPr bwMode="auto">
          <a:xfrm>
            <a:off x="1524000" y="4557713"/>
            <a:ext cx="5186363" cy="0"/>
          </a:xfrm>
          <a:prstGeom prst="line">
            <a:avLst/>
          </a:prstGeom>
          <a:noFill/>
          <a:ln w="25400" cap="rnd">
            <a:solidFill>
              <a:schemeClr val="tx1"/>
            </a:solidFill>
            <a:prstDash val="sysDot"/>
            <a:round/>
            <a:headEnd/>
            <a:tailEnd type="oval" w="sm" len="sm"/>
          </a:ln>
        </p:spPr>
        <p:txBody>
          <a:bodyPr wrap="none"/>
          <a:lstStyle/>
          <a:p>
            <a:endParaRPr lang="zh-CN" altLang="en-US"/>
          </a:p>
        </p:txBody>
      </p:sp>
    </p:spTree>
  </p:cSld>
  <p:clrMapOvr>
    <a:masterClrMapping/>
  </p:clrMapOvr>
  <p:transition>
    <p:strips dir="r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22" name="Rectangle 2"/>
          <p:cNvSpPr>
            <a:spLocks noChangeArrowheads="1"/>
          </p:cNvSpPr>
          <p:nvPr/>
        </p:nvSpPr>
        <p:spPr bwMode="auto">
          <a:xfrm>
            <a:off x="1066800" y="533400"/>
            <a:ext cx="6851650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defRPr/>
            </a:pPr>
            <a:r>
              <a:rPr kumimoji="1" lang="zh-CN" altLang="en-US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黑体" pitchFamily="2" charset="-122"/>
              </a:rPr>
              <a:t>具体应用流程：决策者</a:t>
            </a:r>
            <a:endParaRPr kumimoji="1" lang="en-US" altLang="zh-CN" sz="2400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  <a:ea typeface="黑体" pitchFamily="2" charset="-122"/>
            </a:endParaRPr>
          </a:p>
        </p:txBody>
      </p:sp>
      <p:sp>
        <p:nvSpPr>
          <p:cNvPr id="9222" name="Text Box 3"/>
          <p:cNvSpPr txBox="1">
            <a:spLocks noChangeArrowheads="1"/>
          </p:cNvSpPr>
          <p:nvPr/>
        </p:nvSpPr>
        <p:spPr bwMode="auto">
          <a:xfrm>
            <a:off x="5257800" y="990600"/>
            <a:ext cx="1624013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1600" b="1">
                <a:ea typeface="楷体_GB2312" pitchFamily="49" charset="-122"/>
              </a:rPr>
              <a:t>监管信息系统</a:t>
            </a:r>
          </a:p>
        </p:txBody>
      </p:sp>
      <p:sp>
        <p:nvSpPr>
          <p:cNvPr id="9223" name="Line 4"/>
          <p:cNvSpPr>
            <a:spLocks noChangeShapeType="1"/>
          </p:cNvSpPr>
          <p:nvPr/>
        </p:nvSpPr>
        <p:spPr bwMode="auto">
          <a:xfrm flipV="1">
            <a:off x="5457825" y="3178175"/>
            <a:ext cx="8858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13125" name="Rectangle 5"/>
          <p:cNvSpPr>
            <a:spLocks noChangeArrowheads="1"/>
          </p:cNvSpPr>
          <p:nvPr/>
        </p:nvSpPr>
        <p:spPr bwMode="auto">
          <a:xfrm>
            <a:off x="261938" y="1060450"/>
            <a:ext cx="1698625" cy="1030288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225" name="Line 6"/>
          <p:cNvSpPr>
            <a:spLocks noChangeShapeType="1"/>
          </p:cNvSpPr>
          <p:nvPr/>
        </p:nvSpPr>
        <p:spPr bwMode="auto">
          <a:xfrm flipV="1">
            <a:off x="1857375" y="1524000"/>
            <a:ext cx="406400" cy="142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9226" name="Group 7"/>
          <p:cNvGrpSpPr>
            <a:grpSpLocks/>
          </p:cNvGrpSpPr>
          <p:nvPr/>
        </p:nvGrpSpPr>
        <p:grpSpPr bwMode="auto">
          <a:xfrm>
            <a:off x="449263" y="1089025"/>
            <a:ext cx="1244600" cy="800100"/>
            <a:chOff x="431" y="3113"/>
            <a:chExt cx="680" cy="640"/>
          </a:xfrm>
        </p:grpSpPr>
        <p:graphicFrame>
          <p:nvGraphicFramePr>
            <p:cNvPr id="9220" name="Object 8"/>
            <p:cNvGraphicFramePr>
              <a:graphicFrameLocks/>
            </p:cNvGraphicFramePr>
            <p:nvPr/>
          </p:nvGraphicFramePr>
          <p:xfrm>
            <a:off x="431" y="3113"/>
            <a:ext cx="680" cy="496"/>
          </p:xfrm>
          <a:graphic>
            <a:graphicData uri="http://schemas.openxmlformats.org/presentationml/2006/ole">
              <p:oleObj spid="_x0000_s9220" name="Clip" r:id="rId3" imgW="3657600" imgH="3089160" progId="MS_ClipArt_Gallery.2">
                <p:embed/>
              </p:oleObj>
            </a:graphicData>
          </a:graphic>
        </p:graphicFrame>
        <p:sp>
          <p:nvSpPr>
            <p:cNvPr id="1413129" name="Text Box 9"/>
            <p:cNvSpPr txBox="1">
              <a:spLocks noChangeArrowheads="1"/>
            </p:cNvSpPr>
            <p:nvPr/>
          </p:nvSpPr>
          <p:spPr bwMode="auto">
            <a:xfrm>
              <a:off x="431" y="3566"/>
              <a:ext cx="680" cy="187"/>
            </a:xfrm>
            <a:prstGeom prst="rect">
              <a:avLst/>
            </a:prstGeom>
            <a:solidFill>
              <a:srgbClr val="CCFFCC">
                <a:alpha val="39000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anchor="ctr" anchorCtr="1"/>
            <a:lstStyle/>
            <a:p>
              <a:pPr eaLnBrk="0" hangingPunct="0">
                <a:defRPr/>
              </a:pPr>
              <a:r>
                <a:rPr lang="zh-CN" altLang="en-US" sz="1200">
                  <a:effectLst>
                    <a:outerShdw blurRad="38100" dist="38100" dir="2700000" algn="tl">
                      <a:srgbClr val="FFFFFF"/>
                    </a:outerShdw>
                  </a:effectLst>
                  <a:latin typeface="Times New Roman" pitchFamily="18" charset="0"/>
                </a:rPr>
                <a:t>决策者</a:t>
              </a:r>
            </a:p>
          </p:txBody>
        </p:sp>
      </p:grpSp>
      <p:grpSp>
        <p:nvGrpSpPr>
          <p:cNvPr id="9227" name="Group 10"/>
          <p:cNvGrpSpPr>
            <a:grpSpLocks/>
          </p:cNvGrpSpPr>
          <p:nvPr/>
        </p:nvGrpSpPr>
        <p:grpSpPr bwMode="auto">
          <a:xfrm>
            <a:off x="396875" y="4346575"/>
            <a:ext cx="1244600" cy="984250"/>
            <a:chOff x="1927" y="866"/>
            <a:chExt cx="499" cy="620"/>
          </a:xfrm>
        </p:grpSpPr>
        <p:sp>
          <p:nvSpPr>
            <p:cNvPr id="1413131" name="Text Box 11"/>
            <p:cNvSpPr txBox="1">
              <a:spLocks noChangeArrowheads="1"/>
            </p:cNvSpPr>
            <p:nvPr/>
          </p:nvSpPr>
          <p:spPr bwMode="auto">
            <a:xfrm>
              <a:off x="1927" y="1344"/>
              <a:ext cx="499" cy="1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 anchorCtr="1"/>
            <a:lstStyle/>
            <a:p>
              <a:pPr eaLnBrk="0" hangingPunct="0">
                <a:defRPr/>
              </a:pPr>
              <a:r>
                <a:rPr lang="zh-CN" altLang="en-US" sz="1200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itchFamily="18" charset="0"/>
                </a:rPr>
                <a:t>数据采集者</a:t>
              </a:r>
            </a:p>
          </p:txBody>
        </p:sp>
        <p:graphicFrame>
          <p:nvGraphicFramePr>
            <p:cNvPr id="9219" name="Object 12"/>
            <p:cNvGraphicFramePr>
              <a:graphicFrameLocks noChangeAspect="1"/>
            </p:cNvGraphicFramePr>
            <p:nvPr/>
          </p:nvGraphicFramePr>
          <p:xfrm>
            <a:off x="1949" y="866"/>
            <a:ext cx="432" cy="452"/>
          </p:xfrm>
          <a:graphic>
            <a:graphicData uri="http://schemas.openxmlformats.org/presentationml/2006/ole">
              <p:oleObj spid="_x0000_s9219" name="位图图像" r:id="rId4" imgW="1619476" imgH="1704762" progId="Paint.Picture">
                <p:embed/>
              </p:oleObj>
            </a:graphicData>
          </a:graphic>
        </p:graphicFrame>
      </p:grpSp>
      <p:grpSp>
        <p:nvGrpSpPr>
          <p:cNvPr id="9228" name="Group 13"/>
          <p:cNvGrpSpPr>
            <a:grpSpLocks/>
          </p:cNvGrpSpPr>
          <p:nvPr/>
        </p:nvGrpSpPr>
        <p:grpSpPr bwMode="auto">
          <a:xfrm>
            <a:off x="265113" y="2068513"/>
            <a:ext cx="1471612" cy="847725"/>
            <a:chOff x="2200" y="3113"/>
            <a:chExt cx="861" cy="715"/>
          </a:xfrm>
        </p:grpSpPr>
        <p:grpSp>
          <p:nvGrpSpPr>
            <p:cNvPr id="9256" name="Group 14"/>
            <p:cNvGrpSpPr>
              <a:grpSpLocks/>
            </p:cNvGrpSpPr>
            <p:nvPr/>
          </p:nvGrpSpPr>
          <p:grpSpPr bwMode="auto">
            <a:xfrm>
              <a:off x="2290" y="3113"/>
              <a:ext cx="681" cy="515"/>
              <a:chOff x="4423" y="1344"/>
              <a:chExt cx="791" cy="561"/>
            </a:xfrm>
          </p:grpSpPr>
          <p:sp>
            <p:nvSpPr>
              <p:cNvPr id="1413135" name="Freeform 15"/>
              <p:cNvSpPr>
                <a:spLocks/>
              </p:cNvSpPr>
              <p:nvPr/>
            </p:nvSpPr>
            <p:spPr bwMode="auto">
              <a:xfrm>
                <a:off x="4423" y="1687"/>
                <a:ext cx="791" cy="220"/>
              </a:xfrm>
              <a:custGeom>
                <a:avLst/>
                <a:gdLst/>
                <a:ahLst/>
                <a:cxnLst>
                  <a:cxn ang="0">
                    <a:pos x="113" y="0"/>
                  </a:cxn>
                  <a:cxn ang="0">
                    <a:pos x="790" y="38"/>
                  </a:cxn>
                  <a:cxn ang="0">
                    <a:pos x="733" y="217"/>
                  </a:cxn>
                  <a:cxn ang="0">
                    <a:pos x="0" y="168"/>
                  </a:cxn>
                  <a:cxn ang="0">
                    <a:pos x="112" y="0"/>
                  </a:cxn>
                </a:cxnLst>
                <a:rect l="0" t="0" r="r" b="b"/>
                <a:pathLst>
                  <a:path w="791" h="218">
                    <a:moveTo>
                      <a:pt x="113" y="0"/>
                    </a:moveTo>
                    <a:lnTo>
                      <a:pt x="790" y="38"/>
                    </a:lnTo>
                    <a:lnTo>
                      <a:pt x="733" y="217"/>
                    </a:lnTo>
                    <a:lnTo>
                      <a:pt x="0" y="168"/>
                    </a:lnTo>
                    <a:lnTo>
                      <a:pt x="112" y="0"/>
                    </a:lnTo>
                  </a:path>
                </a:pathLst>
              </a:custGeom>
              <a:gradFill rotWithShape="0">
                <a:gsLst>
                  <a:gs pos="0">
                    <a:srgbClr val="AD6900"/>
                  </a:gs>
                  <a:gs pos="100000">
                    <a:srgbClr val="AD6900">
                      <a:gamma/>
                      <a:tint val="30196"/>
                      <a:invGamma/>
                    </a:srgbClr>
                  </a:gs>
                </a:gsLst>
                <a:lin ang="18900000" scaled="1"/>
              </a:gradFill>
              <a:ln w="9525" cap="rnd">
                <a:noFill/>
                <a:round/>
                <a:headEnd type="none" w="sm" len="sm"/>
                <a:tailEnd type="none" w="sm" len="sm"/>
              </a:ln>
              <a:effectLst>
                <a:outerShdw dist="107763" dir="2700000" algn="ctr" rotWithShape="0">
                  <a:srgbClr val="6E0043"/>
                </a:outerShdw>
              </a:effec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Arial" charset="0"/>
                </a:endParaRPr>
              </a:p>
            </p:txBody>
          </p:sp>
          <p:grpSp>
            <p:nvGrpSpPr>
              <p:cNvPr id="9259" name="Group 16"/>
              <p:cNvGrpSpPr>
                <a:grpSpLocks/>
              </p:cNvGrpSpPr>
              <p:nvPr/>
            </p:nvGrpSpPr>
            <p:grpSpPr bwMode="auto">
              <a:xfrm>
                <a:off x="4468" y="1517"/>
                <a:ext cx="436" cy="245"/>
                <a:chOff x="4468" y="1517"/>
                <a:chExt cx="436" cy="245"/>
              </a:xfrm>
            </p:grpSpPr>
            <p:grpSp>
              <p:nvGrpSpPr>
                <p:cNvPr id="9260" name="Group 17"/>
                <p:cNvGrpSpPr>
                  <a:grpSpLocks/>
                </p:cNvGrpSpPr>
                <p:nvPr/>
              </p:nvGrpSpPr>
              <p:grpSpPr bwMode="auto">
                <a:xfrm>
                  <a:off x="4468" y="1517"/>
                  <a:ext cx="265" cy="244"/>
                  <a:chOff x="4468" y="1517"/>
                  <a:chExt cx="265" cy="244"/>
                </a:xfrm>
              </p:grpSpPr>
              <p:sp>
                <p:nvSpPr>
                  <p:cNvPr id="9311" name="Freeform 18"/>
                  <p:cNvSpPr>
                    <a:spLocks/>
                  </p:cNvSpPr>
                  <p:nvPr/>
                </p:nvSpPr>
                <p:spPr bwMode="auto">
                  <a:xfrm>
                    <a:off x="4519" y="1687"/>
                    <a:ext cx="214" cy="74"/>
                  </a:xfrm>
                  <a:custGeom>
                    <a:avLst/>
                    <a:gdLst>
                      <a:gd name="T0" fmla="*/ 213 w 214"/>
                      <a:gd name="T1" fmla="*/ 0 h 74"/>
                      <a:gd name="T2" fmla="*/ 0 w 214"/>
                      <a:gd name="T3" fmla="*/ 16 h 74"/>
                      <a:gd name="T4" fmla="*/ 0 w 214"/>
                      <a:gd name="T5" fmla="*/ 73 h 74"/>
                      <a:gd name="T6" fmla="*/ 213 w 214"/>
                      <a:gd name="T7" fmla="*/ 51 h 74"/>
                      <a:gd name="T8" fmla="*/ 213 w 214"/>
                      <a:gd name="T9" fmla="*/ 0 h 74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14"/>
                      <a:gd name="T16" fmla="*/ 0 h 74"/>
                      <a:gd name="T17" fmla="*/ 214 w 214"/>
                      <a:gd name="T18" fmla="*/ 74 h 74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14" h="74">
                        <a:moveTo>
                          <a:pt x="213" y="0"/>
                        </a:moveTo>
                        <a:lnTo>
                          <a:pt x="0" y="16"/>
                        </a:lnTo>
                        <a:lnTo>
                          <a:pt x="0" y="73"/>
                        </a:lnTo>
                        <a:lnTo>
                          <a:pt x="213" y="51"/>
                        </a:lnTo>
                        <a:lnTo>
                          <a:pt x="213" y="0"/>
                        </a:lnTo>
                      </a:path>
                    </a:pathLst>
                  </a:custGeom>
                  <a:solidFill>
                    <a:srgbClr val="C0C0C0"/>
                  </a:solidFill>
                  <a:ln w="9525" cap="rnd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grpSp>
                <p:nvGrpSpPr>
                  <p:cNvPr id="9312" name="Group 19"/>
                  <p:cNvGrpSpPr>
                    <a:grpSpLocks/>
                  </p:cNvGrpSpPr>
                  <p:nvPr/>
                </p:nvGrpSpPr>
                <p:grpSpPr bwMode="auto">
                  <a:xfrm>
                    <a:off x="4518" y="1700"/>
                    <a:ext cx="213" cy="29"/>
                    <a:chOff x="4518" y="1700"/>
                    <a:chExt cx="213" cy="29"/>
                  </a:xfrm>
                </p:grpSpPr>
                <p:sp>
                  <p:nvSpPr>
                    <p:cNvPr id="9369" name="Line 20"/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4518" y="1700"/>
                      <a:ext cx="213" cy="18"/>
                    </a:xfrm>
                    <a:prstGeom prst="line">
                      <a:avLst/>
                    </a:prstGeom>
                    <a:noFill/>
                    <a:ln w="12700">
                      <a:solidFill>
                        <a:srgbClr val="000000"/>
                      </a:solidFill>
                      <a:round/>
                      <a:headEnd type="none" w="sm" len="sm"/>
                      <a:tailEnd type="none" w="sm" len="sm"/>
                    </a:ln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9370" name="Line 21"/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4530" y="1714"/>
                      <a:ext cx="46" cy="4"/>
                    </a:xfrm>
                    <a:prstGeom prst="line">
                      <a:avLst/>
                    </a:prstGeom>
                    <a:noFill/>
                    <a:ln w="25400">
                      <a:solidFill>
                        <a:srgbClr val="000000"/>
                      </a:solidFill>
                      <a:round/>
                      <a:headEnd type="none" w="sm" len="sm"/>
                      <a:tailEnd type="none" w="sm" len="sm"/>
                    </a:ln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9371" name="Line 22"/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4583" y="1710"/>
                      <a:ext cx="45" cy="4"/>
                    </a:xfrm>
                    <a:prstGeom prst="line">
                      <a:avLst/>
                    </a:prstGeom>
                    <a:noFill/>
                    <a:ln w="25400">
                      <a:solidFill>
                        <a:srgbClr val="000000"/>
                      </a:solidFill>
                      <a:round/>
                      <a:headEnd type="none" w="sm" len="sm"/>
                      <a:tailEnd type="none" w="sm" len="sm"/>
                    </a:ln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9372" name="Line 23"/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4518" y="1711"/>
                      <a:ext cx="213" cy="18"/>
                    </a:xfrm>
                    <a:prstGeom prst="line">
                      <a:avLst/>
                    </a:prstGeom>
                    <a:noFill/>
                    <a:ln w="12700">
                      <a:solidFill>
                        <a:srgbClr val="000000"/>
                      </a:solidFill>
                      <a:round/>
                      <a:headEnd type="none" w="sm" len="sm"/>
                      <a:tailEnd type="none" w="sm" len="sm"/>
                    </a:ln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</p:grpSp>
              <p:grpSp>
                <p:nvGrpSpPr>
                  <p:cNvPr id="9313" name="Group 24"/>
                  <p:cNvGrpSpPr>
                    <a:grpSpLocks/>
                  </p:cNvGrpSpPr>
                  <p:nvPr/>
                </p:nvGrpSpPr>
                <p:grpSpPr bwMode="auto">
                  <a:xfrm>
                    <a:off x="4469" y="1677"/>
                    <a:ext cx="264" cy="26"/>
                    <a:chOff x="4469" y="1677"/>
                    <a:chExt cx="264" cy="26"/>
                  </a:xfrm>
                </p:grpSpPr>
                <p:sp>
                  <p:nvSpPr>
                    <p:cNvPr id="9367" name="Freeform 25"/>
                    <p:cNvSpPr>
                      <a:spLocks/>
                    </p:cNvSpPr>
                    <p:nvPr/>
                  </p:nvSpPr>
                  <p:spPr bwMode="auto">
                    <a:xfrm>
                      <a:off x="4469" y="1677"/>
                      <a:ext cx="264" cy="26"/>
                    </a:xfrm>
                    <a:custGeom>
                      <a:avLst/>
                      <a:gdLst>
                        <a:gd name="T0" fmla="*/ 263 w 264"/>
                        <a:gd name="T1" fmla="*/ 9 h 26"/>
                        <a:gd name="T2" fmla="*/ 50 w 264"/>
                        <a:gd name="T3" fmla="*/ 25 h 26"/>
                        <a:gd name="T4" fmla="*/ 0 w 264"/>
                        <a:gd name="T5" fmla="*/ 10 h 26"/>
                        <a:gd name="T6" fmla="*/ 18 w 264"/>
                        <a:gd name="T7" fmla="*/ 8 h 26"/>
                        <a:gd name="T8" fmla="*/ 182 w 264"/>
                        <a:gd name="T9" fmla="*/ 0 h 26"/>
                        <a:gd name="T10" fmla="*/ 263 w 264"/>
                        <a:gd name="T11" fmla="*/ 9 h 26"/>
                        <a:gd name="T12" fmla="*/ 0 60000 65536"/>
                        <a:gd name="T13" fmla="*/ 0 60000 65536"/>
                        <a:gd name="T14" fmla="*/ 0 60000 65536"/>
                        <a:gd name="T15" fmla="*/ 0 60000 65536"/>
                        <a:gd name="T16" fmla="*/ 0 60000 65536"/>
                        <a:gd name="T17" fmla="*/ 0 60000 65536"/>
                        <a:gd name="T18" fmla="*/ 0 w 264"/>
                        <a:gd name="T19" fmla="*/ 0 h 26"/>
                        <a:gd name="T20" fmla="*/ 264 w 264"/>
                        <a:gd name="T21" fmla="*/ 26 h 26"/>
                      </a:gdLst>
                      <a:ahLst/>
                      <a:cxnLst>
                        <a:cxn ang="T12">
                          <a:pos x="T0" y="T1"/>
                        </a:cxn>
                        <a:cxn ang="T13">
                          <a:pos x="T2" y="T3"/>
                        </a:cxn>
                        <a:cxn ang="T14">
                          <a:pos x="T4" y="T5"/>
                        </a:cxn>
                        <a:cxn ang="T15">
                          <a:pos x="T6" y="T7"/>
                        </a:cxn>
                        <a:cxn ang="T16">
                          <a:pos x="T8" y="T9"/>
                        </a:cxn>
                        <a:cxn ang="T17">
                          <a:pos x="T10" y="T11"/>
                        </a:cxn>
                      </a:cxnLst>
                      <a:rect l="T18" t="T19" r="T20" b="T21"/>
                      <a:pathLst>
                        <a:path w="264" h="26">
                          <a:moveTo>
                            <a:pt x="263" y="9"/>
                          </a:moveTo>
                          <a:lnTo>
                            <a:pt x="50" y="25"/>
                          </a:lnTo>
                          <a:lnTo>
                            <a:pt x="0" y="10"/>
                          </a:lnTo>
                          <a:lnTo>
                            <a:pt x="18" y="8"/>
                          </a:lnTo>
                          <a:lnTo>
                            <a:pt x="182" y="0"/>
                          </a:lnTo>
                          <a:lnTo>
                            <a:pt x="263" y="9"/>
                          </a:lnTo>
                        </a:path>
                      </a:pathLst>
                    </a:custGeom>
                    <a:solidFill>
                      <a:srgbClr val="DFDFDF"/>
                    </a:solidFill>
                    <a:ln w="9525" cap="rnd">
                      <a:noFill/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9368" name="Freeform 26"/>
                    <p:cNvSpPr>
                      <a:spLocks/>
                    </p:cNvSpPr>
                    <p:nvPr/>
                  </p:nvSpPr>
                  <p:spPr bwMode="auto">
                    <a:xfrm>
                      <a:off x="4478" y="1683"/>
                      <a:ext cx="195" cy="17"/>
                    </a:xfrm>
                    <a:custGeom>
                      <a:avLst/>
                      <a:gdLst>
                        <a:gd name="T0" fmla="*/ 178 w 195"/>
                        <a:gd name="T1" fmla="*/ 0 h 17"/>
                        <a:gd name="T2" fmla="*/ 194 w 195"/>
                        <a:gd name="T3" fmla="*/ 5 h 17"/>
                        <a:gd name="T4" fmla="*/ 37 w 195"/>
                        <a:gd name="T5" fmla="*/ 16 h 17"/>
                        <a:gd name="T6" fmla="*/ 12 w 195"/>
                        <a:gd name="T7" fmla="*/ 8 h 17"/>
                        <a:gd name="T8" fmla="*/ 13 w 195"/>
                        <a:gd name="T9" fmla="*/ 8 h 17"/>
                        <a:gd name="T10" fmla="*/ 0 w 195"/>
                        <a:gd name="T11" fmla="*/ 4 h 17"/>
                        <a:gd name="T12" fmla="*/ 8 w 195"/>
                        <a:gd name="T13" fmla="*/ 3 h 17"/>
                        <a:gd name="T14" fmla="*/ 178 w 195"/>
                        <a:gd name="T15" fmla="*/ 0 h 17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  <a:gd name="T24" fmla="*/ 0 w 195"/>
                        <a:gd name="T25" fmla="*/ 0 h 17"/>
                        <a:gd name="T26" fmla="*/ 195 w 195"/>
                        <a:gd name="T27" fmla="*/ 17 h 17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T24" t="T25" r="T26" b="T27"/>
                      <a:pathLst>
                        <a:path w="195" h="17">
                          <a:moveTo>
                            <a:pt x="178" y="0"/>
                          </a:moveTo>
                          <a:lnTo>
                            <a:pt x="194" y="5"/>
                          </a:lnTo>
                          <a:lnTo>
                            <a:pt x="37" y="16"/>
                          </a:lnTo>
                          <a:lnTo>
                            <a:pt x="12" y="8"/>
                          </a:lnTo>
                          <a:lnTo>
                            <a:pt x="13" y="8"/>
                          </a:lnTo>
                          <a:lnTo>
                            <a:pt x="0" y="4"/>
                          </a:lnTo>
                          <a:lnTo>
                            <a:pt x="8" y="3"/>
                          </a:lnTo>
                          <a:lnTo>
                            <a:pt x="178" y="0"/>
                          </a:lnTo>
                        </a:path>
                      </a:pathLst>
                    </a:custGeom>
                    <a:solidFill>
                      <a:srgbClr val="5F5F5F"/>
                    </a:solidFill>
                    <a:ln w="9525" cap="rnd">
                      <a:noFill/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</p:grpSp>
              <p:sp>
                <p:nvSpPr>
                  <p:cNvPr id="9314" name="Freeform 27"/>
                  <p:cNvSpPr>
                    <a:spLocks/>
                  </p:cNvSpPr>
                  <p:nvPr/>
                </p:nvSpPr>
                <p:spPr bwMode="auto">
                  <a:xfrm>
                    <a:off x="4468" y="1689"/>
                    <a:ext cx="51" cy="72"/>
                  </a:xfrm>
                  <a:custGeom>
                    <a:avLst/>
                    <a:gdLst>
                      <a:gd name="T0" fmla="*/ 50 w 51"/>
                      <a:gd name="T1" fmla="*/ 14 h 72"/>
                      <a:gd name="T2" fmla="*/ 0 w 51"/>
                      <a:gd name="T3" fmla="*/ 0 h 72"/>
                      <a:gd name="T4" fmla="*/ 0 w 51"/>
                      <a:gd name="T5" fmla="*/ 46 h 72"/>
                      <a:gd name="T6" fmla="*/ 50 w 51"/>
                      <a:gd name="T7" fmla="*/ 71 h 72"/>
                      <a:gd name="T8" fmla="*/ 50 w 51"/>
                      <a:gd name="T9" fmla="*/ 14 h 7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51"/>
                      <a:gd name="T16" fmla="*/ 0 h 72"/>
                      <a:gd name="T17" fmla="*/ 51 w 51"/>
                      <a:gd name="T18" fmla="*/ 72 h 72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51" h="72">
                        <a:moveTo>
                          <a:pt x="50" y="14"/>
                        </a:moveTo>
                        <a:lnTo>
                          <a:pt x="0" y="0"/>
                        </a:lnTo>
                        <a:lnTo>
                          <a:pt x="0" y="46"/>
                        </a:lnTo>
                        <a:lnTo>
                          <a:pt x="50" y="71"/>
                        </a:lnTo>
                        <a:lnTo>
                          <a:pt x="50" y="14"/>
                        </a:lnTo>
                      </a:path>
                    </a:pathLst>
                  </a:custGeom>
                  <a:solidFill>
                    <a:srgbClr val="BFBFBF"/>
                  </a:solidFill>
                  <a:ln w="9525" cap="rnd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grpSp>
                <p:nvGrpSpPr>
                  <p:cNvPr id="9315" name="Group 28"/>
                  <p:cNvGrpSpPr>
                    <a:grpSpLocks/>
                  </p:cNvGrpSpPr>
                  <p:nvPr/>
                </p:nvGrpSpPr>
                <p:grpSpPr bwMode="auto">
                  <a:xfrm>
                    <a:off x="4468" y="1693"/>
                    <a:ext cx="50" cy="63"/>
                    <a:chOff x="4468" y="1693"/>
                    <a:chExt cx="50" cy="63"/>
                  </a:xfrm>
                </p:grpSpPr>
                <p:sp>
                  <p:nvSpPr>
                    <p:cNvPr id="9358" name="Line 29"/>
                    <p:cNvSpPr>
                      <a:spLocks noChangeShapeType="1"/>
                    </p:cNvSpPr>
                    <p:nvPr/>
                  </p:nvSpPr>
                  <p:spPr bwMode="auto">
                    <a:xfrm flipH="1" flipV="1">
                      <a:off x="4468" y="1711"/>
                      <a:ext cx="50" cy="18"/>
                    </a:xfrm>
                    <a:prstGeom prst="line">
                      <a:avLst/>
                    </a:prstGeom>
                    <a:noFill/>
                    <a:ln w="12700">
                      <a:solidFill>
                        <a:srgbClr val="808080"/>
                      </a:solidFill>
                      <a:round/>
                      <a:headEnd type="none" w="sm" len="sm"/>
                      <a:tailEnd type="none" w="sm" len="sm"/>
                    </a:ln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9359" name="Line 30"/>
                    <p:cNvSpPr>
                      <a:spLocks noChangeShapeType="1"/>
                    </p:cNvSpPr>
                    <p:nvPr/>
                  </p:nvSpPr>
                  <p:spPr bwMode="auto">
                    <a:xfrm flipH="1" flipV="1">
                      <a:off x="4468" y="1716"/>
                      <a:ext cx="42" cy="17"/>
                    </a:xfrm>
                    <a:prstGeom prst="line">
                      <a:avLst/>
                    </a:prstGeom>
                    <a:noFill/>
                    <a:ln w="12700">
                      <a:solidFill>
                        <a:srgbClr val="808080"/>
                      </a:solidFill>
                      <a:round/>
                      <a:headEnd type="none" w="sm" len="sm"/>
                      <a:tailEnd type="none" w="sm" len="sm"/>
                    </a:ln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9360" name="Line 31"/>
                    <p:cNvSpPr>
                      <a:spLocks noChangeShapeType="1"/>
                    </p:cNvSpPr>
                    <p:nvPr/>
                  </p:nvSpPr>
                  <p:spPr bwMode="auto">
                    <a:xfrm flipH="1" flipV="1">
                      <a:off x="4468" y="1722"/>
                      <a:ext cx="42" cy="17"/>
                    </a:xfrm>
                    <a:prstGeom prst="line">
                      <a:avLst/>
                    </a:prstGeom>
                    <a:noFill/>
                    <a:ln w="12700">
                      <a:solidFill>
                        <a:srgbClr val="808080"/>
                      </a:solidFill>
                      <a:round/>
                      <a:headEnd type="none" w="sm" len="sm"/>
                      <a:tailEnd type="none" w="sm" len="sm"/>
                    </a:ln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9361" name="Line 32"/>
                    <p:cNvSpPr>
                      <a:spLocks noChangeShapeType="1"/>
                    </p:cNvSpPr>
                    <p:nvPr/>
                  </p:nvSpPr>
                  <p:spPr bwMode="auto">
                    <a:xfrm flipH="1" flipV="1">
                      <a:off x="4468" y="1726"/>
                      <a:ext cx="42" cy="19"/>
                    </a:xfrm>
                    <a:prstGeom prst="line">
                      <a:avLst/>
                    </a:prstGeom>
                    <a:noFill/>
                    <a:ln w="12700">
                      <a:solidFill>
                        <a:srgbClr val="808080"/>
                      </a:solidFill>
                      <a:round/>
                      <a:headEnd type="none" w="sm" len="sm"/>
                      <a:tailEnd type="none" w="sm" len="sm"/>
                    </a:ln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9362" name="Line 33"/>
                    <p:cNvSpPr>
                      <a:spLocks noChangeShapeType="1"/>
                    </p:cNvSpPr>
                    <p:nvPr/>
                  </p:nvSpPr>
                  <p:spPr bwMode="auto">
                    <a:xfrm flipH="1" flipV="1">
                      <a:off x="4468" y="1731"/>
                      <a:ext cx="42" cy="21"/>
                    </a:xfrm>
                    <a:prstGeom prst="line">
                      <a:avLst/>
                    </a:prstGeom>
                    <a:noFill/>
                    <a:ln w="12700">
                      <a:solidFill>
                        <a:srgbClr val="808080"/>
                      </a:solidFill>
                      <a:round/>
                      <a:headEnd type="none" w="sm" len="sm"/>
                      <a:tailEnd type="none" w="sm" len="sm"/>
                    </a:ln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9363" name="Line 34"/>
                    <p:cNvSpPr>
                      <a:spLocks noChangeShapeType="1"/>
                    </p:cNvSpPr>
                    <p:nvPr/>
                  </p:nvSpPr>
                  <p:spPr bwMode="auto">
                    <a:xfrm flipH="1" flipV="1">
                      <a:off x="4468" y="1705"/>
                      <a:ext cx="42" cy="15"/>
                    </a:xfrm>
                    <a:prstGeom prst="line">
                      <a:avLst/>
                    </a:prstGeom>
                    <a:noFill/>
                    <a:ln w="12700">
                      <a:solidFill>
                        <a:srgbClr val="808080"/>
                      </a:solidFill>
                      <a:round/>
                      <a:headEnd type="none" w="sm" len="sm"/>
                      <a:tailEnd type="none" w="sm" len="sm"/>
                    </a:ln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9364" name="Line 35"/>
                    <p:cNvSpPr>
                      <a:spLocks noChangeShapeType="1"/>
                    </p:cNvSpPr>
                    <p:nvPr/>
                  </p:nvSpPr>
                  <p:spPr bwMode="auto">
                    <a:xfrm flipH="1" flipV="1">
                      <a:off x="4468" y="1699"/>
                      <a:ext cx="42" cy="14"/>
                    </a:xfrm>
                    <a:prstGeom prst="line">
                      <a:avLst/>
                    </a:prstGeom>
                    <a:noFill/>
                    <a:ln w="12700">
                      <a:solidFill>
                        <a:srgbClr val="808080"/>
                      </a:solidFill>
                      <a:round/>
                      <a:headEnd type="none" w="sm" len="sm"/>
                      <a:tailEnd type="none" w="sm" len="sm"/>
                    </a:ln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9365" name="Line 36"/>
                    <p:cNvSpPr>
                      <a:spLocks noChangeShapeType="1"/>
                    </p:cNvSpPr>
                    <p:nvPr/>
                  </p:nvSpPr>
                  <p:spPr bwMode="auto">
                    <a:xfrm flipH="1" flipV="1">
                      <a:off x="4468" y="1693"/>
                      <a:ext cx="42" cy="13"/>
                    </a:xfrm>
                    <a:prstGeom prst="line">
                      <a:avLst/>
                    </a:prstGeom>
                    <a:noFill/>
                    <a:ln w="12700">
                      <a:solidFill>
                        <a:srgbClr val="808080"/>
                      </a:solidFill>
                      <a:round/>
                      <a:headEnd type="none" w="sm" len="sm"/>
                      <a:tailEnd type="none" w="sm" len="sm"/>
                    </a:ln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9366" name="Line 37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510" y="1702"/>
                      <a:ext cx="0" cy="54"/>
                    </a:xfrm>
                    <a:prstGeom prst="line">
                      <a:avLst/>
                    </a:prstGeom>
                    <a:noFill/>
                    <a:ln w="12700">
                      <a:solidFill>
                        <a:srgbClr val="808080"/>
                      </a:solidFill>
                      <a:round/>
                      <a:headEnd type="none" w="sm" len="sm"/>
                      <a:tailEnd type="none" w="sm" len="sm"/>
                    </a:ln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</p:grpSp>
              <p:grpSp>
                <p:nvGrpSpPr>
                  <p:cNvPr id="9316" name="Group 38"/>
                  <p:cNvGrpSpPr>
                    <a:grpSpLocks/>
                  </p:cNvGrpSpPr>
                  <p:nvPr/>
                </p:nvGrpSpPr>
                <p:grpSpPr bwMode="auto">
                  <a:xfrm>
                    <a:off x="4472" y="1544"/>
                    <a:ext cx="33" cy="146"/>
                    <a:chOff x="4472" y="1544"/>
                    <a:chExt cx="33" cy="146"/>
                  </a:xfrm>
                </p:grpSpPr>
                <p:sp>
                  <p:nvSpPr>
                    <p:cNvPr id="9332" name="Freeform 39"/>
                    <p:cNvSpPr>
                      <a:spLocks/>
                    </p:cNvSpPr>
                    <p:nvPr/>
                  </p:nvSpPr>
                  <p:spPr bwMode="auto">
                    <a:xfrm>
                      <a:off x="4472" y="1544"/>
                      <a:ext cx="33" cy="146"/>
                    </a:xfrm>
                    <a:custGeom>
                      <a:avLst/>
                      <a:gdLst>
                        <a:gd name="T0" fmla="*/ 29 w 33"/>
                        <a:gd name="T1" fmla="*/ 0 h 146"/>
                        <a:gd name="T2" fmla="*/ 0 w 33"/>
                        <a:gd name="T3" fmla="*/ 11 h 146"/>
                        <a:gd name="T4" fmla="*/ 2 w 33"/>
                        <a:gd name="T5" fmla="*/ 68 h 146"/>
                        <a:gd name="T6" fmla="*/ 5 w 33"/>
                        <a:gd name="T7" fmla="*/ 136 h 146"/>
                        <a:gd name="T8" fmla="*/ 32 w 33"/>
                        <a:gd name="T9" fmla="*/ 145 h 146"/>
                        <a:gd name="T10" fmla="*/ 29 w 33"/>
                        <a:gd name="T11" fmla="*/ 0 h 146"/>
                        <a:gd name="T12" fmla="*/ 0 60000 65536"/>
                        <a:gd name="T13" fmla="*/ 0 60000 65536"/>
                        <a:gd name="T14" fmla="*/ 0 60000 65536"/>
                        <a:gd name="T15" fmla="*/ 0 60000 65536"/>
                        <a:gd name="T16" fmla="*/ 0 60000 65536"/>
                        <a:gd name="T17" fmla="*/ 0 60000 65536"/>
                        <a:gd name="T18" fmla="*/ 0 w 33"/>
                        <a:gd name="T19" fmla="*/ 0 h 146"/>
                        <a:gd name="T20" fmla="*/ 33 w 33"/>
                        <a:gd name="T21" fmla="*/ 146 h 146"/>
                      </a:gdLst>
                      <a:ahLst/>
                      <a:cxnLst>
                        <a:cxn ang="T12">
                          <a:pos x="T0" y="T1"/>
                        </a:cxn>
                        <a:cxn ang="T13">
                          <a:pos x="T2" y="T3"/>
                        </a:cxn>
                        <a:cxn ang="T14">
                          <a:pos x="T4" y="T5"/>
                        </a:cxn>
                        <a:cxn ang="T15">
                          <a:pos x="T6" y="T7"/>
                        </a:cxn>
                        <a:cxn ang="T16">
                          <a:pos x="T8" y="T9"/>
                        </a:cxn>
                        <a:cxn ang="T17">
                          <a:pos x="T10" y="T11"/>
                        </a:cxn>
                      </a:cxnLst>
                      <a:rect l="T18" t="T19" r="T20" b="T21"/>
                      <a:pathLst>
                        <a:path w="33" h="146">
                          <a:moveTo>
                            <a:pt x="29" y="0"/>
                          </a:moveTo>
                          <a:lnTo>
                            <a:pt x="0" y="11"/>
                          </a:lnTo>
                          <a:lnTo>
                            <a:pt x="2" y="68"/>
                          </a:lnTo>
                          <a:lnTo>
                            <a:pt x="5" y="136"/>
                          </a:lnTo>
                          <a:lnTo>
                            <a:pt x="32" y="145"/>
                          </a:lnTo>
                          <a:lnTo>
                            <a:pt x="29" y="0"/>
                          </a:lnTo>
                        </a:path>
                      </a:pathLst>
                    </a:custGeom>
                    <a:solidFill>
                      <a:srgbClr val="9F9F9F"/>
                    </a:solidFill>
                    <a:ln w="9525" cap="rnd">
                      <a:noFill/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grpSp>
                  <p:nvGrpSpPr>
                    <p:cNvPr id="9333" name="Group 40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4472" y="1549"/>
                      <a:ext cx="32" cy="123"/>
                      <a:chOff x="4472" y="1549"/>
                      <a:chExt cx="32" cy="123"/>
                    </a:xfrm>
                  </p:grpSpPr>
                  <p:grpSp>
                    <p:nvGrpSpPr>
                      <p:cNvPr id="9334" name="Group 41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4472" y="1549"/>
                        <a:ext cx="32" cy="123"/>
                        <a:chOff x="4472" y="1549"/>
                        <a:chExt cx="32" cy="123"/>
                      </a:xfrm>
                    </p:grpSpPr>
                    <p:grpSp>
                      <p:nvGrpSpPr>
                        <p:cNvPr id="9336" name="Group 42"/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4472" y="1549"/>
                          <a:ext cx="32" cy="74"/>
                          <a:chOff x="4472" y="1549"/>
                          <a:chExt cx="32" cy="74"/>
                        </a:xfrm>
                      </p:grpSpPr>
                      <p:grpSp>
                        <p:nvGrpSpPr>
                          <p:cNvPr id="9346" name="Group 43"/>
                          <p:cNvGrpSpPr>
                            <a:grpSpLocks/>
                          </p:cNvGrpSpPr>
                          <p:nvPr/>
                        </p:nvGrpSpPr>
                        <p:grpSpPr bwMode="auto">
                          <a:xfrm>
                            <a:off x="4472" y="1549"/>
                            <a:ext cx="31" cy="40"/>
                            <a:chOff x="4472" y="1549"/>
                            <a:chExt cx="31" cy="40"/>
                          </a:xfrm>
                        </p:grpSpPr>
                        <p:sp>
                          <p:nvSpPr>
                            <p:cNvPr id="9352" name="Line 44"/>
                            <p:cNvSpPr>
                              <a:spLocks noChangeShapeType="1"/>
                            </p:cNvSpPr>
                            <p:nvPr/>
                          </p:nvSpPr>
                          <p:spPr bwMode="auto">
                            <a:xfrm flipH="1">
                              <a:off x="4472" y="1549"/>
                              <a:ext cx="29" cy="12"/>
                            </a:xfrm>
                            <a:prstGeom prst="line">
                              <a:avLst/>
                            </a:prstGeom>
                            <a:noFill/>
                            <a:ln w="12700">
                              <a:solidFill>
                                <a:srgbClr val="7F7F7F"/>
                              </a:solidFill>
                              <a:round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wrap="none" anchor="ctr"/>
                            <a:lstStyle/>
                            <a:p>
                              <a:endParaRPr lang="zh-CN" altLang="en-US"/>
                            </a:p>
                          </p:txBody>
                        </p:sp>
                        <p:sp>
                          <p:nvSpPr>
                            <p:cNvPr id="9353" name="Line 45"/>
                            <p:cNvSpPr>
                              <a:spLocks noChangeShapeType="1"/>
                            </p:cNvSpPr>
                            <p:nvPr/>
                          </p:nvSpPr>
                          <p:spPr bwMode="auto">
                            <a:xfrm flipH="1">
                              <a:off x="4472" y="1556"/>
                              <a:ext cx="30" cy="10"/>
                            </a:xfrm>
                            <a:prstGeom prst="line">
                              <a:avLst/>
                            </a:prstGeom>
                            <a:noFill/>
                            <a:ln w="12700">
                              <a:solidFill>
                                <a:srgbClr val="7F7F7F"/>
                              </a:solidFill>
                              <a:round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wrap="none" anchor="ctr"/>
                            <a:lstStyle/>
                            <a:p>
                              <a:endParaRPr lang="zh-CN" altLang="en-US"/>
                            </a:p>
                          </p:txBody>
                        </p:sp>
                        <p:sp>
                          <p:nvSpPr>
                            <p:cNvPr id="9354" name="Line 46"/>
                            <p:cNvSpPr>
                              <a:spLocks noChangeShapeType="1"/>
                            </p:cNvSpPr>
                            <p:nvPr/>
                          </p:nvSpPr>
                          <p:spPr bwMode="auto">
                            <a:xfrm flipH="1">
                              <a:off x="4472" y="1562"/>
                              <a:ext cx="30" cy="10"/>
                            </a:xfrm>
                            <a:prstGeom prst="line">
                              <a:avLst/>
                            </a:prstGeom>
                            <a:noFill/>
                            <a:ln w="12700">
                              <a:solidFill>
                                <a:srgbClr val="7F7F7F"/>
                              </a:solidFill>
                              <a:round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wrap="none" anchor="ctr"/>
                            <a:lstStyle/>
                            <a:p>
                              <a:endParaRPr lang="zh-CN" altLang="en-US"/>
                            </a:p>
                          </p:txBody>
                        </p:sp>
                        <p:sp>
                          <p:nvSpPr>
                            <p:cNvPr id="9355" name="Line 47"/>
                            <p:cNvSpPr>
                              <a:spLocks noChangeShapeType="1"/>
                            </p:cNvSpPr>
                            <p:nvPr/>
                          </p:nvSpPr>
                          <p:spPr bwMode="auto">
                            <a:xfrm flipH="1">
                              <a:off x="4472" y="1568"/>
                              <a:ext cx="30" cy="10"/>
                            </a:xfrm>
                            <a:prstGeom prst="line">
                              <a:avLst/>
                            </a:prstGeom>
                            <a:noFill/>
                            <a:ln w="12700">
                              <a:solidFill>
                                <a:srgbClr val="7F7F7F"/>
                              </a:solidFill>
                              <a:round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wrap="none" anchor="ctr"/>
                            <a:lstStyle/>
                            <a:p>
                              <a:endParaRPr lang="zh-CN" altLang="en-US"/>
                            </a:p>
                          </p:txBody>
                        </p:sp>
                        <p:sp>
                          <p:nvSpPr>
                            <p:cNvPr id="9356" name="Line 48"/>
                            <p:cNvSpPr>
                              <a:spLocks noChangeShapeType="1"/>
                            </p:cNvSpPr>
                            <p:nvPr/>
                          </p:nvSpPr>
                          <p:spPr bwMode="auto">
                            <a:xfrm flipH="1">
                              <a:off x="4473" y="1575"/>
                              <a:ext cx="30" cy="9"/>
                            </a:xfrm>
                            <a:prstGeom prst="line">
                              <a:avLst/>
                            </a:prstGeom>
                            <a:noFill/>
                            <a:ln w="12700">
                              <a:solidFill>
                                <a:srgbClr val="7F7F7F"/>
                              </a:solidFill>
                              <a:round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wrap="none" anchor="ctr"/>
                            <a:lstStyle/>
                            <a:p>
                              <a:endParaRPr lang="zh-CN" altLang="en-US"/>
                            </a:p>
                          </p:txBody>
                        </p:sp>
                        <p:sp>
                          <p:nvSpPr>
                            <p:cNvPr id="9357" name="Line 49"/>
                            <p:cNvSpPr>
                              <a:spLocks noChangeShapeType="1"/>
                            </p:cNvSpPr>
                            <p:nvPr/>
                          </p:nvSpPr>
                          <p:spPr bwMode="auto">
                            <a:xfrm flipH="1">
                              <a:off x="4474" y="1582"/>
                              <a:ext cx="29" cy="7"/>
                            </a:xfrm>
                            <a:prstGeom prst="line">
                              <a:avLst/>
                            </a:prstGeom>
                            <a:noFill/>
                            <a:ln w="12700">
                              <a:solidFill>
                                <a:srgbClr val="7F7F7F"/>
                              </a:solidFill>
                              <a:round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wrap="none" anchor="ctr"/>
                            <a:lstStyle/>
                            <a:p>
                              <a:endParaRPr lang="zh-CN" altLang="en-US"/>
                            </a:p>
                          </p:txBody>
                        </p:sp>
                      </p:grpSp>
                      <p:sp>
                        <p:nvSpPr>
                          <p:cNvPr id="9347" name="Line 50"/>
                          <p:cNvSpPr>
                            <a:spLocks noChangeShapeType="1"/>
                          </p:cNvSpPr>
                          <p:nvPr/>
                        </p:nvSpPr>
                        <p:spPr bwMode="auto">
                          <a:xfrm flipH="1">
                            <a:off x="4476" y="1595"/>
                            <a:ext cx="28" cy="5"/>
                          </a:xfrm>
                          <a:prstGeom prst="line">
                            <a:avLst/>
                          </a:prstGeom>
                          <a:noFill/>
                          <a:ln w="12700">
                            <a:solidFill>
                              <a:srgbClr val="7F7F7F"/>
                            </a:solidFill>
                            <a:round/>
                            <a:headEnd type="none" w="sm" len="sm"/>
                            <a:tailEnd type="none" w="sm" len="sm"/>
                          </a:ln>
                        </p:spPr>
                        <p:txBody>
                          <a:bodyPr wrap="none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9348" name="Line 51"/>
                          <p:cNvSpPr>
                            <a:spLocks noChangeShapeType="1"/>
                          </p:cNvSpPr>
                          <p:nvPr/>
                        </p:nvSpPr>
                        <p:spPr bwMode="auto">
                          <a:xfrm flipH="1">
                            <a:off x="4476" y="1601"/>
                            <a:ext cx="28" cy="5"/>
                          </a:xfrm>
                          <a:prstGeom prst="line">
                            <a:avLst/>
                          </a:prstGeom>
                          <a:noFill/>
                          <a:ln w="12700">
                            <a:solidFill>
                              <a:srgbClr val="7F7F7F"/>
                            </a:solidFill>
                            <a:round/>
                            <a:headEnd type="none" w="sm" len="sm"/>
                            <a:tailEnd type="none" w="sm" len="sm"/>
                          </a:ln>
                        </p:spPr>
                        <p:txBody>
                          <a:bodyPr wrap="none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9349" name="Line 52"/>
                          <p:cNvSpPr>
                            <a:spLocks noChangeShapeType="1"/>
                          </p:cNvSpPr>
                          <p:nvPr/>
                        </p:nvSpPr>
                        <p:spPr bwMode="auto">
                          <a:xfrm flipH="1">
                            <a:off x="4476" y="1607"/>
                            <a:ext cx="28" cy="5"/>
                          </a:xfrm>
                          <a:prstGeom prst="line">
                            <a:avLst/>
                          </a:prstGeom>
                          <a:noFill/>
                          <a:ln w="12700">
                            <a:solidFill>
                              <a:srgbClr val="7F7F7F"/>
                            </a:solidFill>
                            <a:round/>
                            <a:headEnd type="none" w="sm" len="sm"/>
                            <a:tailEnd type="none" w="sm" len="sm"/>
                          </a:ln>
                        </p:spPr>
                        <p:txBody>
                          <a:bodyPr wrap="none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9350" name="Line 53"/>
                          <p:cNvSpPr>
                            <a:spLocks noChangeShapeType="1"/>
                          </p:cNvSpPr>
                          <p:nvPr/>
                        </p:nvSpPr>
                        <p:spPr bwMode="auto">
                          <a:xfrm flipH="1">
                            <a:off x="4476" y="1614"/>
                            <a:ext cx="28" cy="3"/>
                          </a:xfrm>
                          <a:prstGeom prst="line">
                            <a:avLst/>
                          </a:prstGeom>
                          <a:noFill/>
                          <a:ln w="12700">
                            <a:solidFill>
                              <a:srgbClr val="7F7F7F"/>
                            </a:solidFill>
                            <a:round/>
                            <a:headEnd type="none" w="sm" len="sm"/>
                            <a:tailEnd type="none" w="sm" len="sm"/>
                          </a:ln>
                        </p:spPr>
                        <p:txBody>
                          <a:bodyPr wrap="none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9351" name="Line 54"/>
                          <p:cNvSpPr>
                            <a:spLocks noChangeShapeType="1"/>
                          </p:cNvSpPr>
                          <p:nvPr/>
                        </p:nvSpPr>
                        <p:spPr bwMode="auto">
                          <a:xfrm flipH="1">
                            <a:off x="4476" y="1621"/>
                            <a:ext cx="28" cy="2"/>
                          </a:xfrm>
                          <a:prstGeom prst="line">
                            <a:avLst/>
                          </a:prstGeom>
                          <a:noFill/>
                          <a:ln w="12700">
                            <a:solidFill>
                              <a:srgbClr val="7F7F7F"/>
                            </a:solidFill>
                            <a:round/>
                            <a:headEnd type="none" w="sm" len="sm"/>
                            <a:tailEnd type="none" w="sm" len="sm"/>
                          </a:ln>
                        </p:spPr>
                        <p:txBody>
                          <a:bodyPr wrap="none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</p:grpSp>
                    <p:grpSp>
                      <p:nvGrpSpPr>
                        <p:cNvPr id="9337" name="Group 55"/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4476" y="1628"/>
                          <a:ext cx="28" cy="44"/>
                          <a:chOff x="4476" y="1628"/>
                          <a:chExt cx="28" cy="44"/>
                        </a:xfrm>
                      </p:grpSpPr>
                      <p:sp>
                        <p:nvSpPr>
                          <p:cNvPr id="9338" name="Line 56"/>
                          <p:cNvSpPr>
                            <a:spLocks noChangeShapeType="1"/>
                          </p:cNvSpPr>
                          <p:nvPr/>
                        </p:nvSpPr>
                        <p:spPr bwMode="auto">
                          <a:xfrm flipH="1">
                            <a:off x="4476" y="1628"/>
                            <a:ext cx="28" cy="2"/>
                          </a:xfrm>
                          <a:prstGeom prst="line">
                            <a:avLst/>
                          </a:prstGeom>
                          <a:noFill/>
                          <a:ln w="12700">
                            <a:solidFill>
                              <a:srgbClr val="7F7F7F"/>
                            </a:solidFill>
                            <a:round/>
                            <a:headEnd type="none" w="sm" len="sm"/>
                            <a:tailEnd type="none" w="sm" len="sm"/>
                          </a:ln>
                        </p:spPr>
                        <p:txBody>
                          <a:bodyPr wrap="none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9339" name="Line 57"/>
                          <p:cNvSpPr>
                            <a:spLocks noChangeShapeType="1"/>
                          </p:cNvSpPr>
                          <p:nvPr/>
                        </p:nvSpPr>
                        <p:spPr bwMode="auto">
                          <a:xfrm flipH="1">
                            <a:off x="4476" y="1634"/>
                            <a:ext cx="28" cy="0"/>
                          </a:xfrm>
                          <a:prstGeom prst="line">
                            <a:avLst/>
                          </a:prstGeom>
                          <a:noFill/>
                          <a:ln w="12700">
                            <a:solidFill>
                              <a:srgbClr val="7F7F7F"/>
                            </a:solidFill>
                            <a:round/>
                            <a:headEnd type="none" w="sm" len="sm"/>
                            <a:tailEnd type="none" w="sm" len="sm"/>
                          </a:ln>
                        </p:spPr>
                        <p:txBody>
                          <a:bodyPr wrap="none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9340" name="Line 58"/>
                          <p:cNvSpPr>
                            <a:spLocks noChangeShapeType="1"/>
                          </p:cNvSpPr>
                          <p:nvPr/>
                        </p:nvSpPr>
                        <p:spPr bwMode="auto">
                          <a:xfrm flipH="1">
                            <a:off x="4476" y="1641"/>
                            <a:ext cx="28" cy="0"/>
                          </a:xfrm>
                          <a:prstGeom prst="line">
                            <a:avLst/>
                          </a:prstGeom>
                          <a:noFill/>
                          <a:ln w="12700">
                            <a:solidFill>
                              <a:srgbClr val="7F7F7F"/>
                            </a:solidFill>
                            <a:round/>
                            <a:headEnd type="none" w="sm" len="sm"/>
                            <a:tailEnd type="none" w="sm" len="sm"/>
                          </a:ln>
                        </p:spPr>
                        <p:txBody>
                          <a:bodyPr wrap="none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9341" name="Line 59"/>
                          <p:cNvSpPr>
                            <a:spLocks noChangeShapeType="1"/>
                          </p:cNvSpPr>
                          <p:nvPr/>
                        </p:nvSpPr>
                        <p:spPr bwMode="auto">
                          <a:xfrm flipH="1">
                            <a:off x="4477" y="1647"/>
                            <a:ext cx="27" cy="0"/>
                          </a:xfrm>
                          <a:prstGeom prst="line">
                            <a:avLst/>
                          </a:prstGeom>
                          <a:noFill/>
                          <a:ln w="12700">
                            <a:solidFill>
                              <a:srgbClr val="7F7F7F"/>
                            </a:solidFill>
                            <a:round/>
                            <a:headEnd type="none" w="sm" len="sm"/>
                            <a:tailEnd type="none" w="sm" len="sm"/>
                          </a:ln>
                        </p:spPr>
                        <p:txBody>
                          <a:bodyPr wrap="none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9342" name="Line 60"/>
                          <p:cNvSpPr>
                            <a:spLocks noChangeShapeType="1"/>
                          </p:cNvSpPr>
                          <p:nvPr/>
                        </p:nvSpPr>
                        <p:spPr bwMode="auto">
                          <a:xfrm flipH="1" flipV="1">
                            <a:off x="4478" y="1652"/>
                            <a:ext cx="26" cy="2"/>
                          </a:xfrm>
                          <a:prstGeom prst="line">
                            <a:avLst/>
                          </a:prstGeom>
                          <a:noFill/>
                          <a:ln w="12700">
                            <a:solidFill>
                              <a:srgbClr val="7F7F7F"/>
                            </a:solidFill>
                            <a:round/>
                            <a:headEnd type="none" w="sm" len="sm"/>
                            <a:tailEnd type="none" w="sm" len="sm"/>
                          </a:ln>
                        </p:spPr>
                        <p:txBody>
                          <a:bodyPr wrap="none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9343" name="Line 61"/>
                          <p:cNvSpPr>
                            <a:spLocks noChangeShapeType="1"/>
                          </p:cNvSpPr>
                          <p:nvPr/>
                        </p:nvSpPr>
                        <p:spPr bwMode="auto">
                          <a:xfrm flipH="1" flipV="1">
                            <a:off x="4478" y="1658"/>
                            <a:ext cx="26" cy="2"/>
                          </a:xfrm>
                          <a:prstGeom prst="line">
                            <a:avLst/>
                          </a:prstGeom>
                          <a:noFill/>
                          <a:ln w="12700">
                            <a:solidFill>
                              <a:srgbClr val="7F7F7F"/>
                            </a:solidFill>
                            <a:round/>
                            <a:headEnd type="none" w="sm" len="sm"/>
                            <a:tailEnd type="none" w="sm" len="sm"/>
                          </a:ln>
                        </p:spPr>
                        <p:txBody>
                          <a:bodyPr wrap="none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9344" name="Line 62"/>
                          <p:cNvSpPr>
                            <a:spLocks noChangeShapeType="1"/>
                          </p:cNvSpPr>
                          <p:nvPr/>
                        </p:nvSpPr>
                        <p:spPr bwMode="auto">
                          <a:xfrm flipH="1" flipV="1">
                            <a:off x="4478" y="1663"/>
                            <a:ext cx="26" cy="3"/>
                          </a:xfrm>
                          <a:prstGeom prst="line">
                            <a:avLst/>
                          </a:prstGeom>
                          <a:noFill/>
                          <a:ln w="12700">
                            <a:solidFill>
                              <a:srgbClr val="7F7F7F"/>
                            </a:solidFill>
                            <a:round/>
                            <a:headEnd type="none" w="sm" len="sm"/>
                            <a:tailEnd type="none" w="sm" len="sm"/>
                          </a:ln>
                        </p:spPr>
                        <p:txBody>
                          <a:bodyPr wrap="none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9345" name="Line 63"/>
                          <p:cNvSpPr>
                            <a:spLocks noChangeShapeType="1"/>
                          </p:cNvSpPr>
                          <p:nvPr/>
                        </p:nvSpPr>
                        <p:spPr bwMode="auto">
                          <a:xfrm flipH="1" flipV="1">
                            <a:off x="4478" y="1669"/>
                            <a:ext cx="26" cy="3"/>
                          </a:xfrm>
                          <a:prstGeom prst="line">
                            <a:avLst/>
                          </a:prstGeom>
                          <a:noFill/>
                          <a:ln w="12700">
                            <a:solidFill>
                              <a:srgbClr val="7F7F7F"/>
                            </a:solidFill>
                            <a:round/>
                            <a:headEnd type="none" w="sm" len="sm"/>
                            <a:tailEnd type="none" w="sm" len="sm"/>
                          </a:ln>
                        </p:spPr>
                        <p:txBody>
                          <a:bodyPr wrap="none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</p:grpSp>
                  </p:grpSp>
                  <p:sp>
                    <p:nvSpPr>
                      <p:cNvPr id="9335" name="Line 64"/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4474" y="1588"/>
                        <a:ext cx="30" cy="7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rgbClr val="7F7F7F"/>
                        </a:solidFill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wrap="none" anchor="ctr"/>
                      <a:lstStyle/>
                      <a:p>
                        <a:endParaRPr lang="zh-CN" altLang="en-US"/>
                      </a:p>
                    </p:txBody>
                  </p:sp>
                </p:grpSp>
              </p:grpSp>
              <p:grpSp>
                <p:nvGrpSpPr>
                  <p:cNvPr id="9317" name="Group 65"/>
                  <p:cNvGrpSpPr>
                    <a:grpSpLocks/>
                  </p:cNvGrpSpPr>
                  <p:nvPr/>
                </p:nvGrpSpPr>
                <p:grpSpPr bwMode="auto">
                  <a:xfrm>
                    <a:off x="4494" y="1521"/>
                    <a:ext cx="33" cy="175"/>
                    <a:chOff x="4494" y="1521"/>
                    <a:chExt cx="33" cy="175"/>
                  </a:xfrm>
                </p:grpSpPr>
                <p:sp>
                  <p:nvSpPr>
                    <p:cNvPr id="9330" name="Freeform 66"/>
                    <p:cNvSpPr>
                      <a:spLocks/>
                    </p:cNvSpPr>
                    <p:nvPr/>
                  </p:nvSpPr>
                  <p:spPr bwMode="auto">
                    <a:xfrm>
                      <a:off x="4498" y="1521"/>
                      <a:ext cx="29" cy="175"/>
                    </a:xfrm>
                    <a:custGeom>
                      <a:avLst/>
                      <a:gdLst>
                        <a:gd name="T0" fmla="*/ 21 w 29"/>
                        <a:gd name="T1" fmla="*/ 0 h 175"/>
                        <a:gd name="T2" fmla="*/ 1 w 29"/>
                        <a:gd name="T3" fmla="*/ 9 h 175"/>
                        <a:gd name="T4" fmla="*/ 0 w 29"/>
                        <a:gd name="T5" fmla="*/ 10 h 175"/>
                        <a:gd name="T6" fmla="*/ 5 w 29"/>
                        <a:gd name="T7" fmla="*/ 167 h 175"/>
                        <a:gd name="T8" fmla="*/ 8 w 29"/>
                        <a:gd name="T9" fmla="*/ 168 h 175"/>
                        <a:gd name="T10" fmla="*/ 28 w 29"/>
                        <a:gd name="T11" fmla="*/ 174 h 175"/>
                        <a:gd name="T12" fmla="*/ 25 w 29"/>
                        <a:gd name="T13" fmla="*/ 170 h 175"/>
                        <a:gd name="T14" fmla="*/ 25 w 29"/>
                        <a:gd name="T15" fmla="*/ 169 h 175"/>
                        <a:gd name="T16" fmla="*/ 21 w 29"/>
                        <a:gd name="T17" fmla="*/ 0 h 175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  <a:gd name="T24" fmla="*/ 0 60000 65536"/>
                        <a:gd name="T25" fmla="*/ 0 60000 65536"/>
                        <a:gd name="T26" fmla="*/ 0 60000 65536"/>
                        <a:gd name="T27" fmla="*/ 0 w 29"/>
                        <a:gd name="T28" fmla="*/ 0 h 175"/>
                        <a:gd name="T29" fmla="*/ 29 w 29"/>
                        <a:gd name="T30" fmla="*/ 175 h 175"/>
                      </a:gdLst>
                      <a:ahLst/>
                      <a:cxnLst>
                        <a:cxn ang="T18">
                          <a:pos x="T0" y="T1"/>
                        </a:cxn>
                        <a:cxn ang="T19">
                          <a:pos x="T2" y="T3"/>
                        </a:cxn>
                        <a:cxn ang="T20">
                          <a:pos x="T4" y="T5"/>
                        </a:cxn>
                        <a:cxn ang="T21">
                          <a:pos x="T6" y="T7"/>
                        </a:cxn>
                        <a:cxn ang="T22">
                          <a:pos x="T8" y="T9"/>
                        </a:cxn>
                        <a:cxn ang="T23">
                          <a:pos x="T10" y="T11"/>
                        </a:cxn>
                        <a:cxn ang="T24">
                          <a:pos x="T12" y="T13"/>
                        </a:cxn>
                        <a:cxn ang="T25">
                          <a:pos x="T14" y="T15"/>
                        </a:cxn>
                        <a:cxn ang="T26">
                          <a:pos x="T16" y="T17"/>
                        </a:cxn>
                      </a:cxnLst>
                      <a:rect l="T27" t="T28" r="T29" b="T30"/>
                      <a:pathLst>
                        <a:path w="29" h="175">
                          <a:moveTo>
                            <a:pt x="21" y="0"/>
                          </a:moveTo>
                          <a:lnTo>
                            <a:pt x="1" y="9"/>
                          </a:lnTo>
                          <a:lnTo>
                            <a:pt x="0" y="10"/>
                          </a:lnTo>
                          <a:lnTo>
                            <a:pt x="5" y="167"/>
                          </a:lnTo>
                          <a:lnTo>
                            <a:pt x="8" y="168"/>
                          </a:lnTo>
                          <a:lnTo>
                            <a:pt x="28" y="174"/>
                          </a:lnTo>
                          <a:lnTo>
                            <a:pt x="25" y="170"/>
                          </a:lnTo>
                          <a:lnTo>
                            <a:pt x="25" y="169"/>
                          </a:lnTo>
                          <a:lnTo>
                            <a:pt x="21" y="0"/>
                          </a:lnTo>
                        </a:path>
                      </a:pathLst>
                    </a:custGeom>
                    <a:solidFill>
                      <a:srgbClr val="BFBFBF"/>
                    </a:solidFill>
                    <a:ln w="9525" cap="rnd">
                      <a:noFill/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9331" name="Arc 67"/>
                    <p:cNvSpPr>
                      <a:spLocks/>
                    </p:cNvSpPr>
                    <p:nvPr/>
                  </p:nvSpPr>
                  <p:spPr bwMode="auto">
                    <a:xfrm>
                      <a:off x="4494" y="1526"/>
                      <a:ext cx="8" cy="8"/>
                    </a:xfrm>
                    <a:custGeom>
                      <a:avLst/>
                      <a:gdLst>
                        <a:gd name="T0" fmla="*/ 0 w 21600"/>
                        <a:gd name="T1" fmla="*/ 0 h 21433"/>
                        <a:gd name="T2" fmla="*/ 0 w 21600"/>
                        <a:gd name="T3" fmla="*/ 0 h 21433"/>
                        <a:gd name="T4" fmla="*/ 0 w 21600"/>
                        <a:gd name="T5" fmla="*/ 0 h 21433"/>
                        <a:gd name="T6" fmla="*/ 0 60000 65536"/>
                        <a:gd name="T7" fmla="*/ 0 60000 65536"/>
                        <a:gd name="T8" fmla="*/ 0 60000 65536"/>
                        <a:gd name="T9" fmla="*/ 0 w 21600"/>
                        <a:gd name="T10" fmla="*/ 0 h 21433"/>
                        <a:gd name="T11" fmla="*/ 21600 w 21600"/>
                        <a:gd name="T12" fmla="*/ 21433 h 21433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600" h="21433" fill="none" extrusionOk="0">
                          <a:moveTo>
                            <a:pt x="0" y="21433"/>
                          </a:moveTo>
                          <a:cubicBezTo>
                            <a:pt x="0" y="10539"/>
                            <a:pt x="8111" y="1350"/>
                            <a:pt x="18920" y="-1"/>
                          </a:cubicBezTo>
                        </a:path>
                        <a:path w="21600" h="21433" stroke="0" extrusionOk="0">
                          <a:moveTo>
                            <a:pt x="0" y="21433"/>
                          </a:moveTo>
                          <a:cubicBezTo>
                            <a:pt x="0" y="10539"/>
                            <a:pt x="8111" y="1350"/>
                            <a:pt x="18920" y="-1"/>
                          </a:cubicBezTo>
                          <a:lnTo>
                            <a:pt x="21600" y="21433"/>
                          </a:lnTo>
                          <a:close/>
                        </a:path>
                      </a:pathLst>
                    </a:custGeom>
                    <a:solidFill>
                      <a:srgbClr val="BFBFBF"/>
                    </a:solidFill>
                    <a:ln w="9525" cap="rnd">
                      <a:noFill/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</p:grpSp>
              <p:sp>
                <p:nvSpPr>
                  <p:cNvPr id="9318" name="Freeform 68"/>
                  <p:cNvSpPr>
                    <a:spLocks/>
                  </p:cNvSpPr>
                  <p:nvPr/>
                </p:nvSpPr>
                <p:spPr bwMode="auto">
                  <a:xfrm>
                    <a:off x="4542" y="1545"/>
                    <a:ext cx="142" cy="122"/>
                  </a:xfrm>
                  <a:custGeom>
                    <a:avLst/>
                    <a:gdLst>
                      <a:gd name="T0" fmla="*/ 135 w 142"/>
                      <a:gd name="T1" fmla="*/ 0 h 122"/>
                      <a:gd name="T2" fmla="*/ 0 w 142"/>
                      <a:gd name="T3" fmla="*/ 0 h 122"/>
                      <a:gd name="T4" fmla="*/ 5 w 142"/>
                      <a:gd name="T5" fmla="*/ 121 h 122"/>
                      <a:gd name="T6" fmla="*/ 141 w 142"/>
                      <a:gd name="T7" fmla="*/ 113 h 122"/>
                      <a:gd name="T8" fmla="*/ 135 w 142"/>
                      <a:gd name="T9" fmla="*/ 0 h 12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42"/>
                      <a:gd name="T16" fmla="*/ 0 h 122"/>
                      <a:gd name="T17" fmla="*/ 142 w 142"/>
                      <a:gd name="T18" fmla="*/ 122 h 122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42" h="122">
                        <a:moveTo>
                          <a:pt x="135" y="0"/>
                        </a:moveTo>
                        <a:lnTo>
                          <a:pt x="0" y="0"/>
                        </a:lnTo>
                        <a:lnTo>
                          <a:pt x="5" y="121"/>
                        </a:lnTo>
                        <a:lnTo>
                          <a:pt x="141" y="113"/>
                        </a:lnTo>
                        <a:lnTo>
                          <a:pt x="135" y="0"/>
                        </a:lnTo>
                      </a:path>
                    </a:pathLst>
                  </a:custGeom>
                  <a:solidFill>
                    <a:srgbClr val="C0C0C0"/>
                  </a:solidFill>
                  <a:ln w="9525" cap="rnd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9319" name="Freeform 69"/>
                  <p:cNvSpPr>
                    <a:spLocks/>
                  </p:cNvSpPr>
                  <p:nvPr/>
                </p:nvSpPr>
                <p:spPr bwMode="auto">
                  <a:xfrm>
                    <a:off x="4518" y="1517"/>
                    <a:ext cx="180" cy="179"/>
                  </a:xfrm>
                  <a:custGeom>
                    <a:avLst/>
                    <a:gdLst>
                      <a:gd name="T0" fmla="*/ 168 w 180"/>
                      <a:gd name="T1" fmla="*/ 3 h 179"/>
                      <a:gd name="T2" fmla="*/ 153 w 180"/>
                      <a:gd name="T3" fmla="*/ 2 h 179"/>
                      <a:gd name="T4" fmla="*/ 131 w 180"/>
                      <a:gd name="T5" fmla="*/ 0 h 179"/>
                      <a:gd name="T6" fmla="*/ 109 w 180"/>
                      <a:gd name="T7" fmla="*/ 0 h 179"/>
                      <a:gd name="T8" fmla="*/ 83 w 180"/>
                      <a:gd name="T9" fmla="*/ 0 h 179"/>
                      <a:gd name="T10" fmla="*/ 65 w 180"/>
                      <a:gd name="T11" fmla="*/ 0 h 179"/>
                      <a:gd name="T12" fmla="*/ 37 w 180"/>
                      <a:gd name="T13" fmla="*/ 1 h 179"/>
                      <a:gd name="T14" fmla="*/ 10 w 180"/>
                      <a:gd name="T15" fmla="*/ 3 h 179"/>
                      <a:gd name="T16" fmla="*/ 3 w 180"/>
                      <a:gd name="T17" fmla="*/ 3 h 179"/>
                      <a:gd name="T18" fmla="*/ 2 w 180"/>
                      <a:gd name="T19" fmla="*/ 3 h 179"/>
                      <a:gd name="T20" fmla="*/ 0 w 180"/>
                      <a:gd name="T21" fmla="*/ 4 h 179"/>
                      <a:gd name="T22" fmla="*/ 0 w 180"/>
                      <a:gd name="T23" fmla="*/ 5 h 179"/>
                      <a:gd name="T24" fmla="*/ 0 w 180"/>
                      <a:gd name="T25" fmla="*/ 7 h 179"/>
                      <a:gd name="T26" fmla="*/ 6 w 180"/>
                      <a:gd name="T27" fmla="*/ 174 h 179"/>
                      <a:gd name="T28" fmla="*/ 7 w 180"/>
                      <a:gd name="T29" fmla="*/ 177 h 179"/>
                      <a:gd name="T30" fmla="*/ 10 w 180"/>
                      <a:gd name="T31" fmla="*/ 178 h 179"/>
                      <a:gd name="T32" fmla="*/ 69 w 180"/>
                      <a:gd name="T33" fmla="*/ 173 h 179"/>
                      <a:gd name="T34" fmla="*/ 127 w 180"/>
                      <a:gd name="T35" fmla="*/ 169 h 179"/>
                      <a:gd name="T36" fmla="*/ 179 w 180"/>
                      <a:gd name="T37" fmla="*/ 164 h 179"/>
                      <a:gd name="T38" fmla="*/ 175 w 180"/>
                      <a:gd name="T39" fmla="*/ 8 h 179"/>
                      <a:gd name="T40" fmla="*/ 168 w 180"/>
                      <a:gd name="T41" fmla="*/ 3 h 179"/>
                      <a:gd name="T42" fmla="*/ 0 60000 65536"/>
                      <a:gd name="T43" fmla="*/ 0 60000 65536"/>
                      <a:gd name="T44" fmla="*/ 0 60000 65536"/>
                      <a:gd name="T45" fmla="*/ 0 60000 65536"/>
                      <a:gd name="T46" fmla="*/ 0 60000 65536"/>
                      <a:gd name="T47" fmla="*/ 0 60000 65536"/>
                      <a:gd name="T48" fmla="*/ 0 60000 65536"/>
                      <a:gd name="T49" fmla="*/ 0 60000 65536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60000 65536"/>
                      <a:gd name="T55" fmla="*/ 0 60000 65536"/>
                      <a:gd name="T56" fmla="*/ 0 60000 65536"/>
                      <a:gd name="T57" fmla="*/ 0 60000 65536"/>
                      <a:gd name="T58" fmla="*/ 0 60000 65536"/>
                      <a:gd name="T59" fmla="*/ 0 60000 65536"/>
                      <a:gd name="T60" fmla="*/ 0 60000 65536"/>
                      <a:gd name="T61" fmla="*/ 0 60000 65536"/>
                      <a:gd name="T62" fmla="*/ 0 60000 65536"/>
                      <a:gd name="T63" fmla="*/ 0 w 180"/>
                      <a:gd name="T64" fmla="*/ 0 h 179"/>
                      <a:gd name="T65" fmla="*/ 180 w 180"/>
                      <a:gd name="T66" fmla="*/ 179 h 179"/>
                    </a:gdLst>
                    <a:ahLst/>
                    <a:cxnLst>
                      <a:cxn ang="T42">
                        <a:pos x="T0" y="T1"/>
                      </a:cxn>
                      <a:cxn ang="T43">
                        <a:pos x="T2" y="T3"/>
                      </a:cxn>
                      <a:cxn ang="T44">
                        <a:pos x="T4" y="T5"/>
                      </a:cxn>
                      <a:cxn ang="T45">
                        <a:pos x="T6" y="T7"/>
                      </a:cxn>
                      <a:cxn ang="T46">
                        <a:pos x="T8" y="T9"/>
                      </a:cxn>
                      <a:cxn ang="T47">
                        <a:pos x="T10" y="T11"/>
                      </a:cxn>
                      <a:cxn ang="T48">
                        <a:pos x="T12" y="T13"/>
                      </a:cxn>
                      <a:cxn ang="T49">
                        <a:pos x="T14" y="T15"/>
                      </a:cxn>
                      <a:cxn ang="T50">
                        <a:pos x="T16" y="T17"/>
                      </a:cxn>
                      <a:cxn ang="T51">
                        <a:pos x="T18" y="T19"/>
                      </a:cxn>
                      <a:cxn ang="T52">
                        <a:pos x="T20" y="T21"/>
                      </a:cxn>
                      <a:cxn ang="T53">
                        <a:pos x="T22" y="T23"/>
                      </a:cxn>
                      <a:cxn ang="T54">
                        <a:pos x="T24" y="T25"/>
                      </a:cxn>
                      <a:cxn ang="T55">
                        <a:pos x="T26" y="T27"/>
                      </a:cxn>
                      <a:cxn ang="T56">
                        <a:pos x="T28" y="T29"/>
                      </a:cxn>
                      <a:cxn ang="T57">
                        <a:pos x="T30" y="T31"/>
                      </a:cxn>
                      <a:cxn ang="T58">
                        <a:pos x="T32" y="T33"/>
                      </a:cxn>
                      <a:cxn ang="T59">
                        <a:pos x="T34" y="T35"/>
                      </a:cxn>
                      <a:cxn ang="T60">
                        <a:pos x="T36" y="T37"/>
                      </a:cxn>
                      <a:cxn ang="T61">
                        <a:pos x="T38" y="T39"/>
                      </a:cxn>
                      <a:cxn ang="T62">
                        <a:pos x="T40" y="T41"/>
                      </a:cxn>
                    </a:cxnLst>
                    <a:rect l="T63" t="T64" r="T65" b="T66"/>
                    <a:pathLst>
                      <a:path w="180" h="179">
                        <a:moveTo>
                          <a:pt x="168" y="3"/>
                        </a:moveTo>
                        <a:lnTo>
                          <a:pt x="153" y="2"/>
                        </a:lnTo>
                        <a:lnTo>
                          <a:pt x="131" y="0"/>
                        </a:lnTo>
                        <a:lnTo>
                          <a:pt x="109" y="0"/>
                        </a:lnTo>
                        <a:lnTo>
                          <a:pt x="83" y="0"/>
                        </a:lnTo>
                        <a:lnTo>
                          <a:pt x="65" y="0"/>
                        </a:lnTo>
                        <a:lnTo>
                          <a:pt x="37" y="1"/>
                        </a:lnTo>
                        <a:lnTo>
                          <a:pt x="10" y="3"/>
                        </a:lnTo>
                        <a:lnTo>
                          <a:pt x="3" y="3"/>
                        </a:lnTo>
                        <a:lnTo>
                          <a:pt x="2" y="3"/>
                        </a:lnTo>
                        <a:lnTo>
                          <a:pt x="0" y="4"/>
                        </a:lnTo>
                        <a:lnTo>
                          <a:pt x="0" y="5"/>
                        </a:lnTo>
                        <a:lnTo>
                          <a:pt x="0" y="7"/>
                        </a:lnTo>
                        <a:lnTo>
                          <a:pt x="6" y="174"/>
                        </a:lnTo>
                        <a:lnTo>
                          <a:pt x="7" y="177"/>
                        </a:lnTo>
                        <a:lnTo>
                          <a:pt x="10" y="178"/>
                        </a:lnTo>
                        <a:lnTo>
                          <a:pt x="69" y="173"/>
                        </a:lnTo>
                        <a:lnTo>
                          <a:pt x="127" y="169"/>
                        </a:lnTo>
                        <a:lnTo>
                          <a:pt x="179" y="164"/>
                        </a:lnTo>
                        <a:lnTo>
                          <a:pt x="175" y="8"/>
                        </a:lnTo>
                        <a:lnTo>
                          <a:pt x="168" y="3"/>
                        </a:lnTo>
                      </a:path>
                    </a:pathLst>
                  </a:custGeom>
                  <a:solidFill>
                    <a:srgbClr val="C0C0C0"/>
                  </a:solidFill>
                  <a:ln w="9525" cap="rnd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9320" name="Arc 70"/>
                  <p:cNvSpPr>
                    <a:spLocks/>
                  </p:cNvSpPr>
                  <p:nvPr/>
                </p:nvSpPr>
                <p:spPr bwMode="auto">
                  <a:xfrm>
                    <a:off x="4515" y="1517"/>
                    <a:ext cx="8" cy="8"/>
                  </a:xfrm>
                  <a:custGeom>
                    <a:avLst/>
                    <a:gdLst>
                      <a:gd name="T0" fmla="*/ 0 w 21600"/>
                      <a:gd name="T1" fmla="*/ 0 h 21433"/>
                      <a:gd name="T2" fmla="*/ 0 w 21600"/>
                      <a:gd name="T3" fmla="*/ 0 h 21433"/>
                      <a:gd name="T4" fmla="*/ 0 w 21600"/>
                      <a:gd name="T5" fmla="*/ 0 h 21433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433"/>
                      <a:gd name="T11" fmla="*/ 21600 w 21600"/>
                      <a:gd name="T12" fmla="*/ 21433 h 21433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433" fill="none" extrusionOk="0">
                        <a:moveTo>
                          <a:pt x="0" y="21433"/>
                        </a:moveTo>
                        <a:cubicBezTo>
                          <a:pt x="0" y="10539"/>
                          <a:pt x="8111" y="1350"/>
                          <a:pt x="18920" y="-1"/>
                        </a:cubicBezTo>
                      </a:path>
                      <a:path w="21600" h="21433" stroke="0" extrusionOk="0">
                        <a:moveTo>
                          <a:pt x="0" y="21433"/>
                        </a:moveTo>
                        <a:cubicBezTo>
                          <a:pt x="0" y="10539"/>
                          <a:pt x="8111" y="1350"/>
                          <a:pt x="18920" y="-1"/>
                        </a:cubicBezTo>
                        <a:lnTo>
                          <a:pt x="21600" y="21433"/>
                        </a:lnTo>
                        <a:close/>
                      </a:path>
                    </a:pathLst>
                  </a:custGeom>
                  <a:solidFill>
                    <a:srgbClr val="C0C0C0"/>
                  </a:solidFill>
                  <a:ln w="9525" cap="rnd">
                    <a:noFill/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9321" name="Arc 71"/>
                  <p:cNvSpPr>
                    <a:spLocks/>
                  </p:cNvSpPr>
                  <p:nvPr/>
                </p:nvSpPr>
                <p:spPr bwMode="auto">
                  <a:xfrm>
                    <a:off x="4685" y="1520"/>
                    <a:ext cx="9" cy="8"/>
                  </a:xfrm>
                  <a:custGeom>
                    <a:avLst/>
                    <a:gdLst>
                      <a:gd name="T0" fmla="*/ 0 w 24124"/>
                      <a:gd name="T1" fmla="*/ 0 h 21600"/>
                      <a:gd name="T2" fmla="*/ 0 w 24124"/>
                      <a:gd name="T3" fmla="*/ 0 h 21600"/>
                      <a:gd name="T4" fmla="*/ 0 w 24124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4124"/>
                      <a:gd name="T10" fmla="*/ 0 h 21600"/>
                      <a:gd name="T11" fmla="*/ 24124 w 24124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4124" h="21600" fill="none" extrusionOk="0">
                        <a:moveTo>
                          <a:pt x="-1" y="147"/>
                        </a:moveTo>
                        <a:cubicBezTo>
                          <a:pt x="837" y="49"/>
                          <a:pt x="1680" y="-1"/>
                          <a:pt x="2524" y="0"/>
                        </a:cubicBezTo>
                        <a:cubicBezTo>
                          <a:pt x="14453" y="0"/>
                          <a:pt x="24124" y="9670"/>
                          <a:pt x="24124" y="21600"/>
                        </a:cubicBezTo>
                      </a:path>
                      <a:path w="24124" h="21600" stroke="0" extrusionOk="0">
                        <a:moveTo>
                          <a:pt x="-1" y="147"/>
                        </a:moveTo>
                        <a:cubicBezTo>
                          <a:pt x="837" y="49"/>
                          <a:pt x="1680" y="-1"/>
                          <a:pt x="2524" y="0"/>
                        </a:cubicBezTo>
                        <a:cubicBezTo>
                          <a:pt x="14453" y="0"/>
                          <a:pt x="24124" y="9670"/>
                          <a:pt x="24124" y="21600"/>
                        </a:cubicBezTo>
                        <a:lnTo>
                          <a:pt x="2524" y="21600"/>
                        </a:lnTo>
                        <a:close/>
                      </a:path>
                    </a:pathLst>
                  </a:custGeom>
                  <a:solidFill>
                    <a:srgbClr val="C0C0C0"/>
                  </a:solidFill>
                  <a:ln w="9525" cap="rnd">
                    <a:noFill/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9322" name="Arc 72"/>
                  <p:cNvSpPr>
                    <a:spLocks/>
                  </p:cNvSpPr>
                  <p:nvPr/>
                </p:nvSpPr>
                <p:spPr bwMode="auto">
                  <a:xfrm>
                    <a:off x="4699" y="1678"/>
                    <a:ext cx="8" cy="8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21600" y="0"/>
                        </a:moveTo>
                        <a:cubicBezTo>
                          <a:pt x="21600" y="11929"/>
                          <a:pt x="11929" y="21599"/>
                          <a:pt x="0" y="21600"/>
                        </a:cubicBezTo>
                      </a:path>
                      <a:path w="21600" h="21600" stroke="0" extrusionOk="0">
                        <a:moveTo>
                          <a:pt x="21600" y="0"/>
                        </a:moveTo>
                        <a:cubicBezTo>
                          <a:pt x="21600" y="11929"/>
                          <a:pt x="11929" y="21599"/>
                          <a:pt x="0" y="21600"/>
                        </a:cubicBez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C0C0C0"/>
                  </a:solidFill>
                  <a:ln w="9525" cap="rnd">
                    <a:noFill/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9323" name="Freeform 73"/>
                  <p:cNvSpPr>
                    <a:spLocks/>
                  </p:cNvSpPr>
                  <p:nvPr/>
                </p:nvSpPr>
                <p:spPr bwMode="auto">
                  <a:xfrm>
                    <a:off x="4548" y="1656"/>
                    <a:ext cx="136" cy="17"/>
                  </a:xfrm>
                  <a:custGeom>
                    <a:avLst/>
                    <a:gdLst>
                      <a:gd name="T0" fmla="*/ 131 w 136"/>
                      <a:gd name="T1" fmla="*/ 0 h 17"/>
                      <a:gd name="T2" fmla="*/ 135 w 136"/>
                      <a:gd name="T3" fmla="*/ 4 h 17"/>
                      <a:gd name="T4" fmla="*/ 0 w 136"/>
                      <a:gd name="T5" fmla="*/ 16 h 17"/>
                      <a:gd name="T6" fmla="*/ 2 w 136"/>
                      <a:gd name="T7" fmla="*/ 10 h 17"/>
                      <a:gd name="T8" fmla="*/ 131 w 136"/>
                      <a:gd name="T9" fmla="*/ 0 h 17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36"/>
                      <a:gd name="T16" fmla="*/ 0 h 17"/>
                      <a:gd name="T17" fmla="*/ 136 w 136"/>
                      <a:gd name="T18" fmla="*/ 17 h 17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36" h="17">
                        <a:moveTo>
                          <a:pt x="131" y="0"/>
                        </a:moveTo>
                        <a:lnTo>
                          <a:pt x="135" y="4"/>
                        </a:lnTo>
                        <a:lnTo>
                          <a:pt x="0" y="16"/>
                        </a:lnTo>
                        <a:lnTo>
                          <a:pt x="2" y="10"/>
                        </a:lnTo>
                        <a:lnTo>
                          <a:pt x="131" y="0"/>
                        </a:lnTo>
                      </a:path>
                    </a:pathLst>
                  </a:custGeom>
                  <a:solidFill>
                    <a:srgbClr val="DFDFDF"/>
                  </a:solidFill>
                  <a:ln w="9525" cap="rnd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9324" name="Freeform 74"/>
                  <p:cNvSpPr>
                    <a:spLocks/>
                  </p:cNvSpPr>
                  <p:nvPr/>
                </p:nvSpPr>
                <p:spPr bwMode="auto">
                  <a:xfrm>
                    <a:off x="4675" y="1545"/>
                    <a:ext cx="17" cy="115"/>
                  </a:xfrm>
                  <a:custGeom>
                    <a:avLst/>
                    <a:gdLst>
                      <a:gd name="T0" fmla="*/ 5 w 17"/>
                      <a:gd name="T1" fmla="*/ 0 h 115"/>
                      <a:gd name="T2" fmla="*/ 0 w 17"/>
                      <a:gd name="T3" fmla="*/ 2 h 115"/>
                      <a:gd name="T4" fmla="*/ 9 w 17"/>
                      <a:gd name="T5" fmla="*/ 110 h 115"/>
                      <a:gd name="T6" fmla="*/ 16 w 17"/>
                      <a:gd name="T7" fmla="*/ 114 h 115"/>
                      <a:gd name="T8" fmla="*/ 5 w 17"/>
                      <a:gd name="T9" fmla="*/ 0 h 115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7"/>
                      <a:gd name="T16" fmla="*/ 0 h 115"/>
                      <a:gd name="T17" fmla="*/ 17 w 17"/>
                      <a:gd name="T18" fmla="*/ 115 h 115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7" h="115">
                        <a:moveTo>
                          <a:pt x="5" y="0"/>
                        </a:moveTo>
                        <a:lnTo>
                          <a:pt x="0" y="2"/>
                        </a:lnTo>
                        <a:lnTo>
                          <a:pt x="9" y="110"/>
                        </a:lnTo>
                        <a:lnTo>
                          <a:pt x="16" y="114"/>
                        </a:lnTo>
                        <a:lnTo>
                          <a:pt x="5" y="0"/>
                        </a:lnTo>
                      </a:path>
                    </a:pathLst>
                  </a:custGeom>
                  <a:solidFill>
                    <a:srgbClr val="BFBFBF"/>
                  </a:solidFill>
                  <a:ln w="9525" cap="rnd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9325" name="Freeform 75"/>
                  <p:cNvSpPr>
                    <a:spLocks/>
                  </p:cNvSpPr>
                  <p:nvPr/>
                </p:nvSpPr>
                <p:spPr bwMode="auto">
                  <a:xfrm>
                    <a:off x="4546" y="1681"/>
                    <a:ext cx="17" cy="17"/>
                  </a:xfrm>
                  <a:custGeom>
                    <a:avLst/>
                    <a:gdLst>
                      <a:gd name="T0" fmla="*/ 16 w 17"/>
                      <a:gd name="T1" fmla="*/ 0 h 17"/>
                      <a:gd name="T2" fmla="*/ 0 w 17"/>
                      <a:gd name="T3" fmla="*/ 0 h 17"/>
                      <a:gd name="T4" fmla="*/ 0 w 17"/>
                      <a:gd name="T5" fmla="*/ 16 h 17"/>
                      <a:gd name="T6" fmla="*/ 16 w 17"/>
                      <a:gd name="T7" fmla="*/ 12 h 17"/>
                      <a:gd name="T8" fmla="*/ 16 w 17"/>
                      <a:gd name="T9" fmla="*/ 0 h 17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7"/>
                      <a:gd name="T16" fmla="*/ 0 h 17"/>
                      <a:gd name="T17" fmla="*/ 17 w 17"/>
                      <a:gd name="T18" fmla="*/ 17 h 17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7" h="17">
                        <a:moveTo>
                          <a:pt x="16" y="0"/>
                        </a:moveTo>
                        <a:lnTo>
                          <a:pt x="0" y="0"/>
                        </a:lnTo>
                        <a:lnTo>
                          <a:pt x="0" y="16"/>
                        </a:lnTo>
                        <a:lnTo>
                          <a:pt x="16" y="12"/>
                        </a:lnTo>
                        <a:lnTo>
                          <a:pt x="16" y="0"/>
                        </a:lnTo>
                      </a:path>
                    </a:pathLst>
                  </a:custGeom>
                  <a:solidFill>
                    <a:srgbClr val="008000"/>
                  </a:solidFill>
                  <a:ln w="9525" cap="rnd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grpSp>
                <p:nvGrpSpPr>
                  <p:cNvPr id="9326" name="Group 76"/>
                  <p:cNvGrpSpPr>
                    <a:grpSpLocks/>
                  </p:cNvGrpSpPr>
                  <p:nvPr/>
                </p:nvGrpSpPr>
                <p:grpSpPr bwMode="auto">
                  <a:xfrm>
                    <a:off x="4530" y="1533"/>
                    <a:ext cx="151" cy="145"/>
                    <a:chOff x="4530" y="1533"/>
                    <a:chExt cx="151" cy="145"/>
                  </a:xfrm>
                </p:grpSpPr>
                <p:sp>
                  <p:nvSpPr>
                    <p:cNvPr id="9327" name="Freeform 77"/>
                    <p:cNvSpPr>
                      <a:spLocks/>
                    </p:cNvSpPr>
                    <p:nvPr/>
                  </p:nvSpPr>
                  <p:spPr bwMode="auto">
                    <a:xfrm>
                      <a:off x="4530" y="1533"/>
                      <a:ext cx="151" cy="17"/>
                    </a:xfrm>
                    <a:custGeom>
                      <a:avLst/>
                      <a:gdLst>
                        <a:gd name="T0" fmla="*/ 150 w 151"/>
                        <a:gd name="T1" fmla="*/ 0 h 17"/>
                        <a:gd name="T2" fmla="*/ 0 w 151"/>
                        <a:gd name="T3" fmla="*/ 0 h 17"/>
                        <a:gd name="T4" fmla="*/ 3 w 151"/>
                        <a:gd name="T5" fmla="*/ 16 h 17"/>
                        <a:gd name="T6" fmla="*/ 146 w 151"/>
                        <a:gd name="T7" fmla="*/ 16 h 17"/>
                        <a:gd name="T8" fmla="*/ 150 w 151"/>
                        <a:gd name="T9" fmla="*/ 0 h 17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151"/>
                        <a:gd name="T16" fmla="*/ 0 h 17"/>
                        <a:gd name="T17" fmla="*/ 151 w 151"/>
                        <a:gd name="T18" fmla="*/ 17 h 17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151" h="17">
                          <a:moveTo>
                            <a:pt x="150" y="0"/>
                          </a:moveTo>
                          <a:lnTo>
                            <a:pt x="0" y="0"/>
                          </a:lnTo>
                          <a:lnTo>
                            <a:pt x="3" y="16"/>
                          </a:lnTo>
                          <a:lnTo>
                            <a:pt x="146" y="16"/>
                          </a:lnTo>
                          <a:lnTo>
                            <a:pt x="150" y="0"/>
                          </a:lnTo>
                        </a:path>
                      </a:pathLst>
                    </a:custGeom>
                    <a:solidFill>
                      <a:srgbClr val="808080"/>
                    </a:solidFill>
                    <a:ln w="9525" cap="rnd">
                      <a:noFill/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9328" name="Freeform 78"/>
                    <p:cNvSpPr>
                      <a:spLocks/>
                    </p:cNvSpPr>
                    <p:nvPr/>
                  </p:nvSpPr>
                  <p:spPr bwMode="auto">
                    <a:xfrm>
                      <a:off x="4530" y="1533"/>
                      <a:ext cx="17" cy="145"/>
                    </a:xfrm>
                    <a:custGeom>
                      <a:avLst/>
                      <a:gdLst>
                        <a:gd name="T0" fmla="*/ 6 w 17"/>
                        <a:gd name="T1" fmla="*/ 3 h 145"/>
                        <a:gd name="T2" fmla="*/ 0 w 17"/>
                        <a:gd name="T3" fmla="*/ 0 h 145"/>
                        <a:gd name="T4" fmla="*/ 5 w 17"/>
                        <a:gd name="T5" fmla="*/ 78 h 145"/>
                        <a:gd name="T6" fmla="*/ 10 w 17"/>
                        <a:gd name="T7" fmla="*/ 144 h 145"/>
                        <a:gd name="T8" fmla="*/ 16 w 17"/>
                        <a:gd name="T9" fmla="*/ 140 h 145"/>
                        <a:gd name="T10" fmla="*/ 6 w 17"/>
                        <a:gd name="T11" fmla="*/ 3 h 145"/>
                        <a:gd name="T12" fmla="*/ 0 60000 65536"/>
                        <a:gd name="T13" fmla="*/ 0 60000 65536"/>
                        <a:gd name="T14" fmla="*/ 0 60000 65536"/>
                        <a:gd name="T15" fmla="*/ 0 60000 65536"/>
                        <a:gd name="T16" fmla="*/ 0 60000 65536"/>
                        <a:gd name="T17" fmla="*/ 0 60000 65536"/>
                        <a:gd name="T18" fmla="*/ 0 w 17"/>
                        <a:gd name="T19" fmla="*/ 0 h 145"/>
                        <a:gd name="T20" fmla="*/ 17 w 17"/>
                        <a:gd name="T21" fmla="*/ 145 h 145"/>
                      </a:gdLst>
                      <a:ahLst/>
                      <a:cxnLst>
                        <a:cxn ang="T12">
                          <a:pos x="T0" y="T1"/>
                        </a:cxn>
                        <a:cxn ang="T13">
                          <a:pos x="T2" y="T3"/>
                        </a:cxn>
                        <a:cxn ang="T14">
                          <a:pos x="T4" y="T5"/>
                        </a:cxn>
                        <a:cxn ang="T15">
                          <a:pos x="T6" y="T7"/>
                        </a:cxn>
                        <a:cxn ang="T16">
                          <a:pos x="T8" y="T9"/>
                        </a:cxn>
                        <a:cxn ang="T17">
                          <a:pos x="T10" y="T11"/>
                        </a:cxn>
                      </a:cxnLst>
                      <a:rect l="T18" t="T19" r="T20" b="T21"/>
                      <a:pathLst>
                        <a:path w="17" h="145">
                          <a:moveTo>
                            <a:pt x="6" y="3"/>
                          </a:moveTo>
                          <a:lnTo>
                            <a:pt x="0" y="0"/>
                          </a:lnTo>
                          <a:lnTo>
                            <a:pt x="5" y="78"/>
                          </a:lnTo>
                          <a:lnTo>
                            <a:pt x="10" y="144"/>
                          </a:lnTo>
                          <a:lnTo>
                            <a:pt x="16" y="140"/>
                          </a:lnTo>
                          <a:lnTo>
                            <a:pt x="6" y="3"/>
                          </a:lnTo>
                        </a:path>
                      </a:pathLst>
                    </a:custGeom>
                    <a:solidFill>
                      <a:srgbClr val="FFFFFF"/>
                    </a:solidFill>
                    <a:ln w="9525" cap="rnd">
                      <a:noFill/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9329" name="Freeform 79"/>
                    <p:cNvSpPr>
                      <a:spLocks/>
                    </p:cNvSpPr>
                    <p:nvPr/>
                  </p:nvSpPr>
                  <p:spPr bwMode="auto">
                    <a:xfrm>
                      <a:off x="4540" y="1538"/>
                      <a:ext cx="138" cy="134"/>
                    </a:xfrm>
                    <a:custGeom>
                      <a:avLst/>
                      <a:gdLst>
                        <a:gd name="T0" fmla="*/ 4 w 138"/>
                        <a:gd name="T1" fmla="*/ 133 h 134"/>
                        <a:gd name="T2" fmla="*/ 0 w 138"/>
                        <a:gd name="T3" fmla="*/ 0 h 134"/>
                        <a:gd name="T4" fmla="*/ 137 w 138"/>
                        <a:gd name="T5" fmla="*/ 0 h 134"/>
                        <a:gd name="T6" fmla="*/ 137 w 138"/>
                        <a:gd name="T7" fmla="*/ 126 h 134"/>
                        <a:gd name="T8" fmla="*/ 4 w 138"/>
                        <a:gd name="T9" fmla="*/ 133 h 134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138"/>
                        <a:gd name="T16" fmla="*/ 0 h 134"/>
                        <a:gd name="T17" fmla="*/ 138 w 138"/>
                        <a:gd name="T18" fmla="*/ 134 h 134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138" h="134">
                          <a:moveTo>
                            <a:pt x="4" y="133"/>
                          </a:moveTo>
                          <a:lnTo>
                            <a:pt x="0" y="0"/>
                          </a:lnTo>
                          <a:lnTo>
                            <a:pt x="137" y="0"/>
                          </a:lnTo>
                          <a:lnTo>
                            <a:pt x="137" y="126"/>
                          </a:lnTo>
                          <a:lnTo>
                            <a:pt x="4" y="133"/>
                          </a:lnTo>
                        </a:path>
                      </a:pathLst>
                    </a:custGeom>
                    <a:gradFill rotWithShape="0">
                      <a:gsLst>
                        <a:gs pos="0">
                          <a:srgbClr val="DFE9FF"/>
                        </a:gs>
                        <a:gs pos="100000">
                          <a:srgbClr val="618FFD"/>
                        </a:gs>
                      </a:gsLst>
                      <a:path path="rect">
                        <a:fillToRect l="50000" t="50000" r="50000" b="50000"/>
                      </a:path>
                    </a:gradFill>
                    <a:ln w="12700" cap="rnd">
                      <a:solidFill>
                        <a:srgbClr val="474747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</p:grpSp>
            </p:grpSp>
            <p:grpSp>
              <p:nvGrpSpPr>
                <p:cNvPr id="9261" name="Group 80"/>
                <p:cNvGrpSpPr>
                  <a:grpSpLocks/>
                </p:cNvGrpSpPr>
                <p:nvPr/>
              </p:nvGrpSpPr>
              <p:grpSpPr bwMode="auto">
                <a:xfrm>
                  <a:off x="4734" y="1689"/>
                  <a:ext cx="170" cy="73"/>
                  <a:chOff x="4734" y="1689"/>
                  <a:chExt cx="170" cy="73"/>
                </a:xfrm>
              </p:grpSpPr>
              <p:sp>
                <p:nvSpPr>
                  <p:cNvPr id="9262" name="Freeform 81"/>
                  <p:cNvSpPr>
                    <a:spLocks/>
                  </p:cNvSpPr>
                  <p:nvPr/>
                </p:nvSpPr>
                <p:spPr bwMode="auto">
                  <a:xfrm>
                    <a:off x="4735" y="1696"/>
                    <a:ext cx="156" cy="65"/>
                  </a:xfrm>
                  <a:custGeom>
                    <a:avLst/>
                    <a:gdLst>
                      <a:gd name="T0" fmla="*/ 152 w 156"/>
                      <a:gd name="T1" fmla="*/ 42 h 65"/>
                      <a:gd name="T2" fmla="*/ 153 w 156"/>
                      <a:gd name="T3" fmla="*/ 44 h 65"/>
                      <a:gd name="T4" fmla="*/ 154 w 156"/>
                      <a:gd name="T5" fmla="*/ 45 h 65"/>
                      <a:gd name="T6" fmla="*/ 154 w 156"/>
                      <a:gd name="T7" fmla="*/ 46 h 65"/>
                      <a:gd name="T8" fmla="*/ 155 w 156"/>
                      <a:gd name="T9" fmla="*/ 47 h 65"/>
                      <a:gd name="T10" fmla="*/ 155 w 156"/>
                      <a:gd name="T11" fmla="*/ 48 h 65"/>
                      <a:gd name="T12" fmla="*/ 154 w 156"/>
                      <a:gd name="T13" fmla="*/ 49 h 65"/>
                      <a:gd name="T14" fmla="*/ 154 w 156"/>
                      <a:gd name="T15" fmla="*/ 50 h 65"/>
                      <a:gd name="T16" fmla="*/ 152 w 156"/>
                      <a:gd name="T17" fmla="*/ 50 h 65"/>
                      <a:gd name="T18" fmla="*/ 51 w 156"/>
                      <a:gd name="T19" fmla="*/ 64 h 65"/>
                      <a:gd name="T20" fmla="*/ 5 w 156"/>
                      <a:gd name="T21" fmla="*/ 21 h 65"/>
                      <a:gd name="T22" fmla="*/ 5 w 156"/>
                      <a:gd name="T23" fmla="*/ 14 h 65"/>
                      <a:gd name="T24" fmla="*/ 0 w 156"/>
                      <a:gd name="T25" fmla="*/ 9 h 65"/>
                      <a:gd name="T26" fmla="*/ 4 w 156"/>
                      <a:gd name="T27" fmla="*/ 0 h 65"/>
                      <a:gd name="T28" fmla="*/ 99 w 156"/>
                      <a:gd name="T29" fmla="*/ 0 h 65"/>
                      <a:gd name="T30" fmla="*/ 152 w 156"/>
                      <a:gd name="T31" fmla="*/ 42 h 65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  <a:gd name="T45" fmla="*/ 0 60000 65536"/>
                      <a:gd name="T46" fmla="*/ 0 60000 65536"/>
                      <a:gd name="T47" fmla="*/ 0 60000 65536"/>
                      <a:gd name="T48" fmla="*/ 0 w 156"/>
                      <a:gd name="T49" fmla="*/ 0 h 65"/>
                      <a:gd name="T50" fmla="*/ 156 w 156"/>
                      <a:gd name="T51" fmla="*/ 65 h 65"/>
                    </a:gdLst>
                    <a:ahLst/>
                    <a:cxnLst>
                      <a:cxn ang="T32">
                        <a:pos x="T0" y="T1"/>
                      </a:cxn>
                      <a:cxn ang="T33">
                        <a:pos x="T2" y="T3"/>
                      </a:cxn>
                      <a:cxn ang="T34">
                        <a:pos x="T4" y="T5"/>
                      </a:cxn>
                      <a:cxn ang="T35">
                        <a:pos x="T6" y="T7"/>
                      </a:cxn>
                      <a:cxn ang="T36">
                        <a:pos x="T8" y="T9"/>
                      </a:cxn>
                      <a:cxn ang="T37">
                        <a:pos x="T10" y="T11"/>
                      </a:cxn>
                      <a:cxn ang="T38">
                        <a:pos x="T12" y="T13"/>
                      </a:cxn>
                      <a:cxn ang="T39">
                        <a:pos x="T14" y="T15"/>
                      </a:cxn>
                      <a:cxn ang="T40">
                        <a:pos x="T16" y="T17"/>
                      </a:cxn>
                      <a:cxn ang="T41">
                        <a:pos x="T18" y="T19"/>
                      </a:cxn>
                      <a:cxn ang="T42">
                        <a:pos x="T20" y="T21"/>
                      </a:cxn>
                      <a:cxn ang="T43">
                        <a:pos x="T22" y="T23"/>
                      </a:cxn>
                      <a:cxn ang="T44">
                        <a:pos x="T24" y="T25"/>
                      </a:cxn>
                      <a:cxn ang="T45">
                        <a:pos x="T26" y="T27"/>
                      </a:cxn>
                      <a:cxn ang="T46">
                        <a:pos x="T28" y="T29"/>
                      </a:cxn>
                      <a:cxn ang="T47">
                        <a:pos x="T30" y="T31"/>
                      </a:cxn>
                    </a:cxnLst>
                    <a:rect l="T48" t="T49" r="T50" b="T51"/>
                    <a:pathLst>
                      <a:path w="156" h="65">
                        <a:moveTo>
                          <a:pt x="152" y="42"/>
                        </a:moveTo>
                        <a:lnTo>
                          <a:pt x="153" y="44"/>
                        </a:lnTo>
                        <a:lnTo>
                          <a:pt x="154" y="45"/>
                        </a:lnTo>
                        <a:lnTo>
                          <a:pt x="154" y="46"/>
                        </a:lnTo>
                        <a:lnTo>
                          <a:pt x="155" y="47"/>
                        </a:lnTo>
                        <a:lnTo>
                          <a:pt x="155" y="48"/>
                        </a:lnTo>
                        <a:lnTo>
                          <a:pt x="154" y="49"/>
                        </a:lnTo>
                        <a:lnTo>
                          <a:pt x="154" y="50"/>
                        </a:lnTo>
                        <a:lnTo>
                          <a:pt x="152" y="50"/>
                        </a:lnTo>
                        <a:lnTo>
                          <a:pt x="51" y="64"/>
                        </a:lnTo>
                        <a:lnTo>
                          <a:pt x="5" y="21"/>
                        </a:lnTo>
                        <a:lnTo>
                          <a:pt x="5" y="14"/>
                        </a:lnTo>
                        <a:lnTo>
                          <a:pt x="0" y="9"/>
                        </a:lnTo>
                        <a:lnTo>
                          <a:pt x="4" y="0"/>
                        </a:lnTo>
                        <a:lnTo>
                          <a:pt x="99" y="0"/>
                        </a:lnTo>
                        <a:lnTo>
                          <a:pt x="152" y="42"/>
                        </a:lnTo>
                      </a:path>
                    </a:pathLst>
                  </a:custGeom>
                  <a:solidFill>
                    <a:srgbClr val="CECECE"/>
                  </a:solidFill>
                  <a:ln w="9525" cap="rnd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9263" name="Freeform 82"/>
                  <p:cNvSpPr>
                    <a:spLocks/>
                  </p:cNvSpPr>
                  <p:nvPr/>
                </p:nvSpPr>
                <p:spPr bwMode="auto">
                  <a:xfrm>
                    <a:off x="4886" y="1739"/>
                    <a:ext cx="17" cy="17"/>
                  </a:xfrm>
                  <a:custGeom>
                    <a:avLst/>
                    <a:gdLst>
                      <a:gd name="T0" fmla="*/ 3 w 17"/>
                      <a:gd name="T1" fmla="*/ 12 h 17"/>
                      <a:gd name="T2" fmla="*/ 7 w 17"/>
                      <a:gd name="T3" fmla="*/ 11 h 17"/>
                      <a:gd name="T4" fmla="*/ 8 w 17"/>
                      <a:gd name="T5" fmla="*/ 11 h 17"/>
                      <a:gd name="T6" fmla="*/ 8 w 17"/>
                      <a:gd name="T7" fmla="*/ 10 h 17"/>
                      <a:gd name="T8" fmla="*/ 8 w 17"/>
                      <a:gd name="T9" fmla="*/ 9 h 17"/>
                      <a:gd name="T10" fmla="*/ 8 w 17"/>
                      <a:gd name="T11" fmla="*/ 8 h 17"/>
                      <a:gd name="T12" fmla="*/ 5 w 17"/>
                      <a:gd name="T13" fmla="*/ 5 h 17"/>
                      <a:gd name="T14" fmla="*/ 3 w 17"/>
                      <a:gd name="T15" fmla="*/ 4 h 17"/>
                      <a:gd name="T16" fmla="*/ 0 w 17"/>
                      <a:gd name="T17" fmla="*/ 2 h 17"/>
                      <a:gd name="T18" fmla="*/ 3 w 17"/>
                      <a:gd name="T19" fmla="*/ 0 h 17"/>
                      <a:gd name="T20" fmla="*/ 8 w 17"/>
                      <a:gd name="T21" fmla="*/ 1 h 17"/>
                      <a:gd name="T22" fmla="*/ 12 w 17"/>
                      <a:gd name="T23" fmla="*/ 4 h 17"/>
                      <a:gd name="T24" fmla="*/ 14 w 17"/>
                      <a:gd name="T25" fmla="*/ 6 h 17"/>
                      <a:gd name="T26" fmla="*/ 16 w 17"/>
                      <a:gd name="T27" fmla="*/ 8 h 17"/>
                      <a:gd name="T28" fmla="*/ 16 w 17"/>
                      <a:gd name="T29" fmla="*/ 10 h 17"/>
                      <a:gd name="T30" fmla="*/ 14 w 17"/>
                      <a:gd name="T31" fmla="*/ 13 h 17"/>
                      <a:gd name="T32" fmla="*/ 10 w 17"/>
                      <a:gd name="T33" fmla="*/ 15 h 17"/>
                      <a:gd name="T34" fmla="*/ 5 w 17"/>
                      <a:gd name="T35" fmla="*/ 16 h 17"/>
                      <a:gd name="T36" fmla="*/ 3 w 17"/>
                      <a:gd name="T37" fmla="*/ 16 h 17"/>
                      <a:gd name="T38" fmla="*/ 1 w 17"/>
                      <a:gd name="T39" fmla="*/ 14 h 17"/>
                      <a:gd name="T40" fmla="*/ 1 w 17"/>
                      <a:gd name="T41" fmla="*/ 13 h 17"/>
                      <a:gd name="T42" fmla="*/ 3 w 17"/>
                      <a:gd name="T43" fmla="*/ 12 h 17"/>
                      <a:gd name="T44" fmla="*/ 0 60000 65536"/>
                      <a:gd name="T45" fmla="*/ 0 60000 65536"/>
                      <a:gd name="T46" fmla="*/ 0 60000 65536"/>
                      <a:gd name="T47" fmla="*/ 0 60000 65536"/>
                      <a:gd name="T48" fmla="*/ 0 60000 65536"/>
                      <a:gd name="T49" fmla="*/ 0 60000 65536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60000 65536"/>
                      <a:gd name="T55" fmla="*/ 0 60000 65536"/>
                      <a:gd name="T56" fmla="*/ 0 60000 65536"/>
                      <a:gd name="T57" fmla="*/ 0 60000 65536"/>
                      <a:gd name="T58" fmla="*/ 0 60000 65536"/>
                      <a:gd name="T59" fmla="*/ 0 60000 65536"/>
                      <a:gd name="T60" fmla="*/ 0 60000 65536"/>
                      <a:gd name="T61" fmla="*/ 0 60000 65536"/>
                      <a:gd name="T62" fmla="*/ 0 60000 65536"/>
                      <a:gd name="T63" fmla="*/ 0 60000 65536"/>
                      <a:gd name="T64" fmla="*/ 0 60000 65536"/>
                      <a:gd name="T65" fmla="*/ 0 60000 65536"/>
                      <a:gd name="T66" fmla="*/ 0 w 17"/>
                      <a:gd name="T67" fmla="*/ 0 h 17"/>
                      <a:gd name="T68" fmla="*/ 17 w 17"/>
                      <a:gd name="T69" fmla="*/ 17 h 17"/>
                    </a:gdLst>
                    <a:ahLst/>
                    <a:cxnLst>
                      <a:cxn ang="T44">
                        <a:pos x="T0" y="T1"/>
                      </a:cxn>
                      <a:cxn ang="T45">
                        <a:pos x="T2" y="T3"/>
                      </a:cxn>
                      <a:cxn ang="T46">
                        <a:pos x="T4" y="T5"/>
                      </a:cxn>
                      <a:cxn ang="T47">
                        <a:pos x="T6" y="T7"/>
                      </a:cxn>
                      <a:cxn ang="T48">
                        <a:pos x="T8" y="T9"/>
                      </a:cxn>
                      <a:cxn ang="T49">
                        <a:pos x="T10" y="T11"/>
                      </a:cxn>
                      <a:cxn ang="T50">
                        <a:pos x="T12" y="T13"/>
                      </a:cxn>
                      <a:cxn ang="T51">
                        <a:pos x="T14" y="T15"/>
                      </a:cxn>
                      <a:cxn ang="T52">
                        <a:pos x="T16" y="T17"/>
                      </a:cxn>
                      <a:cxn ang="T53">
                        <a:pos x="T18" y="T19"/>
                      </a:cxn>
                      <a:cxn ang="T54">
                        <a:pos x="T20" y="T21"/>
                      </a:cxn>
                      <a:cxn ang="T55">
                        <a:pos x="T22" y="T23"/>
                      </a:cxn>
                      <a:cxn ang="T56">
                        <a:pos x="T24" y="T25"/>
                      </a:cxn>
                      <a:cxn ang="T57">
                        <a:pos x="T26" y="T27"/>
                      </a:cxn>
                      <a:cxn ang="T58">
                        <a:pos x="T28" y="T29"/>
                      </a:cxn>
                      <a:cxn ang="T59">
                        <a:pos x="T30" y="T31"/>
                      </a:cxn>
                      <a:cxn ang="T60">
                        <a:pos x="T32" y="T33"/>
                      </a:cxn>
                      <a:cxn ang="T61">
                        <a:pos x="T34" y="T35"/>
                      </a:cxn>
                      <a:cxn ang="T62">
                        <a:pos x="T36" y="T37"/>
                      </a:cxn>
                      <a:cxn ang="T63">
                        <a:pos x="T38" y="T39"/>
                      </a:cxn>
                      <a:cxn ang="T64">
                        <a:pos x="T40" y="T41"/>
                      </a:cxn>
                      <a:cxn ang="T65">
                        <a:pos x="T42" y="T43"/>
                      </a:cxn>
                    </a:cxnLst>
                    <a:rect l="T66" t="T67" r="T68" b="T69"/>
                    <a:pathLst>
                      <a:path w="17" h="17">
                        <a:moveTo>
                          <a:pt x="3" y="12"/>
                        </a:moveTo>
                        <a:lnTo>
                          <a:pt x="7" y="11"/>
                        </a:lnTo>
                        <a:lnTo>
                          <a:pt x="8" y="11"/>
                        </a:lnTo>
                        <a:lnTo>
                          <a:pt x="8" y="10"/>
                        </a:lnTo>
                        <a:lnTo>
                          <a:pt x="8" y="9"/>
                        </a:lnTo>
                        <a:lnTo>
                          <a:pt x="8" y="8"/>
                        </a:lnTo>
                        <a:lnTo>
                          <a:pt x="5" y="5"/>
                        </a:lnTo>
                        <a:lnTo>
                          <a:pt x="3" y="4"/>
                        </a:lnTo>
                        <a:lnTo>
                          <a:pt x="0" y="2"/>
                        </a:lnTo>
                        <a:lnTo>
                          <a:pt x="3" y="0"/>
                        </a:lnTo>
                        <a:lnTo>
                          <a:pt x="8" y="1"/>
                        </a:lnTo>
                        <a:lnTo>
                          <a:pt x="12" y="4"/>
                        </a:lnTo>
                        <a:lnTo>
                          <a:pt x="14" y="6"/>
                        </a:lnTo>
                        <a:lnTo>
                          <a:pt x="16" y="8"/>
                        </a:lnTo>
                        <a:lnTo>
                          <a:pt x="16" y="10"/>
                        </a:lnTo>
                        <a:lnTo>
                          <a:pt x="14" y="13"/>
                        </a:lnTo>
                        <a:lnTo>
                          <a:pt x="10" y="15"/>
                        </a:lnTo>
                        <a:lnTo>
                          <a:pt x="5" y="16"/>
                        </a:lnTo>
                        <a:lnTo>
                          <a:pt x="3" y="16"/>
                        </a:lnTo>
                        <a:lnTo>
                          <a:pt x="1" y="14"/>
                        </a:lnTo>
                        <a:lnTo>
                          <a:pt x="1" y="13"/>
                        </a:lnTo>
                        <a:lnTo>
                          <a:pt x="3" y="12"/>
                        </a:lnTo>
                      </a:path>
                    </a:pathLst>
                  </a:custGeom>
                  <a:solidFill>
                    <a:srgbClr val="000000"/>
                  </a:solidFill>
                  <a:ln w="9525" cap="rnd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9264" name="Freeform 83"/>
                  <p:cNvSpPr>
                    <a:spLocks/>
                  </p:cNvSpPr>
                  <p:nvPr/>
                </p:nvSpPr>
                <p:spPr bwMode="auto">
                  <a:xfrm>
                    <a:off x="4786" y="1745"/>
                    <a:ext cx="102" cy="17"/>
                  </a:xfrm>
                  <a:custGeom>
                    <a:avLst/>
                    <a:gdLst>
                      <a:gd name="T0" fmla="*/ 1 w 102"/>
                      <a:gd name="T1" fmla="*/ 14 h 17"/>
                      <a:gd name="T2" fmla="*/ 0 w 102"/>
                      <a:gd name="T3" fmla="*/ 14 h 17"/>
                      <a:gd name="T4" fmla="*/ 100 w 102"/>
                      <a:gd name="T5" fmla="*/ 0 h 17"/>
                      <a:gd name="T6" fmla="*/ 101 w 102"/>
                      <a:gd name="T7" fmla="*/ 1 h 17"/>
                      <a:gd name="T8" fmla="*/ 0 w 102"/>
                      <a:gd name="T9" fmla="*/ 16 h 17"/>
                      <a:gd name="T10" fmla="*/ 0 w 102"/>
                      <a:gd name="T11" fmla="*/ 16 h 17"/>
                      <a:gd name="T12" fmla="*/ 0 w 102"/>
                      <a:gd name="T13" fmla="*/ 16 h 17"/>
                      <a:gd name="T14" fmla="*/ 0 w 102"/>
                      <a:gd name="T15" fmla="*/ 16 h 17"/>
                      <a:gd name="T16" fmla="*/ 0 w 102"/>
                      <a:gd name="T17" fmla="*/ 15 h 17"/>
                      <a:gd name="T18" fmla="*/ 0 w 102"/>
                      <a:gd name="T19" fmla="*/ 14 h 17"/>
                      <a:gd name="T20" fmla="*/ 0 w 102"/>
                      <a:gd name="T21" fmla="*/ 14 h 17"/>
                      <a:gd name="T22" fmla="*/ 1 w 102"/>
                      <a:gd name="T23" fmla="*/ 14 h 17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w 102"/>
                      <a:gd name="T37" fmla="*/ 0 h 17"/>
                      <a:gd name="T38" fmla="*/ 102 w 102"/>
                      <a:gd name="T39" fmla="*/ 17 h 17"/>
                    </a:gdLst>
                    <a:ahLst/>
                    <a:cxnLst>
                      <a:cxn ang="T24">
                        <a:pos x="T0" y="T1"/>
                      </a:cxn>
                      <a:cxn ang="T25">
                        <a:pos x="T2" y="T3"/>
                      </a:cxn>
                      <a:cxn ang="T26">
                        <a:pos x="T4" y="T5"/>
                      </a:cxn>
                      <a:cxn ang="T27">
                        <a:pos x="T6" y="T7"/>
                      </a:cxn>
                      <a:cxn ang="T28">
                        <a:pos x="T8" y="T9"/>
                      </a:cxn>
                      <a:cxn ang="T29">
                        <a:pos x="T10" y="T11"/>
                      </a:cxn>
                      <a:cxn ang="T30">
                        <a:pos x="T12" y="T13"/>
                      </a:cxn>
                      <a:cxn ang="T31">
                        <a:pos x="T14" y="T15"/>
                      </a:cxn>
                      <a:cxn ang="T32">
                        <a:pos x="T16" y="T17"/>
                      </a:cxn>
                      <a:cxn ang="T33">
                        <a:pos x="T18" y="T19"/>
                      </a:cxn>
                      <a:cxn ang="T34">
                        <a:pos x="T20" y="T21"/>
                      </a:cxn>
                      <a:cxn ang="T35">
                        <a:pos x="T22" y="T23"/>
                      </a:cxn>
                    </a:cxnLst>
                    <a:rect l="T36" t="T37" r="T38" b="T39"/>
                    <a:pathLst>
                      <a:path w="102" h="17">
                        <a:moveTo>
                          <a:pt x="1" y="14"/>
                        </a:moveTo>
                        <a:lnTo>
                          <a:pt x="0" y="14"/>
                        </a:lnTo>
                        <a:lnTo>
                          <a:pt x="100" y="0"/>
                        </a:lnTo>
                        <a:lnTo>
                          <a:pt x="101" y="1"/>
                        </a:lnTo>
                        <a:lnTo>
                          <a:pt x="0" y="16"/>
                        </a:lnTo>
                        <a:lnTo>
                          <a:pt x="0" y="15"/>
                        </a:lnTo>
                        <a:lnTo>
                          <a:pt x="0" y="14"/>
                        </a:lnTo>
                        <a:lnTo>
                          <a:pt x="1" y="14"/>
                        </a:lnTo>
                      </a:path>
                    </a:pathLst>
                  </a:custGeom>
                  <a:solidFill>
                    <a:srgbClr val="000000"/>
                  </a:solidFill>
                  <a:ln w="9525" cap="rnd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9265" name="Freeform 84"/>
                  <p:cNvSpPr>
                    <a:spLocks/>
                  </p:cNvSpPr>
                  <p:nvPr/>
                </p:nvSpPr>
                <p:spPr bwMode="auto">
                  <a:xfrm>
                    <a:off x="4739" y="1716"/>
                    <a:ext cx="48" cy="45"/>
                  </a:xfrm>
                  <a:custGeom>
                    <a:avLst/>
                    <a:gdLst>
                      <a:gd name="T0" fmla="*/ 1 w 48"/>
                      <a:gd name="T1" fmla="*/ 0 h 45"/>
                      <a:gd name="T2" fmla="*/ 1 w 48"/>
                      <a:gd name="T3" fmla="*/ 0 h 45"/>
                      <a:gd name="T4" fmla="*/ 47 w 48"/>
                      <a:gd name="T5" fmla="*/ 42 h 45"/>
                      <a:gd name="T6" fmla="*/ 45 w 48"/>
                      <a:gd name="T7" fmla="*/ 44 h 45"/>
                      <a:gd name="T8" fmla="*/ 0 w 48"/>
                      <a:gd name="T9" fmla="*/ 1 h 45"/>
                      <a:gd name="T10" fmla="*/ 0 w 48"/>
                      <a:gd name="T11" fmla="*/ 0 h 45"/>
                      <a:gd name="T12" fmla="*/ 0 w 48"/>
                      <a:gd name="T13" fmla="*/ 1 h 45"/>
                      <a:gd name="T14" fmla="*/ 0 w 48"/>
                      <a:gd name="T15" fmla="*/ 0 h 45"/>
                      <a:gd name="T16" fmla="*/ 0 w 48"/>
                      <a:gd name="T17" fmla="*/ 0 h 45"/>
                      <a:gd name="T18" fmla="*/ 0 w 48"/>
                      <a:gd name="T19" fmla="*/ 0 h 45"/>
                      <a:gd name="T20" fmla="*/ 1 w 48"/>
                      <a:gd name="T21" fmla="*/ 0 h 45"/>
                      <a:gd name="T22" fmla="*/ 1 w 48"/>
                      <a:gd name="T23" fmla="*/ 0 h 45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w 48"/>
                      <a:gd name="T37" fmla="*/ 0 h 45"/>
                      <a:gd name="T38" fmla="*/ 48 w 48"/>
                      <a:gd name="T39" fmla="*/ 45 h 45"/>
                    </a:gdLst>
                    <a:ahLst/>
                    <a:cxnLst>
                      <a:cxn ang="T24">
                        <a:pos x="T0" y="T1"/>
                      </a:cxn>
                      <a:cxn ang="T25">
                        <a:pos x="T2" y="T3"/>
                      </a:cxn>
                      <a:cxn ang="T26">
                        <a:pos x="T4" y="T5"/>
                      </a:cxn>
                      <a:cxn ang="T27">
                        <a:pos x="T6" y="T7"/>
                      </a:cxn>
                      <a:cxn ang="T28">
                        <a:pos x="T8" y="T9"/>
                      </a:cxn>
                      <a:cxn ang="T29">
                        <a:pos x="T10" y="T11"/>
                      </a:cxn>
                      <a:cxn ang="T30">
                        <a:pos x="T12" y="T13"/>
                      </a:cxn>
                      <a:cxn ang="T31">
                        <a:pos x="T14" y="T15"/>
                      </a:cxn>
                      <a:cxn ang="T32">
                        <a:pos x="T16" y="T17"/>
                      </a:cxn>
                      <a:cxn ang="T33">
                        <a:pos x="T18" y="T19"/>
                      </a:cxn>
                      <a:cxn ang="T34">
                        <a:pos x="T20" y="T21"/>
                      </a:cxn>
                      <a:cxn ang="T35">
                        <a:pos x="T22" y="T23"/>
                      </a:cxn>
                    </a:cxnLst>
                    <a:rect l="T36" t="T37" r="T38" b="T39"/>
                    <a:pathLst>
                      <a:path w="48" h="45">
                        <a:moveTo>
                          <a:pt x="1" y="0"/>
                        </a:moveTo>
                        <a:lnTo>
                          <a:pt x="1" y="0"/>
                        </a:lnTo>
                        <a:lnTo>
                          <a:pt x="47" y="42"/>
                        </a:lnTo>
                        <a:lnTo>
                          <a:pt x="45" y="44"/>
                        </a:lnTo>
                        <a:lnTo>
                          <a:pt x="0" y="1"/>
                        </a:lnTo>
                        <a:lnTo>
                          <a:pt x="0" y="0"/>
                        </a:lnTo>
                        <a:lnTo>
                          <a:pt x="0" y="1"/>
                        </a:lnTo>
                        <a:lnTo>
                          <a:pt x="0" y="0"/>
                        </a:lnTo>
                        <a:lnTo>
                          <a:pt x="1" y="0"/>
                        </a:lnTo>
                      </a:path>
                    </a:pathLst>
                  </a:custGeom>
                  <a:solidFill>
                    <a:srgbClr val="000000"/>
                  </a:solidFill>
                  <a:ln w="9525" cap="rnd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9266" name="Freeform 85"/>
                  <p:cNvSpPr>
                    <a:spLocks/>
                  </p:cNvSpPr>
                  <p:nvPr/>
                </p:nvSpPr>
                <p:spPr bwMode="auto">
                  <a:xfrm>
                    <a:off x="4739" y="1710"/>
                    <a:ext cx="17" cy="17"/>
                  </a:xfrm>
                  <a:custGeom>
                    <a:avLst/>
                    <a:gdLst>
                      <a:gd name="T0" fmla="*/ 16 w 17"/>
                      <a:gd name="T1" fmla="*/ 0 h 17"/>
                      <a:gd name="T2" fmla="*/ 16 w 17"/>
                      <a:gd name="T3" fmla="*/ 2 h 17"/>
                      <a:gd name="T4" fmla="*/ 16 w 17"/>
                      <a:gd name="T5" fmla="*/ 16 h 17"/>
                      <a:gd name="T6" fmla="*/ 0 w 17"/>
                      <a:gd name="T7" fmla="*/ 16 h 17"/>
                      <a:gd name="T8" fmla="*/ 0 w 17"/>
                      <a:gd name="T9" fmla="*/ 2 h 17"/>
                      <a:gd name="T10" fmla="*/ 5 w 17"/>
                      <a:gd name="T11" fmla="*/ 3 h 17"/>
                      <a:gd name="T12" fmla="*/ 0 w 17"/>
                      <a:gd name="T13" fmla="*/ 2 h 17"/>
                      <a:gd name="T14" fmla="*/ 5 w 17"/>
                      <a:gd name="T15" fmla="*/ 0 h 17"/>
                      <a:gd name="T16" fmla="*/ 10 w 17"/>
                      <a:gd name="T17" fmla="*/ 0 h 17"/>
                      <a:gd name="T18" fmla="*/ 16 w 17"/>
                      <a:gd name="T19" fmla="*/ 0 h 17"/>
                      <a:gd name="T20" fmla="*/ 16 w 17"/>
                      <a:gd name="T21" fmla="*/ 2 h 17"/>
                      <a:gd name="T22" fmla="*/ 16 w 17"/>
                      <a:gd name="T23" fmla="*/ 0 h 17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w 17"/>
                      <a:gd name="T37" fmla="*/ 0 h 17"/>
                      <a:gd name="T38" fmla="*/ 17 w 17"/>
                      <a:gd name="T39" fmla="*/ 17 h 17"/>
                    </a:gdLst>
                    <a:ahLst/>
                    <a:cxnLst>
                      <a:cxn ang="T24">
                        <a:pos x="T0" y="T1"/>
                      </a:cxn>
                      <a:cxn ang="T25">
                        <a:pos x="T2" y="T3"/>
                      </a:cxn>
                      <a:cxn ang="T26">
                        <a:pos x="T4" y="T5"/>
                      </a:cxn>
                      <a:cxn ang="T27">
                        <a:pos x="T6" y="T7"/>
                      </a:cxn>
                      <a:cxn ang="T28">
                        <a:pos x="T8" y="T9"/>
                      </a:cxn>
                      <a:cxn ang="T29">
                        <a:pos x="T10" y="T11"/>
                      </a:cxn>
                      <a:cxn ang="T30">
                        <a:pos x="T12" y="T13"/>
                      </a:cxn>
                      <a:cxn ang="T31">
                        <a:pos x="T14" y="T15"/>
                      </a:cxn>
                      <a:cxn ang="T32">
                        <a:pos x="T16" y="T17"/>
                      </a:cxn>
                      <a:cxn ang="T33">
                        <a:pos x="T18" y="T19"/>
                      </a:cxn>
                      <a:cxn ang="T34">
                        <a:pos x="T20" y="T21"/>
                      </a:cxn>
                      <a:cxn ang="T35">
                        <a:pos x="T22" y="T23"/>
                      </a:cxn>
                    </a:cxnLst>
                    <a:rect l="T36" t="T37" r="T38" b="T39"/>
                    <a:pathLst>
                      <a:path w="17" h="17">
                        <a:moveTo>
                          <a:pt x="16" y="0"/>
                        </a:moveTo>
                        <a:lnTo>
                          <a:pt x="16" y="2"/>
                        </a:lnTo>
                        <a:lnTo>
                          <a:pt x="16" y="16"/>
                        </a:lnTo>
                        <a:lnTo>
                          <a:pt x="0" y="16"/>
                        </a:lnTo>
                        <a:lnTo>
                          <a:pt x="0" y="2"/>
                        </a:lnTo>
                        <a:lnTo>
                          <a:pt x="5" y="3"/>
                        </a:lnTo>
                        <a:lnTo>
                          <a:pt x="0" y="2"/>
                        </a:lnTo>
                        <a:lnTo>
                          <a:pt x="5" y="0"/>
                        </a:lnTo>
                        <a:lnTo>
                          <a:pt x="10" y="0"/>
                        </a:lnTo>
                        <a:lnTo>
                          <a:pt x="16" y="0"/>
                        </a:lnTo>
                        <a:lnTo>
                          <a:pt x="16" y="2"/>
                        </a:lnTo>
                        <a:lnTo>
                          <a:pt x="16" y="0"/>
                        </a:lnTo>
                      </a:path>
                    </a:pathLst>
                  </a:custGeom>
                  <a:solidFill>
                    <a:srgbClr val="000000"/>
                  </a:solidFill>
                  <a:ln w="9525" cap="rnd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9267" name="Freeform 86"/>
                  <p:cNvSpPr>
                    <a:spLocks/>
                  </p:cNvSpPr>
                  <p:nvPr/>
                </p:nvSpPr>
                <p:spPr bwMode="auto">
                  <a:xfrm>
                    <a:off x="4734" y="1705"/>
                    <a:ext cx="17" cy="17"/>
                  </a:xfrm>
                  <a:custGeom>
                    <a:avLst/>
                    <a:gdLst>
                      <a:gd name="T0" fmla="*/ 4 w 17"/>
                      <a:gd name="T1" fmla="*/ 3 h 17"/>
                      <a:gd name="T2" fmla="*/ 3 w 17"/>
                      <a:gd name="T3" fmla="*/ 1 h 17"/>
                      <a:gd name="T4" fmla="*/ 16 w 17"/>
                      <a:gd name="T5" fmla="*/ 12 h 17"/>
                      <a:gd name="T6" fmla="*/ 13 w 17"/>
                      <a:gd name="T7" fmla="*/ 16 h 17"/>
                      <a:gd name="T8" fmla="*/ 1 w 17"/>
                      <a:gd name="T9" fmla="*/ 4 h 17"/>
                      <a:gd name="T10" fmla="*/ 0 w 17"/>
                      <a:gd name="T11" fmla="*/ 1 h 17"/>
                      <a:gd name="T12" fmla="*/ 1 w 17"/>
                      <a:gd name="T13" fmla="*/ 4 h 17"/>
                      <a:gd name="T14" fmla="*/ 0 w 17"/>
                      <a:gd name="T15" fmla="*/ 2 h 17"/>
                      <a:gd name="T16" fmla="*/ 1 w 17"/>
                      <a:gd name="T17" fmla="*/ 1 h 17"/>
                      <a:gd name="T18" fmla="*/ 2 w 17"/>
                      <a:gd name="T19" fmla="*/ 0 h 17"/>
                      <a:gd name="T20" fmla="*/ 3 w 17"/>
                      <a:gd name="T21" fmla="*/ 1 h 17"/>
                      <a:gd name="T22" fmla="*/ 4 w 17"/>
                      <a:gd name="T23" fmla="*/ 3 h 17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w 17"/>
                      <a:gd name="T37" fmla="*/ 0 h 17"/>
                      <a:gd name="T38" fmla="*/ 17 w 17"/>
                      <a:gd name="T39" fmla="*/ 17 h 17"/>
                    </a:gdLst>
                    <a:ahLst/>
                    <a:cxnLst>
                      <a:cxn ang="T24">
                        <a:pos x="T0" y="T1"/>
                      </a:cxn>
                      <a:cxn ang="T25">
                        <a:pos x="T2" y="T3"/>
                      </a:cxn>
                      <a:cxn ang="T26">
                        <a:pos x="T4" y="T5"/>
                      </a:cxn>
                      <a:cxn ang="T27">
                        <a:pos x="T6" y="T7"/>
                      </a:cxn>
                      <a:cxn ang="T28">
                        <a:pos x="T8" y="T9"/>
                      </a:cxn>
                      <a:cxn ang="T29">
                        <a:pos x="T10" y="T11"/>
                      </a:cxn>
                      <a:cxn ang="T30">
                        <a:pos x="T12" y="T13"/>
                      </a:cxn>
                      <a:cxn ang="T31">
                        <a:pos x="T14" y="T15"/>
                      </a:cxn>
                      <a:cxn ang="T32">
                        <a:pos x="T16" y="T17"/>
                      </a:cxn>
                      <a:cxn ang="T33">
                        <a:pos x="T18" y="T19"/>
                      </a:cxn>
                      <a:cxn ang="T34">
                        <a:pos x="T20" y="T21"/>
                      </a:cxn>
                      <a:cxn ang="T35">
                        <a:pos x="T22" y="T23"/>
                      </a:cxn>
                    </a:cxnLst>
                    <a:rect l="T36" t="T37" r="T38" b="T39"/>
                    <a:pathLst>
                      <a:path w="17" h="17">
                        <a:moveTo>
                          <a:pt x="4" y="3"/>
                        </a:moveTo>
                        <a:lnTo>
                          <a:pt x="3" y="1"/>
                        </a:lnTo>
                        <a:lnTo>
                          <a:pt x="16" y="12"/>
                        </a:lnTo>
                        <a:lnTo>
                          <a:pt x="13" y="16"/>
                        </a:lnTo>
                        <a:lnTo>
                          <a:pt x="1" y="4"/>
                        </a:lnTo>
                        <a:lnTo>
                          <a:pt x="0" y="1"/>
                        </a:lnTo>
                        <a:lnTo>
                          <a:pt x="1" y="4"/>
                        </a:lnTo>
                        <a:lnTo>
                          <a:pt x="0" y="2"/>
                        </a:lnTo>
                        <a:lnTo>
                          <a:pt x="1" y="1"/>
                        </a:lnTo>
                        <a:lnTo>
                          <a:pt x="2" y="0"/>
                        </a:lnTo>
                        <a:lnTo>
                          <a:pt x="3" y="1"/>
                        </a:lnTo>
                        <a:lnTo>
                          <a:pt x="4" y="3"/>
                        </a:lnTo>
                      </a:path>
                    </a:pathLst>
                  </a:custGeom>
                  <a:solidFill>
                    <a:srgbClr val="000000"/>
                  </a:solidFill>
                  <a:ln w="9525" cap="rnd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9268" name="Freeform 87"/>
                  <p:cNvSpPr>
                    <a:spLocks/>
                  </p:cNvSpPr>
                  <p:nvPr/>
                </p:nvSpPr>
                <p:spPr bwMode="auto">
                  <a:xfrm>
                    <a:off x="4734" y="1695"/>
                    <a:ext cx="17" cy="17"/>
                  </a:xfrm>
                  <a:custGeom>
                    <a:avLst/>
                    <a:gdLst>
                      <a:gd name="T0" fmla="*/ 13 w 17"/>
                      <a:gd name="T1" fmla="*/ 2 h 17"/>
                      <a:gd name="T2" fmla="*/ 16 w 17"/>
                      <a:gd name="T3" fmla="*/ 2 h 17"/>
                      <a:gd name="T4" fmla="*/ 5 w 17"/>
                      <a:gd name="T5" fmla="*/ 16 h 17"/>
                      <a:gd name="T6" fmla="*/ 0 w 17"/>
                      <a:gd name="T7" fmla="*/ 14 h 17"/>
                      <a:gd name="T8" fmla="*/ 10 w 17"/>
                      <a:gd name="T9" fmla="*/ 0 h 17"/>
                      <a:gd name="T10" fmla="*/ 13 w 17"/>
                      <a:gd name="T11" fmla="*/ 0 h 17"/>
                      <a:gd name="T12" fmla="*/ 10 w 17"/>
                      <a:gd name="T13" fmla="*/ 0 h 17"/>
                      <a:gd name="T14" fmla="*/ 12 w 17"/>
                      <a:gd name="T15" fmla="*/ 0 h 17"/>
                      <a:gd name="T16" fmla="*/ 14 w 17"/>
                      <a:gd name="T17" fmla="*/ 0 h 17"/>
                      <a:gd name="T18" fmla="*/ 16 w 17"/>
                      <a:gd name="T19" fmla="*/ 0 h 17"/>
                      <a:gd name="T20" fmla="*/ 16 w 17"/>
                      <a:gd name="T21" fmla="*/ 2 h 17"/>
                      <a:gd name="T22" fmla="*/ 13 w 17"/>
                      <a:gd name="T23" fmla="*/ 2 h 17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w 17"/>
                      <a:gd name="T37" fmla="*/ 0 h 17"/>
                      <a:gd name="T38" fmla="*/ 17 w 17"/>
                      <a:gd name="T39" fmla="*/ 17 h 17"/>
                    </a:gdLst>
                    <a:ahLst/>
                    <a:cxnLst>
                      <a:cxn ang="T24">
                        <a:pos x="T0" y="T1"/>
                      </a:cxn>
                      <a:cxn ang="T25">
                        <a:pos x="T2" y="T3"/>
                      </a:cxn>
                      <a:cxn ang="T26">
                        <a:pos x="T4" y="T5"/>
                      </a:cxn>
                      <a:cxn ang="T27">
                        <a:pos x="T6" y="T7"/>
                      </a:cxn>
                      <a:cxn ang="T28">
                        <a:pos x="T8" y="T9"/>
                      </a:cxn>
                      <a:cxn ang="T29">
                        <a:pos x="T10" y="T11"/>
                      </a:cxn>
                      <a:cxn ang="T30">
                        <a:pos x="T12" y="T13"/>
                      </a:cxn>
                      <a:cxn ang="T31">
                        <a:pos x="T14" y="T15"/>
                      </a:cxn>
                      <a:cxn ang="T32">
                        <a:pos x="T16" y="T17"/>
                      </a:cxn>
                      <a:cxn ang="T33">
                        <a:pos x="T18" y="T19"/>
                      </a:cxn>
                      <a:cxn ang="T34">
                        <a:pos x="T20" y="T21"/>
                      </a:cxn>
                      <a:cxn ang="T35">
                        <a:pos x="T22" y="T23"/>
                      </a:cxn>
                    </a:cxnLst>
                    <a:rect l="T36" t="T37" r="T38" b="T39"/>
                    <a:pathLst>
                      <a:path w="17" h="17">
                        <a:moveTo>
                          <a:pt x="13" y="2"/>
                        </a:moveTo>
                        <a:lnTo>
                          <a:pt x="16" y="2"/>
                        </a:lnTo>
                        <a:lnTo>
                          <a:pt x="5" y="16"/>
                        </a:lnTo>
                        <a:lnTo>
                          <a:pt x="0" y="14"/>
                        </a:lnTo>
                        <a:lnTo>
                          <a:pt x="10" y="0"/>
                        </a:lnTo>
                        <a:lnTo>
                          <a:pt x="13" y="0"/>
                        </a:lnTo>
                        <a:lnTo>
                          <a:pt x="10" y="0"/>
                        </a:lnTo>
                        <a:lnTo>
                          <a:pt x="12" y="0"/>
                        </a:lnTo>
                        <a:lnTo>
                          <a:pt x="14" y="0"/>
                        </a:lnTo>
                        <a:lnTo>
                          <a:pt x="16" y="0"/>
                        </a:lnTo>
                        <a:lnTo>
                          <a:pt x="16" y="2"/>
                        </a:lnTo>
                        <a:lnTo>
                          <a:pt x="13" y="2"/>
                        </a:lnTo>
                      </a:path>
                    </a:pathLst>
                  </a:custGeom>
                  <a:solidFill>
                    <a:srgbClr val="000000"/>
                  </a:solidFill>
                  <a:ln w="9525" cap="rnd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9269" name="Freeform 88"/>
                  <p:cNvSpPr>
                    <a:spLocks/>
                  </p:cNvSpPr>
                  <p:nvPr/>
                </p:nvSpPr>
                <p:spPr bwMode="auto">
                  <a:xfrm>
                    <a:off x="4739" y="1695"/>
                    <a:ext cx="96" cy="17"/>
                  </a:xfrm>
                  <a:custGeom>
                    <a:avLst/>
                    <a:gdLst>
                      <a:gd name="T0" fmla="*/ 93 w 96"/>
                      <a:gd name="T1" fmla="*/ 10 h 17"/>
                      <a:gd name="T2" fmla="*/ 94 w 96"/>
                      <a:gd name="T3" fmla="*/ 16 h 17"/>
                      <a:gd name="T4" fmla="*/ 0 w 96"/>
                      <a:gd name="T5" fmla="*/ 16 h 17"/>
                      <a:gd name="T6" fmla="*/ 0 w 96"/>
                      <a:gd name="T7" fmla="*/ 0 h 17"/>
                      <a:gd name="T8" fmla="*/ 94 w 96"/>
                      <a:gd name="T9" fmla="*/ 0 h 17"/>
                      <a:gd name="T10" fmla="*/ 95 w 96"/>
                      <a:gd name="T11" fmla="*/ 0 h 17"/>
                      <a:gd name="T12" fmla="*/ 94 w 96"/>
                      <a:gd name="T13" fmla="*/ 0 h 17"/>
                      <a:gd name="T14" fmla="*/ 95 w 96"/>
                      <a:gd name="T15" fmla="*/ 0 h 17"/>
                      <a:gd name="T16" fmla="*/ 95 w 96"/>
                      <a:gd name="T17" fmla="*/ 5 h 17"/>
                      <a:gd name="T18" fmla="*/ 95 w 96"/>
                      <a:gd name="T19" fmla="*/ 10 h 17"/>
                      <a:gd name="T20" fmla="*/ 94 w 96"/>
                      <a:gd name="T21" fmla="*/ 16 h 17"/>
                      <a:gd name="T22" fmla="*/ 93 w 96"/>
                      <a:gd name="T23" fmla="*/ 10 h 17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w 96"/>
                      <a:gd name="T37" fmla="*/ 0 h 17"/>
                      <a:gd name="T38" fmla="*/ 96 w 96"/>
                      <a:gd name="T39" fmla="*/ 17 h 17"/>
                    </a:gdLst>
                    <a:ahLst/>
                    <a:cxnLst>
                      <a:cxn ang="T24">
                        <a:pos x="T0" y="T1"/>
                      </a:cxn>
                      <a:cxn ang="T25">
                        <a:pos x="T2" y="T3"/>
                      </a:cxn>
                      <a:cxn ang="T26">
                        <a:pos x="T4" y="T5"/>
                      </a:cxn>
                      <a:cxn ang="T27">
                        <a:pos x="T6" y="T7"/>
                      </a:cxn>
                      <a:cxn ang="T28">
                        <a:pos x="T8" y="T9"/>
                      </a:cxn>
                      <a:cxn ang="T29">
                        <a:pos x="T10" y="T11"/>
                      </a:cxn>
                      <a:cxn ang="T30">
                        <a:pos x="T12" y="T13"/>
                      </a:cxn>
                      <a:cxn ang="T31">
                        <a:pos x="T14" y="T15"/>
                      </a:cxn>
                      <a:cxn ang="T32">
                        <a:pos x="T16" y="T17"/>
                      </a:cxn>
                      <a:cxn ang="T33">
                        <a:pos x="T18" y="T19"/>
                      </a:cxn>
                      <a:cxn ang="T34">
                        <a:pos x="T20" y="T21"/>
                      </a:cxn>
                      <a:cxn ang="T35">
                        <a:pos x="T22" y="T23"/>
                      </a:cxn>
                    </a:cxnLst>
                    <a:rect l="T36" t="T37" r="T38" b="T39"/>
                    <a:pathLst>
                      <a:path w="96" h="17">
                        <a:moveTo>
                          <a:pt x="93" y="10"/>
                        </a:moveTo>
                        <a:lnTo>
                          <a:pt x="94" y="16"/>
                        </a:lnTo>
                        <a:lnTo>
                          <a:pt x="0" y="16"/>
                        </a:lnTo>
                        <a:lnTo>
                          <a:pt x="0" y="0"/>
                        </a:lnTo>
                        <a:lnTo>
                          <a:pt x="94" y="0"/>
                        </a:lnTo>
                        <a:lnTo>
                          <a:pt x="95" y="0"/>
                        </a:lnTo>
                        <a:lnTo>
                          <a:pt x="94" y="0"/>
                        </a:lnTo>
                        <a:lnTo>
                          <a:pt x="95" y="0"/>
                        </a:lnTo>
                        <a:lnTo>
                          <a:pt x="95" y="5"/>
                        </a:lnTo>
                        <a:lnTo>
                          <a:pt x="95" y="10"/>
                        </a:lnTo>
                        <a:lnTo>
                          <a:pt x="94" y="16"/>
                        </a:lnTo>
                        <a:lnTo>
                          <a:pt x="93" y="10"/>
                        </a:lnTo>
                      </a:path>
                    </a:pathLst>
                  </a:custGeom>
                  <a:solidFill>
                    <a:srgbClr val="000000"/>
                  </a:solidFill>
                  <a:ln w="9525" cap="rnd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9270" name="Freeform 89"/>
                  <p:cNvSpPr>
                    <a:spLocks/>
                  </p:cNvSpPr>
                  <p:nvPr/>
                </p:nvSpPr>
                <p:spPr bwMode="auto">
                  <a:xfrm>
                    <a:off x="4833" y="1695"/>
                    <a:ext cx="55" cy="45"/>
                  </a:xfrm>
                  <a:custGeom>
                    <a:avLst/>
                    <a:gdLst>
                      <a:gd name="T0" fmla="*/ 52 w 55"/>
                      <a:gd name="T1" fmla="*/ 44 h 45"/>
                      <a:gd name="T2" fmla="*/ 52 w 55"/>
                      <a:gd name="T3" fmla="*/ 43 h 45"/>
                      <a:gd name="T4" fmla="*/ 0 w 55"/>
                      <a:gd name="T5" fmla="*/ 1 h 45"/>
                      <a:gd name="T6" fmla="*/ 1 w 55"/>
                      <a:gd name="T7" fmla="*/ 0 h 45"/>
                      <a:gd name="T8" fmla="*/ 53 w 55"/>
                      <a:gd name="T9" fmla="*/ 42 h 45"/>
                      <a:gd name="T10" fmla="*/ 54 w 55"/>
                      <a:gd name="T11" fmla="*/ 43 h 45"/>
                      <a:gd name="T12" fmla="*/ 54 w 55"/>
                      <a:gd name="T13" fmla="*/ 43 h 45"/>
                      <a:gd name="T14" fmla="*/ 53 w 55"/>
                      <a:gd name="T15" fmla="*/ 44 h 45"/>
                      <a:gd name="T16" fmla="*/ 52 w 55"/>
                      <a:gd name="T17" fmla="*/ 43 h 45"/>
                      <a:gd name="T18" fmla="*/ 52 w 55"/>
                      <a:gd name="T19" fmla="*/ 44 h 45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w 55"/>
                      <a:gd name="T31" fmla="*/ 0 h 45"/>
                      <a:gd name="T32" fmla="*/ 55 w 55"/>
                      <a:gd name="T33" fmla="*/ 45 h 45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T30" t="T31" r="T32" b="T33"/>
                    <a:pathLst>
                      <a:path w="55" h="45">
                        <a:moveTo>
                          <a:pt x="52" y="44"/>
                        </a:moveTo>
                        <a:lnTo>
                          <a:pt x="52" y="43"/>
                        </a:lnTo>
                        <a:lnTo>
                          <a:pt x="0" y="1"/>
                        </a:lnTo>
                        <a:lnTo>
                          <a:pt x="1" y="0"/>
                        </a:lnTo>
                        <a:lnTo>
                          <a:pt x="53" y="42"/>
                        </a:lnTo>
                        <a:lnTo>
                          <a:pt x="54" y="43"/>
                        </a:lnTo>
                        <a:lnTo>
                          <a:pt x="53" y="44"/>
                        </a:lnTo>
                        <a:lnTo>
                          <a:pt x="52" y="43"/>
                        </a:lnTo>
                        <a:lnTo>
                          <a:pt x="52" y="44"/>
                        </a:lnTo>
                      </a:path>
                    </a:pathLst>
                  </a:custGeom>
                  <a:solidFill>
                    <a:srgbClr val="000000"/>
                  </a:solidFill>
                  <a:ln w="9525" cap="rnd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9271" name="Freeform 90"/>
                  <p:cNvSpPr>
                    <a:spLocks/>
                  </p:cNvSpPr>
                  <p:nvPr/>
                </p:nvSpPr>
                <p:spPr bwMode="auto">
                  <a:xfrm>
                    <a:off x="4741" y="1711"/>
                    <a:ext cx="115" cy="49"/>
                  </a:xfrm>
                  <a:custGeom>
                    <a:avLst/>
                    <a:gdLst>
                      <a:gd name="T0" fmla="*/ 0 w 115"/>
                      <a:gd name="T1" fmla="*/ 0 h 49"/>
                      <a:gd name="T2" fmla="*/ 0 w 115"/>
                      <a:gd name="T3" fmla="*/ 6 h 49"/>
                      <a:gd name="T4" fmla="*/ 45 w 115"/>
                      <a:gd name="T5" fmla="*/ 48 h 49"/>
                      <a:gd name="T6" fmla="*/ 114 w 115"/>
                      <a:gd name="T7" fmla="*/ 38 h 49"/>
                      <a:gd name="T8" fmla="*/ 48 w 115"/>
                      <a:gd name="T9" fmla="*/ 43 h 49"/>
                      <a:gd name="T10" fmla="*/ 0 w 115"/>
                      <a:gd name="T11" fmla="*/ 0 h 49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w 115"/>
                      <a:gd name="T19" fmla="*/ 0 h 49"/>
                      <a:gd name="T20" fmla="*/ 115 w 115"/>
                      <a:gd name="T21" fmla="*/ 49 h 49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T18" t="T19" r="T20" b="T21"/>
                    <a:pathLst>
                      <a:path w="115" h="49">
                        <a:moveTo>
                          <a:pt x="0" y="0"/>
                        </a:moveTo>
                        <a:lnTo>
                          <a:pt x="0" y="6"/>
                        </a:lnTo>
                        <a:lnTo>
                          <a:pt x="45" y="48"/>
                        </a:lnTo>
                        <a:lnTo>
                          <a:pt x="114" y="38"/>
                        </a:lnTo>
                        <a:lnTo>
                          <a:pt x="48" y="43"/>
                        </a:lnTo>
                        <a:lnTo>
                          <a:pt x="0" y="0"/>
                        </a:lnTo>
                      </a:path>
                    </a:pathLst>
                  </a:custGeom>
                  <a:solidFill>
                    <a:srgbClr val="B7B2A5"/>
                  </a:solidFill>
                  <a:ln w="9525" cap="rnd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9272" name="Freeform 91"/>
                  <p:cNvSpPr>
                    <a:spLocks/>
                  </p:cNvSpPr>
                  <p:nvPr/>
                </p:nvSpPr>
                <p:spPr bwMode="auto">
                  <a:xfrm>
                    <a:off x="4887" y="1740"/>
                    <a:ext cx="17" cy="1"/>
                  </a:xfrm>
                  <a:custGeom>
                    <a:avLst/>
                    <a:gdLst>
                      <a:gd name="T0" fmla="*/ 16 w 17"/>
                      <a:gd name="T1" fmla="*/ 0 h 1"/>
                      <a:gd name="T2" fmla="*/ 0 w 17"/>
                      <a:gd name="T3" fmla="*/ 0 h 1"/>
                      <a:gd name="T4" fmla="*/ 16 w 17"/>
                      <a:gd name="T5" fmla="*/ 0 h 1"/>
                      <a:gd name="T6" fmla="*/ 16 w 17"/>
                      <a:gd name="T7" fmla="*/ 0 h 1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17"/>
                      <a:gd name="T13" fmla="*/ 0 h 1"/>
                      <a:gd name="T14" fmla="*/ 17 w 17"/>
                      <a:gd name="T15" fmla="*/ 1 h 1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17" h="1">
                        <a:moveTo>
                          <a:pt x="16" y="0"/>
                        </a:moveTo>
                        <a:lnTo>
                          <a:pt x="0" y="0"/>
                        </a:lnTo>
                        <a:lnTo>
                          <a:pt x="16" y="0"/>
                        </a:lnTo>
                      </a:path>
                    </a:pathLst>
                  </a:custGeom>
                  <a:solidFill>
                    <a:srgbClr val="000000"/>
                  </a:solidFill>
                  <a:ln w="9525" cap="rnd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9273" name="Freeform 92"/>
                  <p:cNvSpPr>
                    <a:spLocks/>
                  </p:cNvSpPr>
                  <p:nvPr/>
                </p:nvSpPr>
                <p:spPr bwMode="auto">
                  <a:xfrm>
                    <a:off x="4795" y="1740"/>
                    <a:ext cx="92" cy="1"/>
                  </a:xfrm>
                  <a:custGeom>
                    <a:avLst/>
                    <a:gdLst>
                      <a:gd name="T0" fmla="*/ 0 w 92"/>
                      <a:gd name="T1" fmla="*/ 0 h 1"/>
                      <a:gd name="T2" fmla="*/ 0 w 92"/>
                      <a:gd name="T3" fmla="*/ 0 h 1"/>
                      <a:gd name="T4" fmla="*/ 91 w 92"/>
                      <a:gd name="T5" fmla="*/ 0 h 1"/>
                      <a:gd name="T6" fmla="*/ 0 w 92"/>
                      <a:gd name="T7" fmla="*/ 0 h 1"/>
                      <a:gd name="T8" fmla="*/ 0 w 92"/>
                      <a:gd name="T9" fmla="*/ 0 h 1"/>
                      <a:gd name="T10" fmla="*/ 0 w 92"/>
                      <a:gd name="T11" fmla="*/ 0 h 1"/>
                      <a:gd name="T12" fmla="*/ 0 w 92"/>
                      <a:gd name="T13" fmla="*/ 0 h 1"/>
                      <a:gd name="T14" fmla="*/ 0 w 92"/>
                      <a:gd name="T15" fmla="*/ 0 h 1"/>
                      <a:gd name="T16" fmla="*/ 0 w 92"/>
                      <a:gd name="T17" fmla="*/ 0 h 1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w 92"/>
                      <a:gd name="T28" fmla="*/ 0 h 1"/>
                      <a:gd name="T29" fmla="*/ 92 w 92"/>
                      <a:gd name="T30" fmla="*/ 1 h 1"/>
                    </a:gdLst>
                    <a:ahLst/>
                    <a:cxnLst>
                      <a:cxn ang="T18">
                        <a:pos x="T0" y="T1"/>
                      </a:cxn>
                      <a:cxn ang="T19">
                        <a:pos x="T2" y="T3"/>
                      </a:cxn>
                      <a:cxn ang="T20">
                        <a:pos x="T4" y="T5"/>
                      </a:cxn>
                      <a:cxn ang="T21">
                        <a:pos x="T6" y="T7"/>
                      </a:cxn>
                      <a:cxn ang="T22">
                        <a:pos x="T8" y="T9"/>
                      </a:cxn>
                      <a:cxn ang="T23">
                        <a:pos x="T10" y="T11"/>
                      </a:cxn>
                      <a:cxn ang="T24">
                        <a:pos x="T12" y="T13"/>
                      </a:cxn>
                      <a:cxn ang="T25">
                        <a:pos x="T14" y="T15"/>
                      </a:cxn>
                      <a:cxn ang="T26">
                        <a:pos x="T16" y="T17"/>
                      </a:cxn>
                    </a:cxnLst>
                    <a:rect l="T27" t="T28" r="T29" b="T30"/>
                    <a:pathLst>
                      <a:path w="92" h="1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91" y="0"/>
                        </a:lnTo>
                        <a:lnTo>
                          <a:pt x="0" y="0"/>
                        </a:lnTo>
                      </a:path>
                    </a:pathLst>
                  </a:custGeom>
                  <a:solidFill>
                    <a:srgbClr val="000000"/>
                  </a:solidFill>
                  <a:ln w="9525" cap="rnd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9274" name="Freeform 93"/>
                  <p:cNvSpPr>
                    <a:spLocks/>
                  </p:cNvSpPr>
                  <p:nvPr/>
                </p:nvSpPr>
                <p:spPr bwMode="auto">
                  <a:xfrm>
                    <a:off x="4739" y="1695"/>
                    <a:ext cx="56" cy="45"/>
                  </a:xfrm>
                  <a:custGeom>
                    <a:avLst/>
                    <a:gdLst>
                      <a:gd name="T0" fmla="*/ 0 w 56"/>
                      <a:gd name="T1" fmla="*/ 0 h 45"/>
                      <a:gd name="T2" fmla="*/ 0 w 56"/>
                      <a:gd name="T3" fmla="*/ 0 h 45"/>
                      <a:gd name="T4" fmla="*/ 55 w 56"/>
                      <a:gd name="T5" fmla="*/ 43 h 45"/>
                      <a:gd name="T6" fmla="*/ 54 w 56"/>
                      <a:gd name="T7" fmla="*/ 44 h 45"/>
                      <a:gd name="T8" fmla="*/ 0 w 56"/>
                      <a:gd name="T9" fmla="*/ 0 h 45"/>
                      <a:gd name="T10" fmla="*/ 0 w 56"/>
                      <a:gd name="T11" fmla="*/ 0 h 45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w 56"/>
                      <a:gd name="T19" fmla="*/ 0 h 45"/>
                      <a:gd name="T20" fmla="*/ 56 w 56"/>
                      <a:gd name="T21" fmla="*/ 45 h 45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T18" t="T19" r="T20" b="T21"/>
                    <a:pathLst>
                      <a:path w="56" h="45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55" y="43"/>
                        </a:lnTo>
                        <a:lnTo>
                          <a:pt x="54" y="44"/>
                        </a:lnTo>
                        <a:lnTo>
                          <a:pt x="0" y="0"/>
                        </a:lnTo>
                      </a:path>
                    </a:pathLst>
                  </a:custGeom>
                  <a:solidFill>
                    <a:srgbClr val="000000"/>
                  </a:solidFill>
                  <a:ln w="9525" cap="rnd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9275" name="Freeform 94"/>
                  <p:cNvSpPr>
                    <a:spLocks/>
                  </p:cNvSpPr>
                  <p:nvPr/>
                </p:nvSpPr>
                <p:spPr bwMode="auto">
                  <a:xfrm>
                    <a:off x="4756" y="1691"/>
                    <a:ext cx="110" cy="43"/>
                  </a:xfrm>
                  <a:custGeom>
                    <a:avLst/>
                    <a:gdLst>
                      <a:gd name="T0" fmla="*/ 109 w 110"/>
                      <a:gd name="T1" fmla="*/ 42 h 43"/>
                      <a:gd name="T2" fmla="*/ 47 w 110"/>
                      <a:gd name="T3" fmla="*/ 42 h 43"/>
                      <a:gd name="T4" fmla="*/ 0 w 110"/>
                      <a:gd name="T5" fmla="*/ 5 h 43"/>
                      <a:gd name="T6" fmla="*/ 2 w 110"/>
                      <a:gd name="T7" fmla="*/ 0 h 43"/>
                      <a:gd name="T8" fmla="*/ 12 w 110"/>
                      <a:gd name="T9" fmla="*/ 0 h 43"/>
                      <a:gd name="T10" fmla="*/ 12 w 110"/>
                      <a:gd name="T11" fmla="*/ 0 h 43"/>
                      <a:gd name="T12" fmla="*/ 13 w 110"/>
                      <a:gd name="T13" fmla="*/ 0 h 43"/>
                      <a:gd name="T14" fmla="*/ 20 w 110"/>
                      <a:gd name="T15" fmla="*/ 0 h 43"/>
                      <a:gd name="T16" fmla="*/ 20 w 110"/>
                      <a:gd name="T17" fmla="*/ 0 h 43"/>
                      <a:gd name="T18" fmla="*/ 21 w 110"/>
                      <a:gd name="T19" fmla="*/ 0 h 43"/>
                      <a:gd name="T20" fmla="*/ 30 w 110"/>
                      <a:gd name="T21" fmla="*/ 0 h 43"/>
                      <a:gd name="T22" fmla="*/ 30 w 110"/>
                      <a:gd name="T23" fmla="*/ 0 h 43"/>
                      <a:gd name="T24" fmla="*/ 31 w 110"/>
                      <a:gd name="T25" fmla="*/ 0 h 43"/>
                      <a:gd name="T26" fmla="*/ 41 w 110"/>
                      <a:gd name="T27" fmla="*/ 0 h 43"/>
                      <a:gd name="T28" fmla="*/ 41 w 110"/>
                      <a:gd name="T29" fmla="*/ 0 h 43"/>
                      <a:gd name="T30" fmla="*/ 42 w 110"/>
                      <a:gd name="T31" fmla="*/ 0 h 43"/>
                      <a:gd name="T32" fmla="*/ 43 w 110"/>
                      <a:gd name="T33" fmla="*/ 0 h 43"/>
                      <a:gd name="T34" fmla="*/ 44 w 110"/>
                      <a:gd name="T35" fmla="*/ 0 h 43"/>
                      <a:gd name="T36" fmla="*/ 45 w 110"/>
                      <a:gd name="T37" fmla="*/ 0 h 43"/>
                      <a:gd name="T38" fmla="*/ 46 w 110"/>
                      <a:gd name="T39" fmla="*/ 0 h 43"/>
                      <a:gd name="T40" fmla="*/ 48 w 110"/>
                      <a:gd name="T41" fmla="*/ 0 h 43"/>
                      <a:gd name="T42" fmla="*/ 49 w 110"/>
                      <a:gd name="T43" fmla="*/ 0 h 43"/>
                      <a:gd name="T44" fmla="*/ 50 w 110"/>
                      <a:gd name="T45" fmla="*/ 0 h 43"/>
                      <a:gd name="T46" fmla="*/ 51 w 110"/>
                      <a:gd name="T47" fmla="*/ 0 h 43"/>
                      <a:gd name="T48" fmla="*/ 52 w 110"/>
                      <a:gd name="T49" fmla="*/ 0 h 43"/>
                      <a:gd name="T50" fmla="*/ 53 w 110"/>
                      <a:gd name="T51" fmla="*/ 0 h 43"/>
                      <a:gd name="T52" fmla="*/ 54 w 110"/>
                      <a:gd name="T53" fmla="*/ 0 h 43"/>
                      <a:gd name="T54" fmla="*/ 56 w 110"/>
                      <a:gd name="T55" fmla="*/ 0 h 43"/>
                      <a:gd name="T56" fmla="*/ 57 w 110"/>
                      <a:gd name="T57" fmla="*/ 0 h 43"/>
                      <a:gd name="T58" fmla="*/ 58 w 110"/>
                      <a:gd name="T59" fmla="*/ 0 h 43"/>
                      <a:gd name="T60" fmla="*/ 59 w 110"/>
                      <a:gd name="T61" fmla="*/ 0 h 43"/>
                      <a:gd name="T62" fmla="*/ 60 w 110"/>
                      <a:gd name="T63" fmla="*/ 0 h 43"/>
                      <a:gd name="T64" fmla="*/ 107 w 110"/>
                      <a:gd name="T65" fmla="*/ 36 h 43"/>
                      <a:gd name="T66" fmla="*/ 109 w 110"/>
                      <a:gd name="T67" fmla="*/ 42 h 43"/>
                      <a:gd name="T68" fmla="*/ 0 60000 65536"/>
                      <a:gd name="T69" fmla="*/ 0 60000 65536"/>
                      <a:gd name="T70" fmla="*/ 0 60000 65536"/>
                      <a:gd name="T71" fmla="*/ 0 60000 65536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w 110"/>
                      <a:gd name="T103" fmla="*/ 0 h 43"/>
                      <a:gd name="T104" fmla="*/ 110 w 110"/>
                      <a:gd name="T105" fmla="*/ 43 h 43"/>
                    </a:gdLst>
                    <a:ahLst/>
                    <a:cxnLst>
                      <a:cxn ang="T68">
                        <a:pos x="T0" y="T1"/>
                      </a:cxn>
                      <a:cxn ang="T69">
                        <a:pos x="T2" y="T3"/>
                      </a:cxn>
                      <a:cxn ang="T70">
                        <a:pos x="T4" y="T5"/>
                      </a:cxn>
                      <a:cxn ang="T71">
                        <a:pos x="T6" y="T7"/>
                      </a:cxn>
                      <a:cxn ang="T72">
                        <a:pos x="T8" y="T9"/>
                      </a:cxn>
                      <a:cxn ang="T73">
                        <a:pos x="T10" y="T11"/>
                      </a:cxn>
                      <a:cxn ang="T74">
                        <a:pos x="T12" y="T13"/>
                      </a:cxn>
                      <a:cxn ang="T75">
                        <a:pos x="T14" y="T15"/>
                      </a:cxn>
                      <a:cxn ang="T76">
                        <a:pos x="T16" y="T17"/>
                      </a:cxn>
                      <a:cxn ang="T77">
                        <a:pos x="T18" y="T19"/>
                      </a:cxn>
                      <a:cxn ang="T78">
                        <a:pos x="T20" y="T21"/>
                      </a:cxn>
                      <a:cxn ang="T79">
                        <a:pos x="T22" y="T23"/>
                      </a:cxn>
                      <a:cxn ang="T80">
                        <a:pos x="T24" y="T25"/>
                      </a:cxn>
                      <a:cxn ang="T81">
                        <a:pos x="T26" y="T27"/>
                      </a:cxn>
                      <a:cxn ang="T82">
                        <a:pos x="T28" y="T29"/>
                      </a:cxn>
                      <a:cxn ang="T83">
                        <a:pos x="T30" y="T31"/>
                      </a:cxn>
                      <a:cxn ang="T84">
                        <a:pos x="T32" y="T33"/>
                      </a:cxn>
                      <a:cxn ang="T85">
                        <a:pos x="T34" y="T35"/>
                      </a:cxn>
                      <a:cxn ang="T86">
                        <a:pos x="T36" y="T37"/>
                      </a:cxn>
                      <a:cxn ang="T87">
                        <a:pos x="T38" y="T39"/>
                      </a:cxn>
                      <a:cxn ang="T88">
                        <a:pos x="T40" y="T41"/>
                      </a:cxn>
                      <a:cxn ang="T89">
                        <a:pos x="T42" y="T43"/>
                      </a:cxn>
                      <a:cxn ang="T90">
                        <a:pos x="T44" y="T45"/>
                      </a:cxn>
                      <a:cxn ang="T91">
                        <a:pos x="T46" y="T47"/>
                      </a:cxn>
                      <a:cxn ang="T92">
                        <a:pos x="T48" y="T49"/>
                      </a:cxn>
                      <a:cxn ang="T93">
                        <a:pos x="T50" y="T51"/>
                      </a:cxn>
                      <a:cxn ang="T94">
                        <a:pos x="T52" y="T53"/>
                      </a:cxn>
                      <a:cxn ang="T95">
                        <a:pos x="T54" y="T55"/>
                      </a:cxn>
                      <a:cxn ang="T96">
                        <a:pos x="T56" y="T57"/>
                      </a:cxn>
                      <a:cxn ang="T97">
                        <a:pos x="T58" y="T59"/>
                      </a:cxn>
                      <a:cxn ang="T98">
                        <a:pos x="T60" y="T61"/>
                      </a:cxn>
                      <a:cxn ang="T99">
                        <a:pos x="T62" y="T63"/>
                      </a:cxn>
                      <a:cxn ang="T100">
                        <a:pos x="T64" y="T65"/>
                      </a:cxn>
                      <a:cxn ang="T101">
                        <a:pos x="T66" y="T67"/>
                      </a:cxn>
                    </a:cxnLst>
                    <a:rect l="T102" t="T103" r="T104" b="T105"/>
                    <a:pathLst>
                      <a:path w="110" h="43">
                        <a:moveTo>
                          <a:pt x="109" y="42"/>
                        </a:moveTo>
                        <a:lnTo>
                          <a:pt x="47" y="42"/>
                        </a:lnTo>
                        <a:lnTo>
                          <a:pt x="0" y="5"/>
                        </a:lnTo>
                        <a:lnTo>
                          <a:pt x="2" y="0"/>
                        </a:lnTo>
                        <a:lnTo>
                          <a:pt x="12" y="0"/>
                        </a:lnTo>
                        <a:lnTo>
                          <a:pt x="13" y="0"/>
                        </a:lnTo>
                        <a:lnTo>
                          <a:pt x="20" y="0"/>
                        </a:lnTo>
                        <a:lnTo>
                          <a:pt x="21" y="0"/>
                        </a:lnTo>
                        <a:lnTo>
                          <a:pt x="30" y="0"/>
                        </a:lnTo>
                        <a:lnTo>
                          <a:pt x="31" y="0"/>
                        </a:lnTo>
                        <a:lnTo>
                          <a:pt x="41" y="0"/>
                        </a:lnTo>
                        <a:lnTo>
                          <a:pt x="42" y="0"/>
                        </a:lnTo>
                        <a:lnTo>
                          <a:pt x="43" y="0"/>
                        </a:lnTo>
                        <a:lnTo>
                          <a:pt x="44" y="0"/>
                        </a:lnTo>
                        <a:lnTo>
                          <a:pt x="45" y="0"/>
                        </a:lnTo>
                        <a:lnTo>
                          <a:pt x="46" y="0"/>
                        </a:lnTo>
                        <a:lnTo>
                          <a:pt x="48" y="0"/>
                        </a:lnTo>
                        <a:lnTo>
                          <a:pt x="49" y="0"/>
                        </a:lnTo>
                        <a:lnTo>
                          <a:pt x="50" y="0"/>
                        </a:lnTo>
                        <a:lnTo>
                          <a:pt x="51" y="0"/>
                        </a:lnTo>
                        <a:lnTo>
                          <a:pt x="52" y="0"/>
                        </a:lnTo>
                        <a:lnTo>
                          <a:pt x="53" y="0"/>
                        </a:lnTo>
                        <a:lnTo>
                          <a:pt x="54" y="0"/>
                        </a:lnTo>
                        <a:lnTo>
                          <a:pt x="56" y="0"/>
                        </a:lnTo>
                        <a:lnTo>
                          <a:pt x="57" y="0"/>
                        </a:lnTo>
                        <a:lnTo>
                          <a:pt x="58" y="0"/>
                        </a:lnTo>
                        <a:lnTo>
                          <a:pt x="59" y="0"/>
                        </a:lnTo>
                        <a:lnTo>
                          <a:pt x="60" y="0"/>
                        </a:lnTo>
                        <a:lnTo>
                          <a:pt x="107" y="36"/>
                        </a:lnTo>
                        <a:lnTo>
                          <a:pt x="109" y="42"/>
                        </a:lnTo>
                      </a:path>
                    </a:pathLst>
                  </a:custGeom>
                  <a:solidFill>
                    <a:srgbClr val="FFFFFF"/>
                  </a:solidFill>
                  <a:ln w="9525" cap="rnd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9276" name="Freeform 95"/>
                  <p:cNvSpPr>
                    <a:spLocks/>
                  </p:cNvSpPr>
                  <p:nvPr/>
                </p:nvSpPr>
                <p:spPr bwMode="auto">
                  <a:xfrm>
                    <a:off x="4803" y="1734"/>
                    <a:ext cx="63" cy="1"/>
                  </a:xfrm>
                  <a:custGeom>
                    <a:avLst/>
                    <a:gdLst>
                      <a:gd name="T0" fmla="*/ 0 w 63"/>
                      <a:gd name="T1" fmla="*/ 0 h 1"/>
                      <a:gd name="T2" fmla="*/ 62 w 63"/>
                      <a:gd name="T3" fmla="*/ 0 h 1"/>
                      <a:gd name="T4" fmla="*/ 0 w 63"/>
                      <a:gd name="T5" fmla="*/ 0 h 1"/>
                      <a:gd name="T6" fmla="*/ 0 w 63"/>
                      <a:gd name="T7" fmla="*/ 0 h 1"/>
                      <a:gd name="T8" fmla="*/ 0 w 63"/>
                      <a:gd name="T9" fmla="*/ 0 h 1"/>
                      <a:gd name="T10" fmla="*/ 0 w 63"/>
                      <a:gd name="T11" fmla="*/ 0 h 1"/>
                      <a:gd name="T12" fmla="*/ 0 w 63"/>
                      <a:gd name="T13" fmla="*/ 0 h 1"/>
                      <a:gd name="T14" fmla="*/ 0 w 63"/>
                      <a:gd name="T15" fmla="*/ 0 h 1"/>
                      <a:gd name="T16" fmla="*/ 0 w 63"/>
                      <a:gd name="T17" fmla="*/ 0 h 1"/>
                      <a:gd name="T18" fmla="*/ 0 w 63"/>
                      <a:gd name="T19" fmla="*/ 0 h 1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w 63"/>
                      <a:gd name="T31" fmla="*/ 0 h 1"/>
                      <a:gd name="T32" fmla="*/ 63 w 63"/>
                      <a:gd name="T33" fmla="*/ 1 h 1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T30" t="T31" r="T32" b="T33"/>
                    <a:pathLst>
                      <a:path w="63" h="1">
                        <a:moveTo>
                          <a:pt x="0" y="0"/>
                        </a:moveTo>
                        <a:lnTo>
                          <a:pt x="62" y="0"/>
                        </a:lnTo>
                        <a:lnTo>
                          <a:pt x="0" y="0"/>
                        </a:lnTo>
                      </a:path>
                    </a:pathLst>
                  </a:custGeom>
                  <a:solidFill>
                    <a:srgbClr val="000000"/>
                  </a:solidFill>
                  <a:ln w="9525" cap="rnd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9277" name="Freeform 96"/>
                  <p:cNvSpPr>
                    <a:spLocks/>
                  </p:cNvSpPr>
                  <p:nvPr/>
                </p:nvSpPr>
                <p:spPr bwMode="auto">
                  <a:xfrm>
                    <a:off x="4756" y="1695"/>
                    <a:ext cx="48" cy="40"/>
                  </a:xfrm>
                  <a:custGeom>
                    <a:avLst/>
                    <a:gdLst>
                      <a:gd name="T0" fmla="*/ 0 w 48"/>
                      <a:gd name="T1" fmla="*/ 0 h 40"/>
                      <a:gd name="T2" fmla="*/ 0 w 48"/>
                      <a:gd name="T3" fmla="*/ 0 h 40"/>
                      <a:gd name="T4" fmla="*/ 47 w 48"/>
                      <a:gd name="T5" fmla="*/ 38 h 40"/>
                      <a:gd name="T6" fmla="*/ 46 w 48"/>
                      <a:gd name="T7" fmla="*/ 39 h 40"/>
                      <a:gd name="T8" fmla="*/ 0 w 48"/>
                      <a:gd name="T9" fmla="*/ 0 h 40"/>
                      <a:gd name="T10" fmla="*/ 0 w 48"/>
                      <a:gd name="T11" fmla="*/ 0 h 40"/>
                      <a:gd name="T12" fmla="*/ 0 w 48"/>
                      <a:gd name="T13" fmla="*/ 0 h 40"/>
                      <a:gd name="T14" fmla="*/ 0 w 48"/>
                      <a:gd name="T15" fmla="*/ 0 h 40"/>
                      <a:gd name="T16" fmla="*/ 0 w 48"/>
                      <a:gd name="T17" fmla="*/ 0 h 40"/>
                      <a:gd name="T18" fmla="*/ 0 w 48"/>
                      <a:gd name="T19" fmla="*/ 0 h 40"/>
                      <a:gd name="T20" fmla="*/ 0 w 48"/>
                      <a:gd name="T21" fmla="*/ 0 h 40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w 48"/>
                      <a:gd name="T34" fmla="*/ 0 h 40"/>
                      <a:gd name="T35" fmla="*/ 48 w 48"/>
                      <a:gd name="T36" fmla="*/ 40 h 40"/>
                    </a:gdLst>
                    <a:ahLst/>
                    <a:cxnLst>
                      <a:cxn ang="T22">
                        <a:pos x="T0" y="T1"/>
                      </a:cxn>
                      <a:cxn ang="T23">
                        <a:pos x="T2" y="T3"/>
                      </a:cxn>
                      <a:cxn ang="T24">
                        <a:pos x="T4" y="T5"/>
                      </a:cxn>
                      <a:cxn ang="T25">
                        <a:pos x="T6" y="T7"/>
                      </a:cxn>
                      <a:cxn ang="T26">
                        <a:pos x="T8" y="T9"/>
                      </a:cxn>
                      <a:cxn ang="T27">
                        <a:pos x="T10" y="T11"/>
                      </a:cxn>
                      <a:cxn ang="T28">
                        <a:pos x="T12" y="T13"/>
                      </a:cxn>
                      <a:cxn ang="T29">
                        <a:pos x="T14" y="T15"/>
                      </a:cxn>
                      <a:cxn ang="T30">
                        <a:pos x="T16" y="T17"/>
                      </a:cxn>
                      <a:cxn ang="T31">
                        <a:pos x="T18" y="T19"/>
                      </a:cxn>
                      <a:cxn ang="T32">
                        <a:pos x="T20" y="T21"/>
                      </a:cxn>
                    </a:cxnLst>
                    <a:rect l="T33" t="T34" r="T35" b="T36"/>
                    <a:pathLst>
                      <a:path w="48" h="40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47" y="38"/>
                        </a:lnTo>
                        <a:lnTo>
                          <a:pt x="46" y="39"/>
                        </a:lnTo>
                        <a:lnTo>
                          <a:pt x="0" y="0"/>
                        </a:lnTo>
                      </a:path>
                    </a:pathLst>
                  </a:custGeom>
                  <a:solidFill>
                    <a:srgbClr val="000000"/>
                  </a:solidFill>
                  <a:ln w="9525" cap="rnd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9278" name="Freeform 97"/>
                  <p:cNvSpPr>
                    <a:spLocks/>
                  </p:cNvSpPr>
                  <p:nvPr/>
                </p:nvSpPr>
                <p:spPr bwMode="auto">
                  <a:xfrm>
                    <a:off x="4756" y="1689"/>
                    <a:ext cx="17" cy="17"/>
                  </a:xfrm>
                  <a:custGeom>
                    <a:avLst/>
                    <a:gdLst>
                      <a:gd name="T0" fmla="*/ 12 w 17"/>
                      <a:gd name="T1" fmla="*/ 2 h 17"/>
                      <a:gd name="T2" fmla="*/ 16 w 17"/>
                      <a:gd name="T3" fmla="*/ 2 h 17"/>
                      <a:gd name="T4" fmla="*/ 4 w 17"/>
                      <a:gd name="T5" fmla="*/ 16 h 17"/>
                      <a:gd name="T6" fmla="*/ 0 w 17"/>
                      <a:gd name="T7" fmla="*/ 14 h 17"/>
                      <a:gd name="T8" fmla="*/ 12 w 17"/>
                      <a:gd name="T9" fmla="*/ 1 h 17"/>
                      <a:gd name="T10" fmla="*/ 12 w 17"/>
                      <a:gd name="T11" fmla="*/ 0 h 17"/>
                      <a:gd name="T12" fmla="*/ 12 w 17"/>
                      <a:gd name="T13" fmla="*/ 1 h 17"/>
                      <a:gd name="T14" fmla="*/ 12 w 17"/>
                      <a:gd name="T15" fmla="*/ 0 h 17"/>
                      <a:gd name="T16" fmla="*/ 16 w 17"/>
                      <a:gd name="T17" fmla="*/ 0 h 17"/>
                      <a:gd name="T18" fmla="*/ 16 w 17"/>
                      <a:gd name="T19" fmla="*/ 1 h 17"/>
                      <a:gd name="T20" fmla="*/ 16 w 17"/>
                      <a:gd name="T21" fmla="*/ 2 h 17"/>
                      <a:gd name="T22" fmla="*/ 12 w 17"/>
                      <a:gd name="T23" fmla="*/ 2 h 17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w 17"/>
                      <a:gd name="T37" fmla="*/ 0 h 17"/>
                      <a:gd name="T38" fmla="*/ 17 w 17"/>
                      <a:gd name="T39" fmla="*/ 17 h 17"/>
                    </a:gdLst>
                    <a:ahLst/>
                    <a:cxnLst>
                      <a:cxn ang="T24">
                        <a:pos x="T0" y="T1"/>
                      </a:cxn>
                      <a:cxn ang="T25">
                        <a:pos x="T2" y="T3"/>
                      </a:cxn>
                      <a:cxn ang="T26">
                        <a:pos x="T4" y="T5"/>
                      </a:cxn>
                      <a:cxn ang="T27">
                        <a:pos x="T6" y="T7"/>
                      </a:cxn>
                      <a:cxn ang="T28">
                        <a:pos x="T8" y="T9"/>
                      </a:cxn>
                      <a:cxn ang="T29">
                        <a:pos x="T10" y="T11"/>
                      </a:cxn>
                      <a:cxn ang="T30">
                        <a:pos x="T12" y="T13"/>
                      </a:cxn>
                      <a:cxn ang="T31">
                        <a:pos x="T14" y="T15"/>
                      </a:cxn>
                      <a:cxn ang="T32">
                        <a:pos x="T16" y="T17"/>
                      </a:cxn>
                      <a:cxn ang="T33">
                        <a:pos x="T18" y="T19"/>
                      </a:cxn>
                      <a:cxn ang="T34">
                        <a:pos x="T20" y="T21"/>
                      </a:cxn>
                      <a:cxn ang="T35">
                        <a:pos x="T22" y="T23"/>
                      </a:cxn>
                    </a:cxnLst>
                    <a:rect l="T36" t="T37" r="T38" b="T39"/>
                    <a:pathLst>
                      <a:path w="17" h="17">
                        <a:moveTo>
                          <a:pt x="12" y="2"/>
                        </a:moveTo>
                        <a:lnTo>
                          <a:pt x="16" y="2"/>
                        </a:lnTo>
                        <a:lnTo>
                          <a:pt x="4" y="16"/>
                        </a:lnTo>
                        <a:lnTo>
                          <a:pt x="0" y="14"/>
                        </a:lnTo>
                        <a:lnTo>
                          <a:pt x="12" y="1"/>
                        </a:lnTo>
                        <a:lnTo>
                          <a:pt x="12" y="0"/>
                        </a:lnTo>
                        <a:lnTo>
                          <a:pt x="12" y="1"/>
                        </a:lnTo>
                        <a:lnTo>
                          <a:pt x="12" y="0"/>
                        </a:lnTo>
                        <a:lnTo>
                          <a:pt x="16" y="0"/>
                        </a:lnTo>
                        <a:lnTo>
                          <a:pt x="16" y="1"/>
                        </a:lnTo>
                        <a:lnTo>
                          <a:pt x="16" y="2"/>
                        </a:lnTo>
                        <a:lnTo>
                          <a:pt x="12" y="2"/>
                        </a:lnTo>
                      </a:path>
                    </a:pathLst>
                  </a:custGeom>
                  <a:solidFill>
                    <a:srgbClr val="000000"/>
                  </a:solidFill>
                  <a:ln w="9525" cap="rnd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9279" name="Freeform 98"/>
                  <p:cNvSpPr>
                    <a:spLocks/>
                  </p:cNvSpPr>
                  <p:nvPr/>
                </p:nvSpPr>
                <p:spPr bwMode="auto">
                  <a:xfrm>
                    <a:off x="4758" y="1689"/>
                    <a:ext cx="17" cy="1"/>
                  </a:xfrm>
                  <a:custGeom>
                    <a:avLst/>
                    <a:gdLst>
                      <a:gd name="T0" fmla="*/ 14 w 17"/>
                      <a:gd name="T1" fmla="*/ 0 h 1"/>
                      <a:gd name="T2" fmla="*/ 15 w 17"/>
                      <a:gd name="T3" fmla="*/ 0 h 1"/>
                      <a:gd name="T4" fmla="*/ 0 w 17"/>
                      <a:gd name="T5" fmla="*/ 0 h 1"/>
                      <a:gd name="T6" fmla="*/ 15 w 17"/>
                      <a:gd name="T7" fmla="*/ 0 h 1"/>
                      <a:gd name="T8" fmla="*/ 16 w 17"/>
                      <a:gd name="T9" fmla="*/ 0 h 1"/>
                      <a:gd name="T10" fmla="*/ 15 w 17"/>
                      <a:gd name="T11" fmla="*/ 0 h 1"/>
                      <a:gd name="T12" fmla="*/ 16 w 17"/>
                      <a:gd name="T13" fmla="*/ 0 h 1"/>
                      <a:gd name="T14" fmla="*/ 15 w 17"/>
                      <a:gd name="T15" fmla="*/ 0 h 1"/>
                      <a:gd name="T16" fmla="*/ 14 w 17"/>
                      <a:gd name="T17" fmla="*/ 0 h 1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w 17"/>
                      <a:gd name="T28" fmla="*/ 0 h 1"/>
                      <a:gd name="T29" fmla="*/ 17 w 17"/>
                      <a:gd name="T30" fmla="*/ 1 h 1"/>
                    </a:gdLst>
                    <a:ahLst/>
                    <a:cxnLst>
                      <a:cxn ang="T18">
                        <a:pos x="T0" y="T1"/>
                      </a:cxn>
                      <a:cxn ang="T19">
                        <a:pos x="T2" y="T3"/>
                      </a:cxn>
                      <a:cxn ang="T20">
                        <a:pos x="T4" y="T5"/>
                      </a:cxn>
                      <a:cxn ang="T21">
                        <a:pos x="T6" y="T7"/>
                      </a:cxn>
                      <a:cxn ang="T22">
                        <a:pos x="T8" y="T9"/>
                      </a:cxn>
                      <a:cxn ang="T23">
                        <a:pos x="T10" y="T11"/>
                      </a:cxn>
                      <a:cxn ang="T24">
                        <a:pos x="T12" y="T13"/>
                      </a:cxn>
                      <a:cxn ang="T25">
                        <a:pos x="T14" y="T15"/>
                      </a:cxn>
                      <a:cxn ang="T26">
                        <a:pos x="T16" y="T17"/>
                      </a:cxn>
                    </a:cxnLst>
                    <a:rect l="T27" t="T28" r="T29" b="T30"/>
                    <a:pathLst>
                      <a:path w="17" h="1">
                        <a:moveTo>
                          <a:pt x="14" y="0"/>
                        </a:moveTo>
                        <a:lnTo>
                          <a:pt x="15" y="0"/>
                        </a:lnTo>
                        <a:lnTo>
                          <a:pt x="0" y="0"/>
                        </a:lnTo>
                        <a:lnTo>
                          <a:pt x="15" y="0"/>
                        </a:lnTo>
                        <a:lnTo>
                          <a:pt x="16" y="0"/>
                        </a:lnTo>
                        <a:lnTo>
                          <a:pt x="15" y="0"/>
                        </a:lnTo>
                        <a:lnTo>
                          <a:pt x="16" y="0"/>
                        </a:lnTo>
                        <a:lnTo>
                          <a:pt x="15" y="0"/>
                        </a:lnTo>
                        <a:lnTo>
                          <a:pt x="14" y="0"/>
                        </a:lnTo>
                      </a:path>
                    </a:pathLst>
                  </a:custGeom>
                  <a:solidFill>
                    <a:srgbClr val="000000"/>
                  </a:solidFill>
                  <a:ln w="9525" cap="rnd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9280" name="Freeform 99"/>
                  <p:cNvSpPr>
                    <a:spLocks/>
                  </p:cNvSpPr>
                  <p:nvPr/>
                </p:nvSpPr>
                <p:spPr bwMode="auto">
                  <a:xfrm>
                    <a:off x="4767" y="1691"/>
                    <a:ext cx="17" cy="17"/>
                  </a:xfrm>
                  <a:custGeom>
                    <a:avLst/>
                    <a:gdLst>
                      <a:gd name="T0" fmla="*/ 16 w 17"/>
                      <a:gd name="T1" fmla="*/ 16 h 17"/>
                      <a:gd name="T2" fmla="*/ 10 w 17"/>
                      <a:gd name="T3" fmla="*/ 16 h 17"/>
                      <a:gd name="T4" fmla="*/ 0 w 17"/>
                      <a:gd name="T5" fmla="*/ 0 h 17"/>
                      <a:gd name="T6" fmla="*/ 5 w 17"/>
                      <a:gd name="T7" fmla="*/ 0 h 17"/>
                      <a:gd name="T8" fmla="*/ 16 w 17"/>
                      <a:gd name="T9" fmla="*/ 0 h 17"/>
                      <a:gd name="T10" fmla="*/ 10 w 17"/>
                      <a:gd name="T11" fmla="*/ 0 h 17"/>
                      <a:gd name="T12" fmla="*/ 16 w 17"/>
                      <a:gd name="T13" fmla="*/ 0 h 17"/>
                      <a:gd name="T14" fmla="*/ 16 w 17"/>
                      <a:gd name="T15" fmla="*/ 16 h 17"/>
                      <a:gd name="T16" fmla="*/ 10 w 17"/>
                      <a:gd name="T17" fmla="*/ 16 h 17"/>
                      <a:gd name="T18" fmla="*/ 16 w 17"/>
                      <a:gd name="T19" fmla="*/ 16 h 17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w 17"/>
                      <a:gd name="T31" fmla="*/ 0 h 17"/>
                      <a:gd name="T32" fmla="*/ 17 w 17"/>
                      <a:gd name="T33" fmla="*/ 17 h 17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T30" t="T31" r="T32" b="T33"/>
                    <a:pathLst>
                      <a:path w="17" h="17">
                        <a:moveTo>
                          <a:pt x="16" y="16"/>
                        </a:moveTo>
                        <a:lnTo>
                          <a:pt x="10" y="16"/>
                        </a:lnTo>
                        <a:lnTo>
                          <a:pt x="0" y="0"/>
                        </a:lnTo>
                        <a:lnTo>
                          <a:pt x="5" y="0"/>
                        </a:lnTo>
                        <a:lnTo>
                          <a:pt x="16" y="0"/>
                        </a:lnTo>
                        <a:lnTo>
                          <a:pt x="10" y="0"/>
                        </a:lnTo>
                        <a:lnTo>
                          <a:pt x="16" y="0"/>
                        </a:lnTo>
                        <a:lnTo>
                          <a:pt x="16" y="16"/>
                        </a:lnTo>
                        <a:lnTo>
                          <a:pt x="10" y="16"/>
                        </a:lnTo>
                        <a:lnTo>
                          <a:pt x="16" y="16"/>
                        </a:lnTo>
                      </a:path>
                    </a:pathLst>
                  </a:custGeom>
                  <a:solidFill>
                    <a:srgbClr val="000000"/>
                  </a:solidFill>
                  <a:ln w="9525" cap="rnd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9281" name="Freeform 100"/>
                  <p:cNvSpPr>
                    <a:spLocks/>
                  </p:cNvSpPr>
                  <p:nvPr/>
                </p:nvSpPr>
                <p:spPr bwMode="auto">
                  <a:xfrm>
                    <a:off x="4769" y="1689"/>
                    <a:ext cx="17" cy="17"/>
                  </a:xfrm>
                  <a:custGeom>
                    <a:avLst/>
                    <a:gdLst>
                      <a:gd name="T0" fmla="*/ 8 w 17"/>
                      <a:gd name="T1" fmla="*/ 8 h 17"/>
                      <a:gd name="T2" fmla="*/ 16 w 17"/>
                      <a:gd name="T3" fmla="*/ 8 h 17"/>
                      <a:gd name="T4" fmla="*/ 8 w 17"/>
                      <a:gd name="T5" fmla="*/ 16 h 17"/>
                      <a:gd name="T6" fmla="*/ 0 w 17"/>
                      <a:gd name="T7" fmla="*/ 8 h 17"/>
                      <a:gd name="T8" fmla="*/ 8 w 17"/>
                      <a:gd name="T9" fmla="*/ 0 h 17"/>
                      <a:gd name="T10" fmla="*/ 16 w 17"/>
                      <a:gd name="T11" fmla="*/ 0 h 17"/>
                      <a:gd name="T12" fmla="*/ 16 w 17"/>
                      <a:gd name="T13" fmla="*/ 4 h 17"/>
                      <a:gd name="T14" fmla="*/ 16 w 17"/>
                      <a:gd name="T15" fmla="*/ 8 h 17"/>
                      <a:gd name="T16" fmla="*/ 8 w 17"/>
                      <a:gd name="T17" fmla="*/ 8 h 17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w 17"/>
                      <a:gd name="T28" fmla="*/ 0 h 17"/>
                      <a:gd name="T29" fmla="*/ 17 w 17"/>
                      <a:gd name="T30" fmla="*/ 17 h 17"/>
                    </a:gdLst>
                    <a:ahLst/>
                    <a:cxnLst>
                      <a:cxn ang="T18">
                        <a:pos x="T0" y="T1"/>
                      </a:cxn>
                      <a:cxn ang="T19">
                        <a:pos x="T2" y="T3"/>
                      </a:cxn>
                      <a:cxn ang="T20">
                        <a:pos x="T4" y="T5"/>
                      </a:cxn>
                      <a:cxn ang="T21">
                        <a:pos x="T6" y="T7"/>
                      </a:cxn>
                      <a:cxn ang="T22">
                        <a:pos x="T8" y="T9"/>
                      </a:cxn>
                      <a:cxn ang="T23">
                        <a:pos x="T10" y="T11"/>
                      </a:cxn>
                      <a:cxn ang="T24">
                        <a:pos x="T12" y="T13"/>
                      </a:cxn>
                      <a:cxn ang="T25">
                        <a:pos x="T14" y="T15"/>
                      </a:cxn>
                      <a:cxn ang="T26">
                        <a:pos x="T16" y="T17"/>
                      </a:cxn>
                    </a:cxnLst>
                    <a:rect l="T27" t="T28" r="T29" b="T30"/>
                    <a:pathLst>
                      <a:path w="17" h="17">
                        <a:moveTo>
                          <a:pt x="8" y="8"/>
                        </a:moveTo>
                        <a:lnTo>
                          <a:pt x="16" y="8"/>
                        </a:lnTo>
                        <a:lnTo>
                          <a:pt x="8" y="16"/>
                        </a:lnTo>
                        <a:lnTo>
                          <a:pt x="0" y="8"/>
                        </a:lnTo>
                        <a:lnTo>
                          <a:pt x="8" y="0"/>
                        </a:lnTo>
                        <a:lnTo>
                          <a:pt x="16" y="0"/>
                        </a:lnTo>
                        <a:lnTo>
                          <a:pt x="16" y="4"/>
                        </a:lnTo>
                        <a:lnTo>
                          <a:pt x="16" y="8"/>
                        </a:lnTo>
                        <a:lnTo>
                          <a:pt x="8" y="8"/>
                        </a:lnTo>
                      </a:path>
                    </a:pathLst>
                  </a:custGeom>
                  <a:solidFill>
                    <a:srgbClr val="000000"/>
                  </a:solidFill>
                  <a:ln w="9525" cap="rnd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9282" name="Freeform 101"/>
                  <p:cNvSpPr>
                    <a:spLocks/>
                  </p:cNvSpPr>
                  <p:nvPr/>
                </p:nvSpPr>
                <p:spPr bwMode="auto">
                  <a:xfrm>
                    <a:off x="4770" y="1689"/>
                    <a:ext cx="17" cy="1"/>
                  </a:xfrm>
                  <a:custGeom>
                    <a:avLst/>
                    <a:gdLst>
                      <a:gd name="T0" fmla="*/ 13 w 17"/>
                      <a:gd name="T1" fmla="*/ 0 h 1"/>
                      <a:gd name="T2" fmla="*/ 14 w 17"/>
                      <a:gd name="T3" fmla="*/ 0 h 1"/>
                      <a:gd name="T4" fmla="*/ 0 w 17"/>
                      <a:gd name="T5" fmla="*/ 0 h 1"/>
                      <a:gd name="T6" fmla="*/ 14 w 17"/>
                      <a:gd name="T7" fmla="*/ 0 h 1"/>
                      <a:gd name="T8" fmla="*/ 16 w 17"/>
                      <a:gd name="T9" fmla="*/ 0 h 1"/>
                      <a:gd name="T10" fmla="*/ 14 w 17"/>
                      <a:gd name="T11" fmla="*/ 0 h 1"/>
                      <a:gd name="T12" fmla="*/ 16 w 17"/>
                      <a:gd name="T13" fmla="*/ 0 h 1"/>
                      <a:gd name="T14" fmla="*/ 14 w 17"/>
                      <a:gd name="T15" fmla="*/ 0 h 1"/>
                      <a:gd name="T16" fmla="*/ 13 w 17"/>
                      <a:gd name="T17" fmla="*/ 0 h 1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w 17"/>
                      <a:gd name="T28" fmla="*/ 0 h 1"/>
                      <a:gd name="T29" fmla="*/ 17 w 17"/>
                      <a:gd name="T30" fmla="*/ 1 h 1"/>
                    </a:gdLst>
                    <a:ahLst/>
                    <a:cxnLst>
                      <a:cxn ang="T18">
                        <a:pos x="T0" y="T1"/>
                      </a:cxn>
                      <a:cxn ang="T19">
                        <a:pos x="T2" y="T3"/>
                      </a:cxn>
                      <a:cxn ang="T20">
                        <a:pos x="T4" y="T5"/>
                      </a:cxn>
                      <a:cxn ang="T21">
                        <a:pos x="T6" y="T7"/>
                      </a:cxn>
                      <a:cxn ang="T22">
                        <a:pos x="T8" y="T9"/>
                      </a:cxn>
                      <a:cxn ang="T23">
                        <a:pos x="T10" y="T11"/>
                      </a:cxn>
                      <a:cxn ang="T24">
                        <a:pos x="T12" y="T13"/>
                      </a:cxn>
                      <a:cxn ang="T25">
                        <a:pos x="T14" y="T15"/>
                      </a:cxn>
                      <a:cxn ang="T26">
                        <a:pos x="T16" y="T17"/>
                      </a:cxn>
                    </a:cxnLst>
                    <a:rect l="T27" t="T28" r="T29" b="T30"/>
                    <a:pathLst>
                      <a:path w="17" h="1">
                        <a:moveTo>
                          <a:pt x="13" y="0"/>
                        </a:moveTo>
                        <a:lnTo>
                          <a:pt x="14" y="0"/>
                        </a:lnTo>
                        <a:lnTo>
                          <a:pt x="0" y="0"/>
                        </a:lnTo>
                        <a:lnTo>
                          <a:pt x="14" y="0"/>
                        </a:lnTo>
                        <a:lnTo>
                          <a:pt x="16" y="0"/>
                        </a:lnTo>
                        <a:lnTo>
                          <a:pt x="14" y="0"/>
                        </a:lnTo>
                        <a:lnTo>
                          <a:pt x="16" y="0"/>
                        </a:lnTo>
                        <a:lnTo>
                          <a:pt x="14" y="0"/>
                        </a:lnTo>
                        <a:lnTo>
                          <a:pt x="13" y="0"/>
                        </a:lnTo>
                      </a:path>
                    </a:pathLst>
                  </a:custGeom>
                  <a:solidFill>
                    <a:srgbClr val="000000"/>
                  </a:solidFill>
                  <a:ln w="9525" cap="rnd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9283" name="Freeform 102"/>
                  <p:cNvSpPr>
                    <a:spLocks/>
                  </p:cNvSpPr>
                  <p:nvPr/>
                </p:nvSpPr>
                <p:spPr bwMode="auto">
                  <a:xfrm>
                    <a:off x="4776" y="1691"/>
                    <a:ext cx="17" cy="17"/>
                  </a:xfrm>
                  <a:custGeom>
                    <a:avLst/>
                    <a:gdLst>
                      <a:gd name="T0" fmla="*/ 10 w 17"/>
                      <a:gd name="T1" fmla="*/ 16 h 17"/>
                      <a:gd name="T2" fmla="*/ 5 w 17"/>
                      <a:gd name="T3" fmla="*/ 16 h 17"/>
                      <a:gd name="T4" fmla="*/ 0 w 17"/>
                      <a:gd name="T5" fmla="*/ 0 h 17"/>
                      <a:gd name="T6" fmla="*/ 10 w 17"/>
                      <a:gd name="T7" fmla="*/ 0 h 17"/>
                      <a:gd name="T8" fmla="*/ 5 w 17"/>
                      <a:gd name="T9" fmla="*/ 0 h 17"/>
                      <a:gd name="T10" fmla="*/ 10 w 17"/>
                      <a:gd name="T11" fmla="*/ 0 h 17"/>
                      <a:gd name="T12" fmla="*/ 16 w 17"/>
                      <a:gd name="T13" fmla="*/ 16 h 17"/>
                      <a:gd name="T14" fmla="*/ 10 w 17"/>
                      <a:gd name="T15" fmla="*/ 16 h 17"/>
                      <a:gd name="T16" fmla="*/ 5 w 17"/>
                      <a:gd name="T17" fmla="*/ 16 h 17"/>
                      <a:gd name="T18" fmla="*/ 10 w 17"/>
                      <a:gd name="T19" fmla="*/ 16 h 17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w 17"/>
                      <a:gd name="T31" fmla="*/ 0 h 17"/>
                      <a:gd name="T32" fmla="*/ 17 w 17"/>
                      <a:gd name="T33" fmla="*/ 17 h 17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T30" t="T31" r="T32" b="T33"/>
                    <a:pathLst>
                      <a:path w="17" h="17">
                        <a:moveTo>
                          <a:pt x="10" y="16"/>
                        </a:moveTo>
                        <a:lnTo>
                          <a:pt x="5" y="16"/>
                        </a:lnTo>
                        <a:lnTo>
                          <a:pt x="0" y="0"/>
                        </a:lnTo>
                        <a:lnTo>
                          <a:pt x="10" y="0"/>
                        </a:lnTo>
                        <a:lnTo>
                          <a:pt x="5" y="0"/>
                        </a:lnTo>
                        <a:lnTo>
                          <a:pt x="10" y="0"/>
                        </a:lnTo>
                        <a:lnTo>
                          <a:pt x="16" y="16"/>
                        </a:lnTo>
                        <a:lnTo>
                          <a:pt x="10" y="16"/>
                        </a:lnTo>
                        <a:lnTo>
                          <a:pt x="5" y="16"/>
                        </a:lnTo>
                        <a:lnTo>
                          <a:pt x="10" y="16"/>
                        </a:lnTo>
                      </a:path>
                    </a:pathLst>
                  </a:custGeom>
                  <a:solidFill>
                    <a:srgbClr val="000000"/>
                  </a:solidFill>
                  <a:ln w="9525" cap="rnd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9284" name="Freeform 103"/>
                  <p:cNvSpPr>
                    <a:spLocks/>
                  </p:cNvSpPr>
                  <p:nvPr/>
                </p:nvSpPr>
                <p:spPr bwMode="auto">
                  <a:xfrm>
                    <a:off x="4777" y="1689"/>
                    <a:ext cx="17" cy="17"/>
                  </a:xfrm>
                  <a:custGeom>
                    <a:avLst/>
                    <a:gdLst>
                      <a:gd name="T0" fmla="*/ 16 w 17"/>
                      <a:gd name="T1" fmla="*/ 10 h 17"/>
                      <a:gd name="T2" fmla="*/ 0 w 17"/>
                      <a:gd name="T3" fmla="*/ 16 h 17"/>
                      <a:gd name="T4" fmla="*/ 0 w 17"/>
                      <a:gd name="T5" fmla="*/ 10 h 17"/>
                      <a:gd name="T6" fmla="*/ 0 w 17"/>
                      <a:gd name="T7" fmla="*/ 0 h 17"/>
                      <a:gd name="T8" fmla="*/ 16 w 17"/>
                      <a:gd name="T9" fmla="*/ 0 h 17"/>
                      <a:gd name="T10" fmla="*/ 16 w 17"/>
                      <a:gd name="T11" fmla="*/ 5 h 17"/>
                      <a:gd name="T12" fmla="*/ 16 w 17"/>
                      <a:gd name="T13" fmla="*/ 10 h 17"/>
                      <a:gd name="T14" fmla="*/ 16 w 17"/>
                      <a:gd name="T15" fmla="*/ 10 h 17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w 17"/>
                      <a:gd name="T25" fmla="*/ 0 h 17"/>
                      <a:gd name="T26" fmla="*/ 17 w 17"/>
                      <a:gd name="T27" fmla="*/ 17 h 17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T24" t="T25" r="T26" b="T27"/>
                    <a:pathLst>
                      <a:path w="17" h="17">
                        <a:moveTo>
                          <a:pt x="16" y="10"/>
                        </a:moveTo>
                        <a:lnTo>
                          <a:pt x="0" y="16"/>
                        </a:lnTo>
                        <a:lnTo>
                          <a:pt x="0" y="10"/>
                        </a:lnTo>
                        <a:lnTo>
                          <a:pt x="0" y="0"/>
                        </a:lnTo>
                        <a:lnTo>
                          <a:pt x="16" y="0"/>
                        </a:lnTo>
                        <a:lnTo>
                          <a:pt x="16" y="5"/>
                        </a:lnTo>
                        <a:lnTo>
                          <a:pt x="16" y="10"/>
                        </a:lnTo>
                      </a:path>
                    </a:pathLst>
                  </a:custGeom>
                  <a:solidFill>
                    <a:srgbClr val="000000"/>
                  </a:solidFill>
                  <a:ln w="9525" cap="rnd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9285" name="Freeform 104"/>
                  <p:cNvSpPr>
                    <a:spLocks/>
                  </p:cNvSpPr>
                  <p:nvPr/>
                </p:nvSpPr>
                <p:spPr bwMode="auto">
                  <a:xfrm>
                    <a:off x="4778" y="1689"/>
                    <a:ext cx="17" cy="1"/>
                  </a:xfrm>
                  <a:custGeom>
                    <a:avLst/>
                    <a:gdLst>
                      <a:gd name="T0" fmla="*/ 14 w 17"/>
                      <a:gd name="T1" fmla="*/ 0 h 1"/>
                      <a:gd name="T2" fmla="*/ 15 w 17"/>
                      <a:gd name="T3" fmla="*/ 0 h 1"/>
                      <a:gd name="T4" fmla="*/ 0 w 17"/>
                      <a:gd name="T5" fmla="*/ 0 h 1"/>
                      <a:gd name="T6" fmla="*/ 15 w 17"/>
                      <a:gd name="T7" fmla="*/ 0 h 1"/>
                      <a:gd name="T8" fmla="*/ 16 w 17"/>
                      <a:gd name="T9" fmla="*/ 0 h 1"/>
                      <a:gd name="T10" fmla="*/ 15 w 17"/>
                      <a:gd name="T11" fmla="*/ 0 h 1"/>
                      <a:gd name="T12" fmla="*/ 14 w 17"/>
                      <a:gd name="T13" fmla="*/ 0 h 1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w 17"/>
                      <a:gd name="T22" fmla="*/ 0 h 1"/>
                      <a:gd name="T23" fmla="*/ 17 w 17"/>
                      <a:gd name="T24" fmla="*/ 1 h 1"/>
                    </a:gdLst>
                    <a:ahLst/>
                    <a:cxnLst>
                      <a:cxn ang="T14">
                        <a:pos x="T0" y="T1"/>
                      </a:cxn>
                      <a:cxn ang="T15">
                        <a:pos x="T2" y="T3"/>
                      </a:cxn>
                      <a:cxn ang="T16">
                        <a:pos x="T4" y="T5"/>
                      </a:cxn>
                      <a:cxn ang="T17">
                        <a:pos x="T6" y="T7"/>
                      </a:cxn>
                      <a:cxn ang="T18">
                        <a:pos x="T8" y="T9"/>
                      </a:cxn>
                      <a:cxn ang="T19">
                        <a:pos x="T10" y="T11"/>
                      </a:cxn>
                      <a:cxn ang="T20">
                        <a:pos x="T12" y="T13"/>
                      </a:cxn>
                    </a:cxnLst>
                    <a:rect l="T21" t="T22" r="T23" b="T24"/>
                    <a:pathLst>
                      <a:path w="17" h="1">
                        <a:moveTo>
                          <a:pt x="14" y="0"/>
                        </a:moveTo>
                        <a:lnTo>
                          <a:pt x="15" y="0"/>
                        </a:lnTo>
                        <a:lnTo>
                          <a:pt x="0" y="0"/>
                        </a:lnTo>
                        <a:lnTo>
                          <a:pt x="15" y="0"/>
                        </a:lnTo>
                        <a:lnTo>
                          <a:pt x="16" y="0"/>
                        </a:lnTo>
                        <a:lnTo>
                          <a:pt x="15" y="0"/>
                        </a:lnTo>
                        <a:lnTo>
                          <a:pt x="14" y="0"/>
                        </a:lnTo>
                      </a:path>
                    </a:pathLst>
                  </a:custGeom>
                  <a:solidFill>
                    <a:srgbClr val="000000"/>
                  </a:solidFill>
                  <a:ln w="9525" cap="rnd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9286" name="Freeform 105"/>
                  <p:cNvSpPr>
                    <a:spLocks/>
                  </p:cNvSpPr>
                  <p:nvPr/>
                </p:nvSpPr>
                <p:spPr bwMode="auto">
                  <a:xfrm>
                    <a:off x="4785" y="1691"/>
                    <a:ext cx="17" cy="17"/>
                  </a:xfrm>
                  <a:custGeom>
                    <a:avLst/>
                    <a:gdLst>
                      <a:gd name="T0" fmla="*/ 16 w 17"/>
                      <a:gd name="T1" fmla="*/ 16 h 17"/>
                      <a:gd name="T2" fmla="*/ 0 w 17"/>
                      <a:gd name="T3" fmla="*/ 16 h 17"/>
                      <a:gd name="T4" fmla="*/ 0 w 17"/>
                      <a:gd name="T5" fmla="*/ 0 h 17"/>
                      <a:gd name="T6" fmla="*/ 16 w 17"/>
                      <a:gd name="T7" fmla="*/ 16 h 17"/>
                      <a:gd name="T8" fmla="*/ 0 w 17"/>
                      <a:gd name="T9" fmla="*/ 0 h 17"/>
                      <a:gd name="T10" fmla="*/ 16 w 17"/>
                      <a:gd name="T11" fmla="*/ 0 h 17"/>
                      <a:gd name="T12" fmla="*/ 16 w 17"/>
                      <a:gd name="T13" fmla="*/ 16 h 17"/>
                      <a:gd name="T14" fmla="*/ 0 w 17"/>
                      <a:gd name="T15" fmla="*/ 16 h 17"/>
                      <a:gd name="T16" fmla="*/ 16 w 17"/>
                      <a:gd name="T17" fmla="*/ 16 h 17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w 17"/>
                      <a:gd name="T28" fmla="*/ 0 h 17"/>
                      <a:gd name="T29" fmla="*/ 17 w 17"/>
                      <a:gd name="T30" fmla="*/ 17 h 17"/>
                    </a:gdLst>
                    <a:ahLst/>
                    <a:cxnLst>
                      <a:cxn ang="T18">
                        <a:pos x="T0" y="T1"/>
                      </a:cxn>
                      <a:cxn ang="T19">
                        <a:pos x="T2" y="T3"/>
                      </a:cxn>
                      <a:cxn ang="T20">
                        <a:pos x="T4" y="T5"/>
                      </a:cxn>
                      <a:cxn ang="T21">
                        <a:pos x="T6" y="T7"/>
                      </a:cxn>
                      <a:cxn ang="T22">
                        <a:pos x="T8" y="T9"/>
                      </a:cxn>
                      <a:cxn ang="T23">
                        <a:pos x="T10" y="T11"/>
                      </a:cxn>
                      <a:cxn ang="T24">
                        <a:pos x="T12" y="T13"/>
                      </a:cxn>
                      <a:cxn ang="T25">
                        <a:pos x="T14" y="T15"/>
                      </a:cxn>
                      <a:cxn ang="T26">
                        <a:pos x="T16" y="T17"/>
                      </a:cxn>
                    </a:cxnLst>
                    <a:rect l="T27" t="T28" r="T29" b="T30"/>
                    <a:pathLst>
                      <a:path w="17" h="17">
                        <a:moveTo>
                          <a:pt x="16" y="16"/>
                        </a:moveTo>
                        <a:lnTo>
                          <a:pt x="0" y="16"/>
                        </a:lnTo>
                        <a:lnTo>
                          <a:pt x="0" y="0"/>
                        </a:lnTo>
                        <a:lnTo>
                          <a:pt x="16" y="16"/>
                        </a:lnTo>
                        <a:lnTo>
                          <a:pt x="0" y="0"/>
                        </a:lnTo>
                        <a:lnTo>
                          <a:pt x="16" y="0"/>
                        </a:lnTo>
                        <a:lnTo>
                          <a:pt x="16" y="16"/>
                        </a:lnTo>
                        <a:lnTo>
                          <a:pt x="0" y="16"/>
                        </a:lnTo>
                        <a:lnTo>
                          <a:pt x="16" y="16"/>
                        </a:lnTo>
                      </a:path>
                    </a:pathLst>
                  </a:custGeom>
                  <a:solidFill>
                    <a:srgbClr val="000000"/>
                  </a:solidFill>
                  <a:ln w="9525" cap="rnd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9287" name="Freeform 106"/>
                  <p:cNvSpPr>
                    <a:spLocks/>
                  </p:cNvSpPr>
                  <p:nvPr/>
                </p:nvSpPr>
                <p:spPr bwMode="auto">
                  <a:xfrm>
                    <a:off x="4786" y="1689"/>
                    <a:ext cx="17" cy="17"/>
                  </a:xfrm>
                  <a:custGeom>
                    <a:avLst/>
                    <a:gdLst>
                      <a:gd name="T0" fmla="*/ 8 w 17"/>
                      <a:gd name="T1" fmla="*/ 8 h 17"/>
                      <a:gd name="T2" fmla="*/ 16 w 17"/>
                      <a:gd name="T3" fmla="*/ 8 h 17"/>
                      <a:gd name="T4" fmla="*/ 8 w 17"/>
                      <a:gd name="T5" fmla="*/ 16 h 17"/>
                      <a:gd name="T6" fmla="*/ 0 w 17"/>
                      <a:gd name="T7" fmla="*/ 8 h 17"/>
                      <a:gd name="T8" fmla="*/ 8 w 17"/>
                      <a:gd name="T9" fmla="*/ 0 h 17"/>
                      <a:gd name="T10" fmla="*/ 16 w 17"/>
                      <a:gd name="T11" fmla="*/ 0 h 17"/>
                      <a:gd name="T12" fmla="*/ 16 w 17"/>
                      <a:gd name="T13" fmla="*/ 4 h 17"/>
                      <a:gd name="T14" fmla="*/ 16 w 17"/>
                      <a:gd name="T15" fmla="*/ 8 h 17"/>
                      <a:gd name="T16" fmla="*/ 8 w 17"/>
                      <a:gd name="T17" fmla="*/ 8 h 17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w 17"/>
                      <a:gd name="T28" fmla="*/ 0 h 17"/>
                      <a:gd name="T29" fmla="*/ 17 w 17"/>
                      <a:gd name="T30" fmla="*/ 17 h 17"/>
                    </a:gdLst>
                    <a:ahLst/>
                    <a:cxnLst>
                      <a:cxn ang="T18">
                        <a:pos x="T0" y="T1"/>
                      </a:cxn>
                      <a:cxn ang="T19">
                        <a:pos x="T2" y="T3"/>
                      </a:cxn>
                      <a:cxn ang="T20">
                        <a:pos x="T4" y="T5"/>
                      </a:cxn>
                      <a:cxn ang="T21">
                        <a:pos x="T6" y="T7"/>
                      </a:cxn>
                      <a:cxn ang="T22">
                        <a:pos x="T8" y="T9"/>
                      </a:cxn>
                      <a:cxn ang="T23">
                        <a:pos x="T10" y="T11"/>
                      </a:cxn>
                      <a:cxn ang="T24">
                        <a:pos x="T12" y="T13"/>
                      </a:cxn>
                      <a:cxn ang="T25">
                        <a:pos x="T14" y="T15"/>
                      </a:cxn>
                      <a:cxn ang="T26">
                        <a:pos x="T16" y="T17"/>
                      </a:cxn>
                    </a:cxnLst>
                    <a:rect l="T27" t="T28" r="T29" b="T30"/>
                    <a:pathLst>
                      <a:path w="17" h="17">
                        <a:moveTo>
                          <a:pt x="8" y="8"/>
                        </a:moveTo>
                        <a:lnTo>
                          <a:pt x="16" y="8"/>
                        </a:lnTo>
                        <a:lnTo>
                          <a:pt x="8" y="16"/>
                        </a:lnTo>
                        <a:lnTo>
                          <a:pt x="0" y="8"/>
                        </a:lnTo>
                        <a:lnTo>
                          <a:pt x="8" y="0"/>
                        </a:lnTo>
                        <a:lnTo>
                          <a:pt x="16" y="0"/>
                        </a:lnTo>
                        <a:lnTo>
                          <a:pt x="16" y="4"/>
                        </a:lnTo>
                        <a:lnTo>
                          <a:pt x="16" y="8"/>
                        </a:lnTo>
                        <a:lnTo>
                          <a:pt x="8" y="8"/>
                        </a:lnTo>
                      </a:path>
                    </a:pathLst>
                  </a:custGeom>
                  <a:solidFill>
                    <a:srgbClr val="000000"/>
                  </a:solidFill>
                  <a:ln w="9525" cap="rnd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9288" name="Freeform 107"/>
                  <p:cNvSpPr>
                    <a:spLocks/>
                  </p:cNvSpPr>
                  <p:nvPr/>
                </p:nvSpPr>
                <p:spPr bwMode="auto">
                  <a:xfrm>
                    <a:off x="4788" y="1689"/>
                    <a:ext cx="17" cy="1"/>
                  </a:xfrm>
                  <a:custGeom>
                    <a:avLst/>
                    <a:gdLst>
                      <a:gd name="T0" fmla="*/ 14 w 17"/>
                      <a:gd name="T1" fmla="*/ 0 h 1"/>
                      <a:gd name="T2" fmla="*/ 15 w 17"/>
                      <a:gd name="T3" fmla="*/ 0 h 1"/>
                      <a:gd name="T4" fmla="*/ 0 w 17"/>
                      <a:gd name="T5" fmla="*/ 0 h 1"/>
                      <a:gd name="T6" fmla="*/ 15 w 17"/>
                      <a:gd name="T7" fmla="*/ 0 h 1"/>
                      <a:gd name="T8" fmla="*/ 16 w 17"/>
                      <a:gd name="T9" fmla="*/ 0 h 1"/>
                      <a:gd name="T10" fmla="*/ 15 w 17"/>
                      <a:gd name="T11" fmla="*/ 0 h 1"/>
                      <a:gd name="T12" fmla="*/ 16 w 17"/>
                      <a:gd name="T13" fmla="*/ 0 h 1"/>
                      <a:gd name="T14" fmla="*/ 15 w 17"/>
                      <a:gd name="T15" fmla="*/ 0 h 1"/>
                      <a:gd name="T16" fmla="*/ 14 w 17"/>
                      <a:gd name="T17" fmla="*/ 0 h 1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w 17"/>
                      <a:gd name="T28" fmla="*/ 0 h 1"/>
                      <a:gd name="T29" fmla="*/ 17 w 17"/>
                      <a:gd name="T30" fmla="*/ 1 h 1"/>
                    </a:gdLst>
                    <a:ahLst/>
                    <a:cxnLst>
                      <a:cxn ang="T18">
                        <a:pos x="T0" y="T1"/>
                      </a:cxn>
                      <a:cxn ang="T19">
                        <a:pos x="T2" y="T3"/>
                      </a:cxn>
                      <a:cxn ang="T20">
                        <a:pos x="T4" y="T5"/>
                      </a:cxn>
                      <a:cxn ang="T21">
                        <a:pos x="T6" y="T7"/>
                      </a:cxn>
                      <a:cxn ang="T22">
                        <a:pos x="T8" y="T9"/>
                      </a:cxn>
                      <a:cxn ang="T23">
                        <a:pos x="T10" y="T11"/>
                      </a:cxn>
                      <a:cxn ang="T24">
                        <a:pos x="T12" y="T13"/>
                      </a:cxn>
                      <a:cxn ang="T25">
                        <a:pos x="T14" y="T15"/>
                      </a:cxn>
                      <a:cxn ang="T26">
                        <a:pos x="T16" y="T17"/>
                      </a:cxn>
                    </a:cxnLst>
                    <a:rect l="T27" t="T28" r="T29" b="T30"/>
                    <a:pathLst>
                      <a:path w="17" h="1">
                        <a:moveTo>
                          <a:pt x="14" y="0"/>
                        </a:moveTo>
                        <a:lnTo>
                          <a:pt x="15" y="0"/>
                        </a:lnTo>
                        <a:lnTo>
                          <a:pt x="0" y="0"/>
                        </a:lnTo>
                        <a:lnTo>
                          <a:pt x="15" y="0"/>
                        </a:lnTo>
                        <a:lnTo>
                          <a:pt x="16" y="0"/>
                        </a:lnTo>
                        <a:lnTo>
                          <a:pt x="15" y="0"/>
                        </a:lnTo>
                        <a:lnTo>
                          <a:pt x="16" y="0"/>
                        </a:lnTo>
                        <a:lnTo>
                          <a:pt x="15" y="0"/>
                        </a:lnTo>
                        <a:lnTo>
                          <a:pt x="14" y="0"/>
                        </a:lnTo>
                      </a:path>
                    </a:pathLst>
                  </a:custGeom>
                  <a:solidFill>
                    <a:srgbClr val="000000"/>
                  </a:solidFill>
                  <a:ln w="9525" cap="rnd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9289" name="Freeform 108"/>
                  <p:cNvSpPr>
                    <a:spLocks/>
                  </p:cNvSpPr>
                  <p:nvPr/>
                </p:nvSpPr>
                <p:spPr bwMode="auto">
                  <a:xfrm>
                    <a:off x="4797" y="1691"/>
                    <a:ext cx="17" cy="17"/>
                  </a:xfrm>
                  <a:custGeom>
                    <a:avLst/>
                    <a:gdLst>
                      <a:gd name="T0" fmla="*/ 16 w 17"/>
                      <a:gd name="T1" fmla="*/ 16 h 17"/>
                      <a:gd name="T2" fmla="*/ 0 w 17"/>
                      <a:gd name="T3" fmla="*/ 16 h 17"/>
                      <a:gd name="T4" fmla="*/ 0 w 17"/>
                      <a:gd name="T5" fmla="*/ 0 h 17"/>
                      <a:gd name="T6" fmla="*/ 16 w 17"/>
                      <a:gd name="T7" fmla="*/ 16 h 17"/>
                      <a:gd name="T8" fmla="*/ 0 w 17"/>
                      <a:gd name="T9" fmla="*/ 16 h 17"/>
                      <a:gd name="T10" fmla="*/ 16 w 17"/>
                      <a:gd name="T11" fmla="*/ 0 h 17"/>
                      <a:gd name="T12" fmla="*/ 16 w 17"/>
                      <a:gd name="T13" fmla="*/ 16 h 17"/>
                      <a:gd name="T14" fmla="*/ 0 w 17"/>
                      <a:gd name="T15" fmla="*/ 16 h 17"/>
                      <a:gd name="T16" fmla="*/ 16 w 17"/>
                      <a:gd name="T17" fmla="*/ 16 h 17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w 17"/>
                      <a:gd name="T28" fmla="*/ 0 h 17"/>
                      <a:gd name="T29" fmla="*/ 17 w 17"/>
                      <a:gd name="T30" fmla="*/ 17 h 17"/>
                    </a:gdLst>
                    <a:ahLst/>
                    <a:cxnLst>
                      <a:cxn ang="T18">
                        <a:pos x="T0" y="T1"/>
                      </a:cxn>
                      <a:cxn ang="T19">
                        <a:pos x="T2" y="T3"/>
                      </a:cxn>
                      <a:cxn ang="T20">
                        <a:pos x="T4" y="T5"/>
                      </a:cxn>
                      <a:cxn ang="T21">
                        <a:pos x="T6" y="T7"/>
                      </a:cxn>
                      <a:cxn ang="T22">
                        <a:pos x="T8" y="T9"/>
                      </a:cxn>
                      <a:cxn ang="T23">
                        <a:pos x="T10" y="T11"/>
                      </a:cxn>
                      <a:cxn ang="T24">
                        <a:pos x="T12" y="T13"/>
                      </a:cxn>
                      <a:cxn ang="T25">
                        <a:pos x="T14" y="T15"/>
                      </a:cxn>
                      <a:cxn ang="T26">
                        <a:pos x="T16" y="T17"/>
                      </a:cxn>
                    </a:cxnLst>
                    <a:rect l="T27" t="T28" r="T29" b="T30"/>
                    <a:pathLst>
                      <a:path w="17" h="17">
                        <a:moveTo>
                          <a:pt x="16" y="16"/>
                        </a:moveTo>
                        <a:lnTo>
                          <a:pt x="0" y="16"/>
                        </a:lnTo>
                        <a:lnTo>
                          <a:pt x="0" y="0"/>
                        </a:lnTo>
                        <a:lnTo>
                          <a:pt x="16" y="16"/>
                        </a:lnTo>
                        <a:lnTo>
                          <a:pt x="0" y="16"/>
                        </a:lnTo>
                        <a:lnTo>
                          <a:pt x="16" y="0"/>
                        </a:lnTo>
                        <a:lnTo>
                          <a:pt x="16" y="16"/>
                        </a:lnTo>
                        <a:lnTo>
                          <a:pt x="0" y="16"/>
                        </a:lnTo>
                        <a:lnTo>
                          <a:pt x="16" y="16"/>
                        </a:lnTo>
                      </a:path>
                    </a:pathLst>
                  </a:custGeom>
                  <a:solidFill>
                    <a:srgbClr val="000000"/>
                  </a:solidFill>
                  <a:ln w="9525" cap="rnd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9290" name="Freeform 109"/>
                  <p:cNvSpPr>
                    <a:spLocks/>
                  </p:cNvSpPr>
                  <p:nvPr/>
                </p:nvSpPr>
                <p:spPr bwMode="auto">
                  <a:xfrm>
                    <a:off x="4798" y="1689"/>
                    <a:ext cx="17" cy="17"/>
                  </a:xfrm>
                  <a:custGeom>
                    <a:avLst/>
                    <a:gdLst>
                      <a:gd name="T0" fmla="*/ 8 w 17"/>
                      <a:gd name="T1" fmla="*/ 10 h 17"/>
                      <a:gd name="T2" fmla="*/ 16 w 17"/>
                      <a:gd name="T3" fmla="*/ 5 h 17"/>
                      <a:gd name="T4" fmla="*/ 8 w 17"/>
                      <a:gd name="T5" fmla="*/ 16 h 17"/>
                      <a:gd name="T6" fmla="*/ 0 w 17"/>
                      <a:gd name="T7" fmla="*/ 10 h 17"/>
                      <a:gd name="T8" fmla="*/ 0 w 17"/>
                      <a:gd name="T9" fmla="*/ 5 h 17"/>
                      <a:gd name="T10" fmla="*/ 8 w 17"/>
                      <a:gd name="T11" fmla="*/ 0 h 17"/>
                      <a:gd name="T12" fmla="*/ 0 w 17"/>
                      <a:gd name="T13" fmla="*/ 5 h 17"/>
                      <a:gd name="T14" fmla="*/ 8 w 17"/>
                      <a:gd name="T15" fmla="*/ 0 h 17"/>
                      <a:gd name="T16" fmla="*/ 16 w 17"/>
                      <a:gd name="T17" fmla="*/ 0 h 17"/>
                      <a:gd name="T18" fmla="*/ 16 w 17"/>
                      <a:gd name="T19" fmla="*/ 5 h 17"/>
                      <a:gd name="T20" fmla="*/ 8 w 17"/>
                      <a:gd name="T21" fmla="*/ 10 h 17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w 17"/>
                      <a:gd name="T34" fmla="*/ 0 h 17"/>
                      <a:gd name="T35" fmla="*/ 17 w 17"/>
                      <a:gd name="T36" fmla="*/ 17 h 17"/>
                    </a:gdLst>
                    <a:ahLst/>
                    <a:cxnLst>
                      <a:cxn ang="T22">
                        <a:pos x="T0" y="T1"/>
                      </a:cxn>
                      <a:cxn ang="T23">
                        <a:pos x="T2" y="T3"/>
                      </a:cxn>
                      <a:cxn ang="T24">
                        <a:pos x="T4" y="T5"/>
                      </a:cxn>
                      <a:cxn ang="T25">
                        <a:pos x="T6" y="T7"/>
                      </a:cxn>
                      <a:cxn ang="T26">
                        <a:pos x="T8" y="T9"/>
                      </a:cxn>
                      <a:cxn ang="T27">
                        <a:pos x="T10" y="T11"/>
                      </a:cxn>
                      <a:cxn ang="T28">
                        <a:pos x="T12" y="T13"/>
                      </a:cxn>
                      <a:cxn ang="T29">
                        <a:pos x="T14" y="T15"/>
                      </a:cxn>
                      <a:cxn ang="T30">
                        <a:pos x="T16" y="T17"/>
                      </a:cxn>
                      <a:cxn ang="T31">
                        <a:pos x="T18" y="T19"/>
                      </a:cxn>
                      <a:cxn ang="T32">
                        <a:pos x="T20" y="T21"/>
                      </a:cxn>
                    </a:cxnLst>
                    <a:rect l="T33" t="T34" r="T35" b="T36"/>
                    <a:pathLst>
                      <a:path w="17" h="17">
                        <a:moveTo>
                          <a:pt x="8" y="10"/>
                        </a:moveTo>
                        <a:lnTo>
                          <a:pt x="16" y="5"/>
                        </a:lnTo>
                        <a:lnTo>
                          <a:pt x="8" y="16"/>
                        </a:lnTo>
                        <a:lnTo>
                          <a:pt x="0" y="10"/>
                        </a:lnTo>
                        <a:lnTo>
                          <a:pt x="0" y="5"/>
                        </a:lnTo>
                        <a:lnTo>
                          <a:pt x="8" y="0"/>
                        </a:lnTo>
                        <a:lnTo>
                          <a:pt x="0" y="5"/>
                        </a:lnTo>
                        <a:lnTo>
                          <a:pt x="8" y="0"/>
                        </a:lnTo>
                        <a:lnTo>
                          <a:pt x="16" y="0"/>
                        </a:lnTo>
                        <a:lnTo>
                          <a:pt x="16" y="5"/>
                        </a:lnTo>
                        <a:lnTo>
                          <a:pt x="8" y="10"/>
                        </a:lnTo>
                      </a:path>
                    </a:pathLst>
                  </a:custGeom>
                  <a:solidFill>
                    <a:srgbClr val="000000"/>
                  </a:solidFill>
                  <a:ln w="9525" cap="rnd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9291" name="Freeform 110"/>
                  <p:cNvSpPr>
                    <a:spLocks/>
                  </p:cNvSpPr>
                  <p:nvPr/>
                </p:nvSpPr>
                <p:spPr bwMode="auto">
                  <a:xfrm>
                    <a:off x="4799" y="1689"/>
                    <a:ext cx="19" cy="1"/>
                  </a:xfrm>
                  <a:custGeom>
                    <a:avLst/>
                    <a:gdLst>
                      <a:gd name="T0" fmla="*/ 17 w 19"/>
                      <a:gd name="T1" fmla="*/ 0 h 1"/>
                      <a:gd name="T2" fmla="*/ 16 w 19"/>
                      <a:gd name="T3" fmla="*/ 0 h 1"/>
                      <a:gd name="T4" fmla="*/ 15 w 19"/>
                      <a:gd name="T5" fmla="*/ 0 h 1"/>
                      <a:gd name="T6" fmla="*/ 13 w 19"/>
                      <a:gd name="T7" fmla="*/ 0 h 1"/>
                      <a:gd name="T8" fmla="*/ 13 w 19"/>
                      <a:gd name="T9" fmla="*/ 0 h 1"/>
                      <a:gd name="T10" fmla="*/ 11 w 19"/>
                      <a:gd name="T11" fmla="*/ 0 h 1"/>
                      <a:gd name="T12" fmla="*/ 11 w 19"/>
                      <a:gd name="T13" fmla="*/ 0 h 1"/>
                      <a:gd name="T14" fmla="*/ 9 w 19"/>
                      <a:gd name="T15" fmla="*/ 0 h 1"/>
                      <a:gd name="T16" fmla="*/ 8 w 19"/>
                      <a:gd name="T17" fmla="*/ 0 h 1"/>
                      <a:gd name="T18" fmla="*/ 7 w 19"/>
                      <a:gd name="T19" fmla="*/ 0 h 1"/>
                      <a:gd name="T20" fmla="*/ 6 w 19"/>
                      <a:gd name="T21" fmla="*/ 0 h 1"/>
                      <a:gd name="T22" fmla="*/ 5 w 19"/>
                      <a:gd name="T23" fmla="*/ 0 h 1"/>
                      <a:gd name="T24" fmla="*/ 4 w 19"/>
                      <a:gd name="T25" fmla="*/ 0 h 1"/>
                      <a:gd name="T26" fmla="*/ 3 w 19"/>
                      <a:gd name="T27" fmla="*/ 0 h 1"/>
                      <a:gd name="T28" fmla="*/ 2 w 19"/>
                      <a:gd name="T29" fmla="*/ 0 h 1"/>
                      <a:gd name="T30" fmla="*/ 1 w 19"/>
                      <a:gd name="T31" fmla="*/ 0 h 1"/>
                      <a:gd name="T32" fmla="*/ 0 w 19"/>
                      <a:gd name="T33" fmla="*/ 0 h 1"/>
                      <a:gd name="T34" fmla="*/ 1 w 19"/>
                      <a:gd name="T35" fmla="*/ 0 h 1"/>
                      <a:gd name="T36" fmla="*/ 2 w 19"/>
                      <a:gd name="T37" fmla="*/ 0 h 1"/>
                      <a:gd name="T38" fmla="*/ 3 w 19"/>
                      <a:gd name="T39" fmla="*/ 0 h 1"/>
                      <a:gd name="T40" fmla="*/ 4 w 19"/>
                      <a:gd name="T41" fmla="*/ 0 h 1"/>
                      <a:gd name="T42" fmla="*/ 5 w 19"/>
                      <a:gd name="T43" fmla="*/ 0 h 1"/>
                      <a:gd name="T44" fmla="*/ 6 w 19"/>
                      <a:gd name="T45" fmla="*/ 0 h 1"/>
                      <a:gd name="T46" fmla="*/ 7 w 19"/>
                      <a:gd name="T47" fmla="*/ 0 h 1"/>
                      <a:gd name="T48" fmla="*/ 8 w 19"/>
                      <a:gd name="T49" fmla="*/ 0 h 1"/>
                      <a:gd name="T50" fmla="*/ 9 w 19"/>
                      <a:gd name="T51" fmla="*/ 0 h 1"/>
                      <a:gd name="T52" fmla="*/ 11 w 19"/>
                      <a:gd name="T53" fmla="*/ 0 h 1"/>
                      <a:gd name="T54" fmla="*/ 11 w 19"/>
                      <a:gd name="T55" fmla="*/ 0 h 1"/>
                      <a:gd name="T56" fmla="*/ 13 w 19"/>
                      <a:gd name="T57" fmla="*/ 0 h 1"/>
                      <a:gd name="T58" fmla="*/ 13 w 19"/>
                      <a:gd name="T59" fmla="*/ 0 h 1"/>
                      <a:gd name="T60" fmla="*/ 15 w 19"/>
                      <a:gd name="T61" fmla="*/ 0 h 1"/>
                      <a:gd name="T62" fmla="*/ 16 w 19"/>
                      <a:gd name="T63" fmla="*/ 0 h 1"/>
                      <a:gd name="T64" fmla="*/ 17 w 19"/>
                      <a:gd name="T65" fmla="*/ 0 h 1"/>
                      <a:gd name="T66" fmla="*/ 17 w 19"/>
                      <a:gd name="T67" fmla="*/ 0 h 1"/>
                      <a:gd name="T68" fmla="*/ 17 w 19"/>
                      <a:gd name="T69" fmla="*/ 0 h 1"/>
                      <a:gd name="T70" fmla="*/ 18 w 19"/>
                      <a:gd name="T71" fmla="*/ 0 h 1"/>
                      <a:gd name="T72" fmla="*/ 17 w 19"/>
                      <a:gd name="T73" fmla="*/ 0 h 1"/>
                      <a:gd name="T74" fmla="*/ 17 w 19"/>
                      <a:gd name="T75" fmla="*/ 0 h 1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w 19"/>
                      <a:gd name="T115" fmla="*/ 0 h 1"/>
                      <a:gd name="T116" fmla="*/ 19 w 19"/>
                      <a:gd name="T117" fmla="*/ 1 h 1"/>
                    </a:gdLst>
                    <a:ahLst/>
                    <a:cxnLst>
                      <a:cxn ang="T76">
                        <a:pos x="T0" y="T1"/>
                      </a:cxn>
                      <a:cxn ang="T77">
                        <a:pos x="T2" y="T3"/>
                      </a:cxn>
                      <a:cxn ang="T78">
                        <a:pos x="T4" y="T5"/>
                      </a:cxn>
                      <a:cxn ang="T79">
                        <a:pos x="T6" y="T7"/>
                      </a:cxn>
                      <a:cxn ang="T80">
                        <a:pos x="T8" y="T9"/>
                      </a:cxn>
                      <a:cxn ang="T81">
                        <a:pos x="T10" y="T11"/>
                      </a:cxn>
                      <a:cxn ang="T82">
                        <a:pos x="T12" y="T13"/>
                      </a:cxn>
                      <a:cxn ang="T83">
                        <a:pos x="T14" y="T15"/>
                      </a:cxn>
                      <a:cxn ang="T84">
                        <a:pos x="T16" y="T17"/>
                      </a:cxn>
                      <a:cxn ang="T85">
                        <a:pos x="T18" y="T19"/>
                      </a:cxn>
                      <a:cxn ang="T86">
                        <a:pos x="T20" y="T21"/>
                      </a:cxn>
                      <a:cxn ang="T87">
                        <a:pos x="T22" y="T23"/>
                      </a:cxn>
                      <a:cxn ang="T88">
                        <a:pos x="T24" y="T25"/>
                      </a:cxn>
                      <a:cxn ang="T89">
                        <a:pos x="T26" y="T27"/>
                      </a:cxn>
                      <a:cxn ang="T90">
                        <a:pos x="T28" y="T29"/>
                      </a:cxn>
                      <a:cxn ang="T91">
                        <a:pos x="T30" y="T31"/>
                      </a:cxn>
                      <a:cxn ang="T92">
                        <a:pos x="T32" y="T33"/>
                      </a:cxn>
                      <a:cxn ang="T93">
                        <a:pos x="T34" y="T35"/>
                      </a:cxn>
                      <a:cxn ang="T94">
                        <a:pos x="T36" y="T37"/>
                      </a:cxn>
                      <a:cxn ang="T95">
                        <a:pos x="T38" y="T39"/>
                      </a:cxn>
                      <a:cxn ang="T96">
                        <a:pos x="T40" y="T41"/>
                      </a:cxn>
                      <a:cxn ang="T97">
                        <a:pos x="T42" y="T43"/>
                      </a:cxn>
                      <a:cxn ang="T98">
                        <a:pos x="T44" y="T45"/>
                      </a:cxn>
                      <a:cxn ang="T99">
                        <a:pos x="T46" y="T47"/>
                      </a:cxn>
                      <a:cxn ang="T100">
                        <a:pos x="T48" y="T49"/>
                      </a:cxn>
                      <a:cxn ang="T101">
                        <a:pos x="T50" y="T51"/>
                      </a:cxn>
                      <a:cxn ang="T102">
                        <a:pos x="T52" y="T53"/>
                      </a:cxn>
                      <a:cxn ang="T103">
                        <a:pos x="T54" y="T55"/>
                      </a:cxn>
                      <a:cxn ang="T104">
                        <a:pos x="T56" y="T57"/>
                      </a:cxn>
                      <a:cxn ang="T105">
                        <a:pos x="T58" y="T59"/>
                      </a:cxn>
                      <a:cxn ang="T106">
                        <a:pos x="T60" y="T61"/>
                      </a:cxn>
                      <a:cxn ang="T107">
                        <a:pos x="T62" y="T63"/>
                      </a:cxn>
                      <a:cxn ang="T108">
                        <a:pos x="T64" y="T65"/>
                      </a:cxn>
                      <a:cxn ang="T109">
                        <a:pos x="T66" y="T67"/>
                      </a:cxn>
                      <a:cxn ang="T110">
                        <a:pos x="T68" y="T69"/>
                      </a:cxn>
                      <a:cxn ang="T111">
                        <a:pos x="T70" y="T71"/>
                      </a:cxn>
                      <a:cxn ang="T112">
                        <a:pos x="T72" y="T73"/>
                      </a:cxn>
                      <a:cxn ang="T113">
                        <a:pos x="T74" y="T75"/>
                      </a:cxn>
                    </a:cxnLst>
                    <a:rect l="T114" t="T115" r="T116" b="T117"/>
                    <a:pathLst>
                      <a:path w="19" h="1">
                        <a:moveTo>
                          <a:pt x="17" y="0"/>
                        </a:moveTo>
                        <a:lnTo>
                          <a:pt x="16" y="0"/>
                        </a:lnTo>
                        <a:lnTo>
                          <a:pt x="15" y="0"/>
                        </a:lnTo>
                        <a:lnTo>
                          <a:pt x="13" y="0"/>
                        </a:lnTo>
                        <a:lnTo>
                          <a:pt x="11" y="0"/>
                        </a:lnTo>
                        <a:lnTo>
                          <a:pt x="9" y="0"/>
                        </a:lnTo>
                        <a:lnTo>
                          <a:pt x="8" y="0"/>
                        </a:lnTo>
                        <a:lnTo>
                          <a:pt x="7" y="0"/>
                        </a:lnTo>
                        <a:lnTo>
                          <a:pt x="6" y="0"/>
                        </a:lnTo>
                        <a:lnTo>
                          <a:pt x="5" y="0"/>
                        </a:lnTo>
                        <a:lnTo>
                          <a:pt x="4" y="0"/>
                        </a:lnTo>
                        <a:lnTo>
                          <a:pt x="3" y="0"/>
                        </a:lnTo>
                        <a:lnTo>
                          <a:pt x="2" y="0"/>
                        </a:lnTo>
                        <a:lnTo>
                          <a:pt x="1" y="0"/>
                        </a:lnTo>
                        <a:lnTo>
                          <a:pt x="0" y="0"/>
                        </a:lnTo>
                        <a:lnTo>
                          <a:pt x="1" y="0"/>
                        </a:lnTo>
                        <a:lnTo>
                          <a:pt x="2" y="0"/>
                        </a:lnTo>
                        <a:lnTo>
                          <a:pt x="3" y="0"/>
                        </a:lnTo>
                        <a:lnTo>
                          <a:pt x="4" y="0"/>
                        </a:lnTo>
                        <a:lnTo>
                          <a:pt x="5" y="0"/>
                        </a:lnTo>
                        <a:lnTo>
                          <a:pt x="6" y="0"/>
                        </a:lnTo>
                        <a:lnTo>
                          <a:pt x="7" y="0"/>
                        </a:lnTo>
                        <a:lnTo>
                          <a:pt x="8" y="0"/>
                        </a:lnTo>
                        <a:lnTo>
                          <a:pt x="9" y="0"/>
                        </a:lnTo>
                        <a:lnTo>
                          <a:pt x="11" y="0"/>
                        </a:lnTo>
                        <a:lnTo>
                          <a:pt x="13" y="0"/>
                        </a:lnTo>
                        <a:lnTo>
                          <a:pt x="15" y="0"/>
                        </a:lnTo>
                        <a:lnTo>
                          <a:pt x="16" y="0"/>
                        </a:lnTo>
                        <a:lnTo>
                          <a:pt x="17" y="0"/>
                        </a:lnTo>
                        <a:lnTo>
                          <a:pt x="18" y="0"/>
                        </a:lnTo>
                        <a:lnTo>
                          <a:pt x="17" y="0"/>
                        </a:lnTo>
                      </a:path>
                    </a:pathLst>
                  </a:custGeom>
                  <a:solidFill>
                    <a:srgbClr val="000000"/>
                  </a:solidFill>
                  <a:ln w="9525" cap="rnd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9292" name="Freeform 111"/>
                  <p:cNvSpPr>
                    <a:spLocks/>
                  </p:cNvSpPr>
                  <p:nvPr/>
                </p:nvSpPr>
                <p:spPr bwMode="auto">
                  <a:xfrm>
                    <a:off x="4817" y="1689"/>
                    <a:ext cx="48" cy="40"/>
                  </a:xfrm>
                  <a:custGeom>
                    <a:avLst/>
                    <a:gdLst>
                      <a:gd name="T0" fmla="*/ 46 w 48"/>
                      <a:gd name="T1" fmla="*/ 38 h 40"/>
                      <a:gd name="T2" fmla="*/ 46 w 48"/>
                      <a:gd name="T3" fmla="*/ 39 h 40"/>
                      <a:gd name="T4" fmla="*/ 0 w 48"/>
                      <a:gd name="T5" fmla="*/ 1 h 40"/>
                      <a:gd name="T6" fmla="*/ 0 w 48"/>
                      <a:gd name="T7" fmla="*/ 0 h 40"/>
                      <a:gd name="T8" fmla="*/ 46 w 48"/>
                      <a:gd name="T9" fmla="*/ 37 h 40"/>
                      <a:gd name="T10" fmla="*/ 47 w 48"/>
                      <a:gd name="T11" fmla="*/ 38 h 40"/>
                      <a:gd name="T12" fmla="*/ 46 w 48"/>
                      <a:gd name="T13" fmla="*/ 37 h 40"/>
                      <a:gd name="T14" fmla="*/ 47 w 48"/>
                      <a:gd name="T15" fmla="*/ 38 h 40"/>
                      <a:gd name="T16" fmla="*/ 47 w 48"/>
                      <a:gd name="T17" fmla="*/ 38 h 40"/>
                      <a:gd name="T18" fmla="*/ 46 w 48"/>
                      <a:gd name="T19" fmla="*/ 39 h 40"/>
                      <a:gd name="T20" fmla="*/ 46 w 48"/>
                      <a:gd name="T21" fmla="*/ 39 h 40"/>
                      <a:gd name="T22" fmla="*/ 46 w 48"/>
                      <a:gd name="T23" fmla="*/ 38 h 40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w 48"/>
                      <a:gd name="T37" fmla="*/ 0 h 40"/>
                      <a:gd name="T38" fmla="*/ 48 w 48"/>
                      <a:gd name="T39" fmla="*/ 40 h 40"/>
                    </a:gdLst>
                    <a:ahLst/>
                    <a:cxnLst>
                      <a:cxn ang="T24">
                        <a:pos x="T0" y="T1"/>
                      </a:cxn>
                      <a:cxn ang="T25">
                        <a:pos x="T2" y="T3"/>
                      </a:cxn>
                      <a:cxn ang="T26">
                        <a:pos x="T4" y="T5"/>
                      </a:cxn>
                      <a:cxn ang="T27">
                        <a:pos x="T6" y="T7"/>
                      </a:cxn>
                      <a:cxn ang="T28">
                        <a:pos x="T8" y="T9"/>
                      </a:cxn>
                      <a:cxn ang="T29">
                        <a:pos x="T10" y="T11"/>
                      </a:cxn>
                      <a:cxn ang="T30">
                        <a:pos x="T12" y="T13"/>
                      </a:cxn>
                      <a:cxn ang="T31">
                        <a:pos x="T14" y="T15"/>
                      </a:cxn>
                      <a:cxn ang="T32">
                        <a:pos x="T16" y="T17"/>
                      </a:cxn>
                      <a:cxn ang="T33">
                        <a:pos x="T18" y="T19"/>
                      </a:cxn>
                      <a:cxn ang="T34">
                        <a:pos x="T20" y="T21"/>
                      </a:cxn>
                      <a:cxn ang="T35">
                        <a:pos x="T22" y="T23"/>
                      </a:cxn>
                    </a:cxnLst>
                    <a:rect l="T36" t="T37" r="T38" b="T39"/>
                    <a:pathLst>
                      <a:path w="48" h="40">
                        <a:moveTo>
                          <a:pt x="46" y="38"/>
                        </a:moveTo>
                        <a:lnTo>
                          <a:pt x="46" y="39"/>
                        </a:lnTo>
                        <a:lnTo>
                          <a:pt x="0" y="1"/>
                        </a:lnTo>
                        <a:lnTo>
                          <a:pt x="0" y="0"/>
                        </a:lnTo>
                        <a:lnTo>
                          <a:pt x="46" y="37"/>
                        </a:lnTo>
                        <a:lnTo>
                          <a:pt x="47" y="38"/>
                        </a:lnTo>
                        <a:lnTo>
                          <a:pt x="46" y="37"/>
                        </a:lnTo>
                        <a:lnTo>
                          <a:pt x="47" y="38"/>
                        </a:lnTo>
                        <a:lnTo>
                          <a:pt x="46" y="39"/>
                        </a:lnTo>
                        <a:lnTo>
                          <a:pt x="46" y="38"/>
                        </a:lnTo>
                      </a:path>
                    </a:pathLst>
                  </a:custGeom>
                  <a:solidFill>
                    <a:srgbClr val="000000"/>
                  </a:solidFill>
                  <a:ln w="9525" cap="rnd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9293" name="Freeform 112"/>
                  <p:cNvSpPr>
                    <a:spLocks/>
                  </p:cNvSpPr>
                  <p:nvPr/>
                </p:nvSpPr>
                <p:spPr bwMode="auto">
                  <a:xfrm>
                    <a:off x="4864" y="1729"/>
                    <a:ext cx="17" cy="17"/>
                  </a:xfrm>
                  <a:custGeom>
                    <a:avLst/>
                    <a:gdLst>
                      <a:gd name="T0" fmla="*/ 16 w 17"/>
                      <a:gd name="T1" fmla="*/ 13 h 17"/>
                      <a:gd name="T2" fmla="*/ 8 w 17"/>
                      <a:gd name="T3" fmla="*/ 14 h 17"/>
                      <a:gd name="T4" fmla="*/ 0 w 17"/>
                      <a:gd name="T5" fmla="*/ 0 h 17"/>
                      <a:gd name="T6" fmla="*/ 8 w 17"/>
                      <a:gd name="T7" fmla="*/ 0 h 17"/>
                      <a:gd name="T8" fmla="*/ 16 w 17"/>
                      <a:gd name="T9" fmla="*/ 14 h 17"/>
                      <a:gd name="T10" fmla="*/ 16 w 17"/>
                      <a:gd name="T11" fmla="*/ 16 h 17"/>
                      <a:gd name="T12" fmla="*/ 16 w 17"/>
                      <a:gd name="T13" fmla="*/ 14 h 17"/>
                      <a:gd name="T14" fmla="*/ 16 w 17"/>
                      <a:gd name="T15" fmla="*/ 16 h 17"/>
                      <a:gd name="T16" fmla="*/ 8 w 17"/>
                      <a:gd name="T17" fmla="*/ 16 h 17"/>
                      <a:gd name="T18" fmla="*/ 8 w 17"/>
                      <a:gd name="T19" fmla="*/ 14 h 17"/>
                      <a:gd name="T20" fmla="*/ 16 w 17"/>
                      <a:gd name="T21" fmla="*/ 13 h 17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w 17"/>
                      <a:gd name="T34" fmla="*/ 0 h 17"/>
                      <a:gd name="T35" fmla="*/ 17 w 17"/>
                      <a:gd name="T36" fmla="*/ 17 h 17"/>
                    </a:gdLst>
                    <a:ahLst/>
                    <a:cxnLst>
                      <a:cxn ang="T22">
                        <a:pos x="T0" y="T1"/>
                      </a:cxn>
                      <a:cxn ang="T23">
                        <a:pos x="T2" y="T3"/>
                      </a:cxn>
                      <a:cxn ang="T24">
                        <a:pos x="T4" y="T5"/>
                      </a:cxn>
                      <a:cxn ang="T25">
                        <a:pos x="T6" y="T7"/>
                      </a:cxn>
                      <a:cxn ang="T26">
                        <a:pos x="T8" y="T9"/>
                      </a:cxn>
                      <a:cxn ang="T27">
                        <a:pos x="T10" y="T11"/>
                      </a:cxn>
                      <a:cxn ang="T28">
                        <a:pos x="T12" y="T13"/>
                      </a:cxn>
                      <a:cxn ang="T29">
                        <a:pos x="T14" y="T15"/>
                      </a:cxn>
                      <a:cxn ang="T30">
                        <a:pos x="T16" y="T17"/>
                      </a:cxn>
                      <a:cxn ang="T31">
                        <a:pos x="T18" y="T19"/>
                      </a:cxn>
                      <a:cxn ang="T32">
                        <a:pos x="T20" y="T21"/>
                      </a:cxn>
                    </a:cxnLst>
                    <a:rect l="T33" t="T34" r="T35" b="T36"/>
                    <a:pathLst>
                      <a:path w="17" h="17">
                        <a:moveTo>
                          <a:pt x="16" y="13"/>
                        </a:moveTo>
                        <a:lnTo>
                          <a:pt x="8" y="14"/>
                        </a:lnTo>
                        <a:lnTo>
                          <a:pt x="0" y="0"/>
                        </a:lnTo>
                        <a:lnTo>
                          <a:pt x="8" y="0"/>
                        </a:lnTo>
                        <a:lnTo>
                          <a:pt x="16" y="14"/>
                        </a:lnTo>
                        <a:lnTo>
                          <a:pt x="16" y="16"/>
                        </a:lnTo>
                        <a:lnTo>
                          <a:pt x="16" y="14"/>
                        </a:lnTo>
                        <a:lnTo>
                          <a:pt x="16" y="16"/>
                        </a:lnTo>
                        <a:lnTo>
                          <a:pt x="8" y="16"/>
                        </a:lnTo>
                        <a:lnTo>
                          <a:pt x="8" y="14"/>
                        </a:lnTo>
                        <a:lnTo>
                          <a:pt x="16" y="13"/>
                        </a:lnTo>
                      </a:path>
                    </a:pathLst>
                  </a:custGeom>
                  <a:solidFill>
                    <a:srgbClr val="000000"/>
                  </a:solidFill>
                  <a:ln w="9525" cap="rnd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9294" name="Freeform 113"/>
                  <p:cNvSpPr>
                    <a:spLocks/>
                  </p:cNvSpPr>
                  <p:nvPr/>
                </p:nvSpPr>
                <p:spPr bwMode="auto">
                  <a:xfrm>
                    <a:off x="4769" y="1691"/>
                    <a:ext cx="17" cy="1"/>
                  </a:xfrm>
                  <a:custGeom>
                    <a:avLst/>
                    <a:gdLst>
                      <a:gd name="T0" fmla="*/ 16 w 17"/>
                      <a:gd name="T1" fmla="*/ 0 h 1"/>
                      <a:gd name="T2" fmla="*/ 8 w 17"/>
                      <a:gd name="T3" fmla="*/ 0 h 1"/>
                      <a:gd name="T4" fmla="*/ 0 w 17"/>
                      <a:gd name="T5" fmla="*/ 0 h 1"/>
                      <a:gd name="T6" fmla="*/ 16 w 17"/>
                      <a:gd name="T7" fmla="*/ 0 h 1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17"/>
                      <a:gd name="T13" fmla="*/ 0 h 1"/>
                      <a:gd name="T14" fmla="*/ 17 w 17"/>
                      <a:gd name="T15" fmla="*/ 1 h 1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17" h="1">
                        <a:moveTo>
                          <a:pt x="16" y="0"/>
                        </a:moveTo>
                        <a:lnTo>
                          <a:pt x="8" y="0"/>
                        </a:lnTo>
                        <a:lnTo>
                          <a:pt x="0" y="0"/>
                        </a:lnTo>
                        <a:lnTo>
                          <a:pt x="16" y="0"/>
                        </a:lnTo>
                      </a:path>
                    </a:pathLst>
                  </a:custGeom>
                  <a:solidFill>
                    <a:srgbClr val="000000"/>
                  </a:solidFill>
                  <a:ln w="9525" cap="rnd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9295" name="Freeform 114"/>
                  <p:cNvSpPr>
                    <a:spLocks/>
                  </p:cNvSpPr>
                  <p:nvPr/>
                </p:nvSpPr>
                <p:spPr bwMode="auto">
                  <a:xfrm>
                    <a:off x="4770" y="1691"/>
                    <a:ext cx="44" cy="37"/>
                  </a:xfrm>
                  <a:custGeom>
                    <a:avLst/>
                    <a:gdLst>
                      <a:gd name="T0" fmla="*/ 42 w 44"/>
                      <a:gd name="T1" fmla="*/ 35 h 37"/>
                      <a:gd name="T2" fmla="*/ 42 w 44"/>
                      <a:gd name="T3" fmla="*/ 36 h 37"/>
                      <a:gd name="T4" fmla="*/ 0 w 44"/>
                      <a:gd name="T5" fmla="*/ 0 h 37"/>
                      <a:gd name="T6" fmla="*/ 0 w 44"/>
                      <a:gd name="T7" fmla="*/ 0 h 37"/>
                      <a:gd name="T8" fmla="*/ 43 w 44"/>
                      <a:gd name="T9" fmla="*/ 35 h 37"/>
                      <a:gd name="T10" fmla="*/ 42 w 44"/>
                      <a:gd name="T11" fmla="*/ 35 h 37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w 44"/>
                      <a:gd name="T19" fmla="*/ 0 h 37"/>
                      <a:gd name="T20" fmla="*/ 44 w 44"/>
                      <a:gd name="T21" fmla="*/ 37 h 37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T18" t="T19" r="T20" b="T21"/>
                    <a:pathLst>
                      <a:path w="44" h="37">
                        <a:moveTo>
                          <a:pt x="42" y="35"/>
                        </a:moveTo>
                        <a:lnTo>
                          <a:pt x="42" y="36"/>
                        </a:lnTo>
                        <a:lnTo>
                          <a:pt x="0" y="0"/>
                        </a:lnTo>
                        <a:lnTo>
                          <a:pt x="43" y="35"/>
                        </a:lnTo>
                        <a:lnTo>
                          <a:pt x="42" y="35"/>
                        </a:lnTo>
                      </a:path>
                    </a:pathLst>
                  </a:custGeom>
                  <a:solidFill>
                    <a:srgbClr val="000000"/>
                  </a:solidFill>
                  <a:ln w="9525" cap="rnd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9296" name="Freeform 115"/>
                  <p:cNvSpPr>
                    <a:spLocks/>
                  </p:cNvSpPr>
                  <p:nvPr/>
                </p:nvSpPr>
                <p:spPr bwMode="auto">
                  <a:xfrm>
                    <a:off x="4813" y="1727"/>
                    <a:ext cx="17" cy="17"/>
                  </a:xfrm>
                  <a:custGeom>
                    <a:avLst/>
                    <a:gdLst>
                      <a:gd name="T0" fmla="*/ 0 w 17"/>
                      <a:gd name="T1" fmla="*/ 16 h 17"/>
                      <a:gd name="T2" fmla="*/ 0 w 17"/>
                      <a:gd name="T3" fmla="*/ 0 h 17"/>
                      <a:gd name="T4" fmla="*/ 8 w 17"/>
                      <a:gd name="T5" fmla="*/ 0 h 17"/>
                      <a:gd name="T6" fmla="*/ 16 w 17"/>
                      <a:gd name="T7" fmla="*/ 0 h 17"/>
                      <a:gd name="T8" fmla="*/ 0 w 17"/>
                      <a:gd name="T9" fmla="*/ 16 h 17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7"/>
                      <a:gd name="T16" fmla="*/ 0 h 17"/>
                      <a:gd name="T17" fmla="*/ 17 w 17"/>
                      <a:gd name="T18" fmla="*/ 17 h 17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7" h="17">
                        <a:moveTo>
                          <a:pt x="0" y="16"/>
                        </a:moveTo>
                        <a:lnTo>
                          <a:pt x="0" y="0"/>
                        </a:lnTo>
                        <a:lnTo>
                          <a:pt x="8" y="0"/>
                        </a:lnTo>
                        <a:lnTo>
                          <a:pt x="16" y="0"/>
                        </a:lnTo>
                        <a:lnTo>
                          <a:pt x="0" y="16"/>
                        </a:lnTo>
                      </a:path>
                    </a:pathLst>
                  </a:custGeom>
                  <a:solidFill>
                    <a:srgbClr val="000000"/>
                  </a:solidFill>
                  <a:ln w="9525" cap="rnd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9297" name="Freeform 116"/>
                  <p:cNvSpPr>
                    <a:spLocks/>
                  </p:cNvSpPr>
                  <p:nvPr/>
                </p:nvSpPr>
                <p:spPr bwMode="auto">
                  <a:xfrm>
                    <a:off x="4778" y="1691"/>
                    <a:ext cx="46" cy="37"/>
                  </a:xfrm>
                  <a:custGeom>
                    <a:avLst/>
                    <a:gdLst>
                      <a:gd name="T0" fmla="*/ 45 w 46"/>
                      <a:gd name="T1" fmla="*/ 35 h 37"/>
                      <a:gd name="T2" fmla="*/ 44 w 46"/>
                      <a:gd name="T3" fmla="*/ 36 h 37"/>
                      <a:gd name="T4" fmla="*/ 0 w 46"/>
                      <a:gd name="T5" fmla="*/ 0 h 37"/>
                      <a:gd name="T6" fmla="*/ 0 w 46"/>
                      <a:gd name="T7" fmla="*/ 0 h 37"/>
                      <a:gd name="T8" fmla="*/ 45 w 46"/>
                      <a:gd name="T9" fmla="*/ 35 h 37"/>
                      <a:gd name="T10" fmla="*/ 45 w 46"/>
                      <a:gd name="T11" fmla="*/ 35 h 37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w 46"/>
                      <a:gd name="T19" fmla="*/ 0 h 37"/>
                      <a:gd name="T20" fmla="*/ 46 w 46"/>
                      <a:gd name="T21" fmla="*/ 37 h 37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T18" t="T19" r="T20" b="T21"/>
                    <a:pathLst>
                      <a:path w="46" h="37">
                        <a:moveTo>
                          <a:pt x="45" y="35"/>
                        </a:moveTo>
                        <a:lnTo>
                          <a:pt x="44" y="36"/>
                        </a:lnTo>
                        <a:lnTo>
                          <a:pt x="0" y="0"/>
                        </a:lnTo>
                        <a:lnTo>
                          <a:pt x="45" y="35"/>
                        </a:lnTo>
                      </a:path>
                    </a:pathLst>
                  </a:custGeom>
                  <a:solidFill>
                    <a:srgbClr val="000000"/>
                  </a:solidFill>
                  <a:ln w="9525" cap="rnd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9298" name="Freeform 117"/>
                  <p:cNvSpPr>
                    <a:spLocks/>
                  </p:cNvSpPr>
                  <p:nvPr/>
                </p:nvSpPr>
                <p:spPr bwMode="auto">
                  <a:xfrm>
                    <a:off x="4823" y="1727"/>
                    <a:ext cx="17" cy="1"/>
                  </a:xfrm>
                  <a:custGeom>
                    <a:avLst/>
                    <a:gdLst>
                      <a:gd name="T0" fmla="*/ 0 w 17"/>
                      <a:gd name="T1" fmla="*/ 0 h 1"/>
                      <a:gd name="T2" fmla="*/ 16 w 17"/>
                      <a:gd name="T3" fmla="*/ 0 h 1"/>
                      <a:gd name="T4" fmla="*/ 0 w 17"/>
                      <a:gd name="T5" fmla="*/ 0 h 1"/>
                      <a:gd name="T6" fmla="*/ 0 60000 65536"/>
                      <a:gd name="T7" fmla="*/ 0 60000 65536"/>
                      <a:gd name="T8" fmla="*/ 0 60000 65536"/>
                      <a:gd name="T9" fmla="*/ 0 w 17"/>
                      <a:gd name="T10" fmla="*/ 0 h 1"/>
                      <a:gd name="T11" fmla="*/ 17 w 17"/>
                      <a:gd name="T12" fmla="*/ 1 h 1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7" h="1">
                        <a:moveTo>
                          <a:pt x="0" y="0"/>
                        </a:moveTo>
                        <a:lnTo>
                          <a:pt x="16" y="0"/>
                        </a:lnTo>
                        <a:lnTo>
                          <a:pt x="0" y="0"/>
                        </a:lnTo>
                      </a:path>
                    </a:pathLst>
                  </a:custGeom>
                  <a:solidFill>
                    <a:srgbClr val="000000"/>
                  </a:solidFill>
                  <a:ln w="9525" cap="rnd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9299" name="Freeform 118"/>
                  <p:cNvSpPr>
                    <a:spLocks/>
                  </p:cNvSpPr>
                  <p:nvPr/>
                </p:nvSpPr>
                <p:spPr bwMode="auto">
                  <a:xfrm>
                    <a:off x="4786" y="1691"/>
                    <a:ext cx="49" cy="38"/>
                  </a:xfrm>
                  <a:custGeom>
                    <a:avLst/>
                    <a:gdLst>
                      <a:gd name="T0" fmla="*/ 47 w 49"/>
                      <a:gd name="T1" fmla="*/ 36 h 38"/>
                      <a:gd name="T2" fmla="*/ 47 w 49"/>
                      <a:gd name="T3" fmla="*/ 37 h 38"/>
                      <a:gd name="T4" fmla="*/ 0 w 49"/>
                      <a:gd name="T5" fmla="*/ 0 h 38"/>
                      <a:gd name="T6" fmla="*/ 0 w 49"/>
                      <a:gd name="T7" fmla="*/ 0 h 38"/>
                      <a:gd name="T8" fmla="*/ 48 w 49"/>
                      <a:gd name="T9" fmla="*/ 36 h 38"/>
                      <a:gd name="T10" fmla="*/ 47 w 49"/>
                      <a:gd name="T11" fmla="*/ 36 h 38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w 49"/>
                      <a:gd name="T19" fmla="*/ 0 h 38"/>
                      <a:gd name="T20" fmla="*/ 49 w 49"/>
                      <a:gd name="T21" fmla="*/ 38 h 38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T18" t="T19" r="T20" b="T21"/>
                    <a:pathLst>
                      <a:path w="49" h="38">
                        <a:moveTo>
                          <a:pt x="47" y="36"/>
                        </a:moveTo>
                        <a:lnTo>
                          <a:pt x="47" y="37"/>
                        </a:lnTo>
                        <a:lnTo>
                          <a:pt x="0" y="0"/>
                        </a:lnTo>
                        <a:lnTo>
                          <a:pt x="48" y="36"/>
                        </a:lnTo>
                        <a:lnTo>
                          <a:pt x="47" y="36"/>
                        </a:lnTo>
                      </a:path>
                    </a:pathLst>
                  </a:custGeom>
                  <a:solidFill>
                    <a:srgbClr val="000000"/>
                  </a:solidFill>
                  <a:ln w="9525" cap="rnd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9300" name="Freeform 119"/>
                  <p:cNvSpPr>
                    <a:spLocks/>
                  </p:cNvSpPr>
                  <p:nvPr/>
                </p:nvSpPr>
                <p:spPr bwMode="auto">
                  <a:xfrm>
                    <a:off x="4834" y="1728"/>
                    <a:ext cx="17" cy="1"/>
                  </a:xfrm>
                  <a:custGeom>
                    <a:avLst/>
                    <a:gdLst>
                      <a:gd name="T0" fmla="*/ 0 w 17"/>
                      <a:gd name="T1" fmla="*/ 0 h 1"/>
                      <a:gd name="T2" fmla="*/ 16 w 17"/>
                      <a:gd name="T3" fmla="*/ 0 h 1"/>
                      <a:gd name="T4" fmla="*/ 0 w 17"/>
                      <a:gd name="T5" fmla="*/ 0 h 1"/>
                      <a:gd name="T6" fmla="*/ 0 60000 65536"/>
                      <a:gd name="T7" fmla="*/ 0 60000 65536"/>
                      <a:gd name="T8" fmla="*/ 0 60000 65536"/>
                      <a:gd name="T9" fmla="*/ 0 w 17"/>
                      <a:gd name="T10" fmla="*/ 0 h 1"/>
                      <a:gd name="T11" fmla="*/ 17 w 17"/>
                      <a:gd name="T12" fmla="*/ 1 h 1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7" h="1">
                        <a:moveTo>
                          <a:pt x="0" y="0"/>
                        </a:moveTo>
                        <a:lnTo>
                          <a:pt x="16" y="0"/>
                        </a:lnTo>
                        <a:lnTo>
                          <a:pt x="0" y="0"/>
                        </a:lnTo>
                      </a:path>
                    </a:pathLst>
                  </a:custGeom>
                  <a:solidFill>
                    <a:srgbClr val="000000"/>
                  </a:solidFill>
                  <a:ln w="9525" cap="rnd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9301" name="Freeform 120"/>
                  <p:cNvSpPr>
                    <a:spLocks/>
                  </p:cNvSpPr>
                  <p:nvPr/>
                </p:nvSpPr>
                <p:spPr bwMode="auto">
                  <a:xfrm>
                    <a:off x="4816" y="1705"/>
                    <a:ext cx="29" cy="24"/>
                  </a:xfrm>
                  <a:custGeom>
                    <a:avLst/>
                    <a:gdLst>
                      <a:gd name="T0" fmla="*/ 27 w 29"/>
                      <a:gd name="T1" fmla="*/ 22 h 24"/>
                      <a:gd name="T2" fmla="*/ 27 w 29"/>
                      <a:gd name="T3" fmla="*/ 23 h 24"/>
                      <a:gd name="T4" fmla="*/ 0 w 29"/>
                      <a:gd name="T5" fmla="*/ 0 h 24"/>
                      <a:gd name="T6" fmla="*/ 0 w 29"/>
                      <a:gd name="T7" fmla="*/ 0 h 24"/>
                      <a:gd name="T8" fmla="*/ 28 w 29"/>
                      <a:gd name="T9" fmla="*/ 22 h 24"/>
                      <a:gd name="T10" fmla="*/ 27 w 29"/>
                      <a:gd name="T11" fmla="*/ 22 h 24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w 29"/>
                      <a:gd name="T19" fmla="*/ 0 h 24"/>
                      <a:gd name="T20" fmla="*/ 29 w 29"/>
                      <a:gd name="T21" fmla="*/ 24 h 24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T18" t="T19" r="T20" b="T21"/>
                    <a:pathLst>
                      <a:path w="29" h="24">
                        <a:moveTo>
                          <a:pt x="27" y="22"/>
                        </a:moveTo>
                        <a:lnTo>
                          <a:pt x="27" y="23"/>
                        </a:lnTo>
                        <a:lnTo>
                          <a:pt x="0" y="0"/>
                        </a:lnTo>
                        <a:lnTo>
                          <a:pt x="28" y="22"/>
                        </a:lnTo>
                        <a:lnTo>
                          <a:pt x="27" y="22"/>
                        </a:lnTo>
                      </a:path>
                    </a:pathLst>
                  </a:custGeom>
                  <a:solidFill>
                    <a:srgbClr val="000000"/>
                  </a:solidFill>
                  <a:ln w="9525" cap="rnd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9302" name="Freeform 121"/>
                  <p:cNvSpPr>
                    <a:spLocks/>
                  </p:cNvSpPr>
                  <p:nvPr/>
                </p:nvSpPr>
                <p:spPr bwMode="auto">
                  <a:xfrm>
                    <a:off x="4844" y="1728"/>
                    <a:ext cx="17" cy="1"/>
                  </a:xfrm>
                  <a:custGeom>
                    <a:avLst/>
                    <a:gdLst>
                      <a:gd name="T0" fmla="*/ 0 w 17"/>
                      <a:gd name="T1" fmla="*/ 0 h 1"/>
                      <a:gd name="T2" fmla="*/ 8 w 17"/>
                      <a:gd name="T3" fmla="*/ 0 h 1"/>
                      <a:gd name="T4" fmla="*/ 16 w 17"/>
                      <a:gd name="T5" fmla="*/ 0 h 1"/>
                      <a:gd name="T6" fmla="*/ 0 w 17"/>
                      <a:gd name="T7" fmla="*/ 0 h 1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17"/>
                      <a:gd name="T13" fmla="*/ 0 h 1"/>
                      <a:gd name="T14" fmla="*/ 17 w 17"/>
                      <a:gd name="T15" fmla="*/ 1 h 1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17" h="1">
                        <a:moveTo>
                          <a:pt x="0" y="0"/>
                        </a:moveTo>
                        <a:lnTo>
                          <a:pt x="8" y="0"/>
                        </a:lnTo>
                        <a:lnTo>
                          <a:pt x="16" y="0"/>
                        </a:lnTo>
                        <a:lnTo>
                          <a:pt x="0" y="0"/>
                        </a:lnTo>
                      </a:path>
                    </a:pathLst>
                  </a:custGeom>
                  <a:solidFill>
                    <a:srgbClr val="000000"/>
                  </a:solidFill>
                  <a:ln w="9525" cap="rnd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9303" name="Freeform 122"/>
                  <p:cNvSpPr>
                    <a:spLocks/>
                  </p:cNvSpPr>
                  <p:nvPr/>
                </p:nvSpPr>
                <p:spPr bwMode="auto">
                  <a:xfrm>
                    <a:off x="4855" y="1728"/>
                    <a:ext cx="17" cy="1"/>
                  </a:xfrm>
                  <a:custGeom>
                    <a:avLst/>
                    <a:gdLst>
                      <a:gd name="T0" fmla="*/ 0 w 17"/>
                      <a:gd name="T1" fmla="*/ 0 h 1"/>
                      <a:gd name="T2" fmla="*/ 16 w 17"/>
                      <a:gd name="T3" fmla="*/ 0 h 1"/>
                      <a:gd name="T4" fmla="*/ 0 w 17"/>
                      <a:gd name="T5" fmla="*/ 0 h 1"/>
                      <a:gd name="T6" fmla="*/ 0 60000 65536"/>
                      <a:gd name="T7" fmla="*/ 0 60000 65536"/>
                      <a:gd name="T8" fmla="*/ 0 60000 65536"/>
                      <a:gd name="T9" fmla="*/ 0 w 17"/>
                      <a:gd name="T10" fmla="*/ 0 h 1"/>
                      <a:gd name="T11" fmla="*/ 17 w 17"/>
                      <a:gd name="T12" fmla="*/ 1 h 1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7" h="1">
                        <a:moveTo>
                          <a:pt x="0" y="0"/>
                        </a:moveTo>
                        <a:lnTo>
                          <a:pt x="16" y="0"/>
                        </a:lnTo>
                        <a:lnTo>
                          <a:pt x="0" y="0"/>
                        </a:lnTo>
                      </a:path>
                    </a:pathLst>
                  </a:custGeom>
                  <a:solidFill>
                    <a:srgbClr val="000000"/>
                  </a:solidFill>
                  <a:ln w="9525" cap="rnd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9304" name="Freeform 123"/>
                  <p:cNvSpPr>
                    <a:spLocks/>
                  </p:cNvSpPr>
                  <p:nvPr/>
                </p:nvSpPr>
                <p:spPr bwMode="auto">
                  <a:xfrm>
                    <a:off x="4823" y="1700"/>
                    <a:ext cx="33" cy="29"/>
                  </a:xfrm>
                  <a:custGeom>
                    <a:avLst/>
                    <a:gdLst>
                      <a:gd name="T0" fmla="*/ 0 w 33"/>
                      <a:gd name="T1" fmla="*/ 0 h 29"/>
                      <a:gd name="T2" fmla="*/ 0 w 33"/>
                      <a:gd name="T3" fmla="*/ 0 h 29"/>
                      <a:gd name="T4" fmla="*/ 32 w 33"/>
                      <a:gd name="T5" fmla="*/ 27 h 29"/>
                      <a:gd name="T6" fmla="*/ 31 w 33"/>
                      <a:gd name="T7" fmla="*/ 28 h 29"/>
                      <a:gd name="T8" fmla="*/ 0 w 33"/>
                      <a:gd name="T9" fmla="*/ 0 h 29"/>
                      <a:gd name="T10" fmla="*/ 0 w 33"/>
                      <a:gd name="T11" fmla="*/ 0 h 29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w 33"/>
                      <a:gd name="T19" fmla="*/ 0 h 29"/>
                      <a:gd name="T20" fmla="*/ 33 w 33"/>
                      <a:gd name="T21" fmla="*/ 29 h 29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T18" t="T19" r="T20" b="T21"/>
                    <a:pathLst>
                      <a:path w="33" h="29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32" y="27"/>
                        </a:lnTo>
                        <a:lnTo>
                          <a:pt x="31" y="28"/>
                        </a:lnTo>
                        <a:lnTo>
                          <a:pt x="0" y="0"/>
                        </a:lnTo>
                      </a:path>
                    </a:pathLst>
                  </a:custGeom>
                  <a:solidFill>
                    <a:srgbClr val="000000"/>
                  </a:solidFill>
                  <a:ln w="9525" cap="rnd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9305" name="Freeform 124"/>
                  <p:cNvSpPr>
                    <a:spLocks/>
                  </p:cNvSpPr>
                  <p:nvPr/>
                </p:nvSpPr>
                <p:spPr bwMode="auto">
                  <a:xfrm>
                    <a:off x="4821" y="1700"/>
                    <a:ext cx="17" cy="1"/>
                  </a:xfrm>
                  <a:custGeom>
                    <a:avLst/>
                    <a:gdLst>
                      <a:gd name="T0" fmla="*/ 10 w 17"/>
                      <a:gd name="T1" fmla="*/ 0 h 1"/>
                      <a:gd name="T2" fmla="*/ 16 w 17"/>
                      <a:gd name="T3" fmla="*/ 0 h 1"/>
                      <a:gd name="T4" fmla="*/ 10 w 17"/>
                      <a:gd name="T5" fmla="*/ 0 h 1"/>
                      <a:gd name="T6" fmla="*/ 0 w 17"/>
                      <a:gd name="T7" fmla="*/ 0 h 1"/>
                      <a:gd name="T8" fmla="*/ 10 w 17"/>
                      <a:gd name="T9" fmla="*/ 0 h 1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7"/>
                      <a:gd name="T16" fmla="*/ 0 h 1"/>
                      <a:gd name="T17" fmla="*/ 17 w 17"/>
                      <a:gd name="T18" fmla="*/ 1 h 1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7" h="1">
                        <a:moveTo>
                          <a:pt x="10" y="0"/>
                        </a:moveTo>
                        <a:lnTo>
                          <a:pt x="16" y="0"/>
                        </a:lnTo>
                        <a:lnTo>
                          <a:pt x="10" y="0"/>
                        </a:lnTo>
                        <a:lnTo>
                          <a:pt x="0" y="0"/>
                        </a:lnTo>
                        <a:lnTo>
                          <a:pt x="10" y="0"/>
                        </a:lnTo>
                      </a:path>
                    </a:pathLst>
                  </a:custGeom>
                  <a:solidFill>
                    <a:srgbClr val="000000"/>
                  </a:solidFill>
                  <a:ln w="9525" cap="rnd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9306" name="Freeform 125"/>
                  <p:cNvSpPr>
                    <a:spLocks/>
                  </p:cNvSpPr>
                  <p:nvPr/>
                </p:nvSpPr>
                <p:spPr bwMode="auto">
                  <a:xfrm>
                    <a:off x="4805" y="1728"/>
                    <a:ext cx="58" cy="1"/>
                  </a:xfrm>
                  <a:custGeom>
                    <a:avLst/>
                    <a:gdLst>
                      <a:gd name="T0" fmla="*/ 0 w 58"/>
                      <a:gd name="T1" fmla="*/ 0 h 1"/>
                      <a:gd name="T2" fmla="*/ 0 w 58"/>
                      <a:gd name="T3" fmla="*/ 0 h 1"/>
                      <a:gd name="T4" fmla="*/ 57 w 58"/>
                      <a:gd name="T5" fmla="*/ 0 h 1"/>
                      <a:gd name="T6" fmla="*/ 0 w 58"/>
                      <a:gd name="T7" fmla="*/ 0 h 1"/>
                      <a:gd name="T8" fmla="*/ 0 w 58"/>
                      <a:gd name="T9" fmla="*/ 0 h 1"/>
                      <a:gd name="T10" fmla="*/ 0 w 58"/>
                      <a:gd name="T11" fmla="*/ 0 h 1"/>
                      <a:gd name="T12" fmla="*/ 0 w 58"/>
                      <a:gd name="T13" fmla="*/ 0 h 1"/>
                      <a:gd name="T14" fmla="*/ 0 w 58"/>
                      <a:gd name="T15" fmla="*/ 0 h 1"/>
                      <a:gd name="T16" fmla="*/ 0 w 58"/>
                      <a:gd name="T17" fmla="*/ 0 h 1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w 58"/>
                      <a:gd name="T28" fmla="*/ 0 h 1"/>
                      <a:gd name="T29" fmla="*/ 58 w 58"/>
                      <a:gd name="T30" fmla="*/ 1 h 1"/>
                    </a:gdLst>
                    <a:ahLst/>
                    <a:cxnLst>
                      <a:cxn ang="T18">
                        <a:pos x="T0" y="T1"/>
                      </a:cxn>
                      <a:cxn ang="T19">
                        <a:pos x="T2" y="T3"/>
                      </a:cxn>
                      <a:cxn ang="T20">
                        <a:pos x="T4" y="T5"/>
                      </a:cxn>
                      <a:cxn ang="T21">
                        <a:pos x="T6" y="T7"/>
                      </a:cxn>
                      <a:cxn ang="T22">
                        <a:pos x="T8" y="T9"/>
                      </a:cxn>
                      <a:cxn ang="T23">
                        <a:pos x="T10" y="T11"/>
                      </a:cxn>
                      <a:cxn ang="T24">
                        <a:pos x="T12" y="T13"/>
                      </a:cxn>
                      <a:cxn ang="T25">
                        <a:pos x="T14" y="T15"/>
                      </a:cxn>
                      <a:cxn ang="T26">
                        <a:pos x="T16" y="T17"/>
                      </a:cxn>
                    </a:cxnLst>
                    <a:rect l="T27" t="T28" r="T29" b="T30"/>
                    <a:pathLst>
                      <a:path w="58" h="1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57" y="0"/>
                        </a:lnTo>
                        <a:lnTo>
                          <a:pt x="0" y="0"/>
                        </a:lnTo>
                      </a:path>
                    </a:pathLst>
                  </a:custGeom>
                  <a:solidFill>
                    <a:srgbClr val="000000"/>
                  </a:solidFill>
                  <a:ln w="9525" cap="rnd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9307" name="Freeform 126"/>
                  <p:cNvSpPr>
                    <a:spLocks/>
                  </p:cNvSpPr>
                  <p:nvPr/>
                </p:nvSpPr>
                <p:spPr bwMode="auto">
                  <a:xfrm>
                    <a:off x="4803" y="1729"/>
                    <a:ext cx="17" cy="17"/>
                  </a:xfrm>
                  <a:custGeom>
                    <a:avLst/>
                    <a:gdLst>
                      <a:gd name="T0" fmla="*/ 3 w 17"/>
                      <a:gd name="T1" fmla="*/ 16 h 17"/>
                      <a:gd name="T2" fmla="*/ 0 w 17"/>
                      <a:gd name="T3" fmla="*/ 14 h 17"/>
                      <a:gd name="T4" fmla="*/ 12 w 17"/>
                      <a:gd name="T5" fmla="*/ 0 h 17"/>
                      <a:gd name="T6" fmla="*/ 16 w 17"/>
                      <a:gd name="T7" fmla="*/ 1 h 17"/>
                      <a:gd name="T8" fmla="*/ 6 w 17"/>
                      <a:gd name="T9" fmla="*/ 16 h 17"/>
                      <a:gd name="T10" fmla="*/ 3 w 17"/>
                      <a:gd name="T11" fmla="*/ 16 h 17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w 17"/>
                      <a:gd name="T19" fmla="*/ 0 h 17"/>
                      <a:gd name="T20" fmla="*/ 17 w 17"/>
                      <a:gd name="T21" fmla="*/ 17 h 17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T18" t="T19" r="T20" b="T21"/>
                    <a:pathLst>
                      <a:path w="17" h="17">
                        <a:moveTo>
                          <a:pt x="3" y="16"/>
                        </a:moveTo>
                        <a:lnTo>
                          <a:pt x="0" y="14"/>
                        </a:lnTo>
                        <a:lnTo>
                          <a:pt x="12" y="0"/>
                        </a:lnTo>
                        <a:lnTo>
                          <a:pt x="16" y="1"/>
                        </a:lnTo>
                        <a:lnTo>
                          <a:pt x="6" y="16"/>
                        </a:lnTo>
                        <a:lnTo>
                          <a:pt x="3" y="16"/>
                        </a:lnTo>
                      </a:path>
                    </a:pathLst>
                  </a:custGeom>
                  <a:solidFill>
                    <a:srgbClr val="000000"/>
                  </a:solidFill>
                  <a:ln w="9525" cap="rnd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9308" name="Freeform 127"/>
                  <p:cNvSpPr>
                    <a:spLocks/>
                  </p:cNvSpPr>
                  <p:nvPr/>
                </p:nvSpPr>
                <p:spPr bwMode="auto">
                  <a:xfrm>
                    <a:off x="4805" y="1728"/>
                    <a:ext cx="17" cy="1"/>
                  </a:xfrm>
                  <a:custGeom>
                    <a:avLst/>
                    <a:gdLst>
                      <a:gd name="T0" fmla="*/ 0 w 17"/>
                      <a:gd name="T1" fmla="*/ 0 h 1"/>
                      <a:gd name="T2" fmla="*/ 8 w 17"/>
                      <a:gd name="T3" fmla="*/ 0 h 1"/>
                      <a:gd name="T4" fmla="*/ 16 w 17"/>
                      <a:gd name="T5" fmla="*/ 0 h 1"/>
                      <a:gd name="T6" fmla="*/ 0 w 17"/>
                      <a:gd name="T7" fmla="*/ 0 h 1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17"/>
                      <a:gd name="T13" fmla="*/ 0 h 1"/>
                      <a:gd name="T14" fmla="*/ 17 w 17"/>
                      <a:gd name="T15" fmla="*/ 1 h 1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17" h="1">
                        <a:moveTo>
                          <a:pt x="0" y="0"/>
                        </a:moveTo>
                        <a:lnTo>
                          <a:pt x="8" y="0"/>
                        </a:lnTo>
                        <a:lnTo>
                          <a:pt x="16" y="0"/>
                        </a:lnTo>
                        <a:lnTo>
                          <a:pt x="0" y="0"/>
                        </a:lnTo>
                      </a:path>
                    </a:pathLst>
                  </a:custGeom>
                  <a:solidFill>
                    <a:srgbClr val="000000"/>
                  </a:solidFill>
                  <a:ln w="9525" cap="rnd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9309" name="Freeform 128"/>
                  <p:cNvSpPr>
                    <a:spLocks/>
                  </p:cNvSpPr>
                  <p:nvPr/>
                </p:nvSpPr>
                <p:spPr bwMode="auto">
                  <a:xfrm>
                    <a:off x="4758" y="1691"/>
                    <a:ext cx="48" cy="38"/>
                  </a:xfrm>
                  <a:custGeom>
                    <a:avLst/>
                    <a:gdLst>
                      <a:gd name="T0" fmla="*/ 0 w 48"/>
                      <a:gd name="T1" fmla="*/ 0 h 38"/>
                      <a:gd name="T2" fmla="*/ 0 w 48"/>
                      <a:gd name="T3" fmla="*/ 0 h 38"/>
                      <a:gd name="T4" fmla="*/ 47 w 48"/>
                      <a:gd name="T5" fmla="*/ 36 h 38"/>
                      <a:gd name="T6" fmla="*/ 46 w 48"/>
                      <a:gd name="T7" fmla="*/ 37 h 38"/>
                      <a:gd name="T8" fmla="*/ 0 w 48"/>
                      <a:gd name="T9" fmla="*/ 0 h 38"/>
                      <a:gd name="T10" fmla="*/ 0 w 48"/>
                      <a:gd name="T11" fmla="*/ 0 h 38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w 48"/>
                      <a:gd name="T19" fmla="*/ 0 h 38"/>
                      <a:gd name="T20" fmla="*/ 48 w 48"/>
                      <a:gd name="T21" fmla="*/ 38 h 38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T18" t="T19" r="T20" b="T21"/>
                    <a:pathLst>
                      <a:path w="48" h="38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47" y="36"/>
                        </a:lnTo>
                        <a:lnTo>
                          <a:pt x="46" y="37"/>
                        </a:lnTo>
                        <a:lnTo>
                          <a:pt x="0" y="0"/>
                        </a:lnTo>
                      </a:path>
                    </a:pathLst>
                  </a:custGeom>
                  <a:solidFill>
                    <a:srgbClr val="000000"/>
                  </a:solidFill>
                  <a:ln w="9525" cap="rnd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9310" name="Freeform 129"/>
                  <p:cNvSpPr>
                    <a:spLocks/>
                  </p:cNvSpPr>
                  <p:nvPr/>
                </p:nvSpPr>
                <p:spPr bwMode="auto">
                  <a:xfrm>
                    <a:off x="4758" y="1691"/>
                    <a:ext cx="17" cy="1"/>
                  </a:xfrm>
                  <a:custGeom>
                    <a:avLst/>
                    <a:gdLst>
                      <a:gd name="T0" fmla="*/ 16 w 17"/>
                      <a:gd name="T1" fmla="*/ 0 h 1"/>
                      <a:gd name="T2" fmla="*/ 0 w 17"/>
                      <a:gd name="T3" fmla="*/ 0 h 1"/>
                      <a:gd name="T4" fmla="*/ 16 w 17"/>
                      <a:gd name="T5" fmla="*/ 0 h 1"/>
                      <a:gd name="T6" fmla="*/ 0 60000 65536"/>
                      <a:gd name="T7" fmla="*/ 0 60000 65536"/>
                      <a:gd name="T8" fmla="*/ 0 60000 65536"/>
                      <a:gd name="T9" fmla="*/ 0 w 17"/>
                      <a:gd name="T10" fmla="*/ 0 h 1"/>
                      <a:gd name="T11" fmla="*/ 17 w 17"/>
                      <a:gd name="T12" fmla="*/ 1 h 1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7" h="1">
                        <a:moveTo>
                          <a:pt x="16" y="0"/>
                        </a:moveTo>
                        <a:lnTo>
                          <a:pt x="0" y="0"/>
                        </a:lnTo>
                        <a:lnTo>
                          <a:pt x="16" y="0"/>
                        </a:lnTo>
                      </a:path>
                    </a:pathLst>
                  </a:custGeom>
                  <a:solidFill>
                    <a:srgbClr val="000000"/>
                  </a:solidFill>
                  <a:ln w="9525" cap="rnd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</p:grpSp>
          <p:graphicFrame>
            <p:nvGraphicFramePr>
              <p:cNvPr id="9218" name="Object 130"/>
              <p:cNvGraphicFramePr>
                <a:graphicFrameLocks/>
              </p:cNvGraphicFramePr>
              <p:nvPr/>
            </p:nvGraphicFramePr>
            <p:xfrm>
              <a:off x="4731" y="1344"/>
              <a:ext cx="461" cy="424"/>
            </p:xfrm>
            <a:graphic>
              <a:graphicData uri="http://schemas.openxmlformats.org/presentationml/2006/ole">
                <p:oleObj spid="_x0000_s9218" r:id="rId5" imgW="2498400" imgH="2158920" progId="">
                  <p:embed/>
                </p:oleObj>
              </a:graphicData>
            </a:graphic>
          </p:graphicFrame>
        </p:grpSp>
        <p:sp>
          <p:nvSpPr>
            <p:cNvPr id="1413251" name="Text Box 131"/>
            <p:cNvSpPr txBox="1">
              <a:spLocks noChangeArrowheads="1"/>
            </p:cNvSpPr>
            <p:nvPr/>
          </p:nvSpPr>
          <p:spPr bwMode="auto">
            <a:xfrm>
              <a:off x="2200" y="3637"/>
              <a:ext cx="861" cy="1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 anchorCtr="1"/>
            <a:lstStyle/>
            <a:p>
              <a:pPr eaLnBrk="0" hangingPunct="0">
                <a:defRPr/>
              </a:pPr>
              <a:r>
                <a:rPr lang="zh-CN" altLang="en-US" sz="120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itchFamily="18" charset="0"/>
                </a:rPr>
                <a:t>信息需求者</a:t>
              </a:r>
            </a:p>
          </p:txBody>
        </p:sp>
      </p:grpSp>
      <p:grpSp>
        <p:nvGrpSpPr>
          <p:cNvPr id="9229" name="Group 132"/>
          <p:cNvGrpSpPr>
            <a:grpSpLocks/>
          </p:cNvGrpSpPr>
          <p:nvPr/>
        </p:nvGrpSpPr>
        <p:grpSpPr bwMode="auto">
          <a:xfrm>
            <a:off x="552450" y="3162300"/>
            <a:ext cx="971550" cy="960438"/>
            <a:chOff x="357" y="2257"/>
            <a:chExt cx="612" cy="671"/>
          </a:xfrm>
        </p:grpSpPr>
        <p:pic>
          <p:nvPicPr>
            <p:cNvPr id="9254" name="Picture 133" descr="PH01611J[1]">
              <a:hlinkClick r:id="rId6" action="ppaction://hlinksldjump"/>
            </p:cNvPr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377" y="2257"/>
              <a:ext cx="532" cy="4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255" name="Text Box 134"/>
            <p:cNvSpPr txBox="1">
              <a:spLocks noChangeArrowheads="1"/>
            </p:cNvSpPr>
            <p:nvPr/>
          </p:nvSpPr>
          <p:spPr bwMode="auto">
            <a:xfrm>
              <a:off x="357" y="2734"/>
              <a:ext cx="612" cy="1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zh-CN" altLang="en-US" sz="1200"/>
                <a:t>数据处理者</a:t>
              </a:r>
            </a:p>
          </p:txBody>
        </p:sp>
      </p:grpSp>
      <p:sp>
        <p:nvSpPr>
          <p:cNvPr id="9230" name="Line 135"/>
          <p:cNvSpPr>
            <a:spLocks noChangeShapeType="1"/>
          </p:cNvSpPr>
          <p:nvPr/>
        </p:nvSpPr>
        <p:spPr bwMode="auto">
          <a:xfrm flipH="1">
            <a:off x="2249488" y="1509713"/>
            <a:ext cx="42862" cy="46148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9231" name="Line 136"/>
          <p:cNvSpPr>
            <a:spLocks noChangeShapeType="1"/>
          </p:cNvSpPr>
          <p:nvPr/>
        </p:nvSpPr>
        <p:spPr bwMode="auto">
          <a:xfrm>
            <a:off x="2279650" y="3119438"/>
            <a:ext cx="55086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9232" name="Line 137"/>
          <p:cNvSpPr>
            <a:spLocks noChangeShapeType="1"/>
          </p:cNvSpPr>
          <p:nvPr/>
        </p:nvSpPr>
        <p:spPr bwMode="auto">
          <a:xfrm>
            <a:off x="1800225" y="4746625"/>
            <a:ext cx="4349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9233" name="Line 138"/>
          <p:cNvSpPr>
            <a:spLocks noChangeShapeType="1"/>
          </p:cNvSpPr>
          <p:nvPr/>
        </p:nvSpPr>
        <p:spPr bwMode="auto">
          <a:xfrm>
            <a:off x="1828800" y="3571875"/>
            <a:ext cx="43656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9234" name="Line 139"/>
          <p:cNvSpPr>
            <a:spLocks noChangeShapeType="1"/>
          </p:cNvSpPr>
          <p:nvPr/>
        </p:nvSpPr>
        <p:spPr bwMode="auto">
          <a:xfrm flipV="1">
            <a:off x="1843088" y="2568575"/>
            <a:ext cx="434975" cy="142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13260" name="Line 140"/>
          <p:cNvSpPr>
            <a:spLocks noChangeShapeType="1"/>
          </p:cNvSpPr>
          <p:nvPr/>
        </p:nvSpPr>
        <p:spPr bwMode="auto">
          <a:xfrm>
            <a:off x="1828800" y="1525588"/>
            <a:ext cx="447675" cy="1587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13261" name="Line 141"/>
          <p:cNvSpPr>
            <a:spLocks noChangeShapeType="1"/>
          </p:cNvSpPr>
          <p:nvPr/>
        </p:nvSpPr>
        <p:spPr bwMode="auto">
          <a:xfrm flipH="1">
            <a:off x="2278063" y="1508125"/>
            <a:ext cx="15875" cy="16256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13262" name="Line 142"/>
          <p:cNvSpPr>
            <a:spLocks noChangeShapeType="1"/>
          </p:cNvSpPr>
          <p:nvPr/>
        </p:nvSpPr>
        <p:spPr bwMode="auto">
          <a:xfrm flipV="1">
            <a:off x="2263775" y="3106738"/>
            <a:ext cx="595313" cy="14287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9238" name="Group 143"/>
          <p:cNvGrpSpPr>
            <a:grpSpLocks/>
          </p:cNvGrpSpPr>
          <p:nvPr/>
        </p:nvGrpSpPr>
        <p:grpSpPr bwMode="auto">
          <a:xfrm>
            <a:off x="649288" y="5678488"/>
            <a:ext cx="838200" cy="857250"/>
            <a:chOff x="1780" y="3175"/>
            <a:chExt cx="528" cy="560"/>
          </a:xfrm>
        </p:grpSpPr>
        <p:grpSp>
          <p:nvGrpSpPr>
            <p:cNvPr id="9242" name="Group 144"/>
            <p:cNvGrpSpPr>
              <a:grpSpLocks/>
            </p:cNvGrpSpPr>
            <p:nvPr/>
          </p:nvGrpSpPr>
          <p:grpSpPr bwMode="auto">
            <a:xfrm>
              <a:off x="1801" y="3175"/>
              <a:ext cx="494" cy="341"/>
              <a:chOff x="4790" y="2015"/>
              <a:chExt cx="586" cy="733"/>
            </a:xfrm>
          </p:grpSpPr>
          <p:sp>
            <p:nvSpPr>
              <p:cNvPr id="9244" name="Freeform 145"/>
              <p:cNvSpPr>
                <a:spLocks/>
              </p:cNvSpPr>
              <p:nvPr/>
            </p:nvSpPr>
            <p:spPr bwMode="auto">
              <a:xfrm>
                <a:off x="4859" y="2226"/>
                <a:ext cx="125" cy="127"/>
              </a:xfrm>
              <a:custGeom>
                <a:avLst/>
                <a:gdLst>
                  <a:gd name="T0" fmla="*/ 48 w 125"/>
                  <a:gd name="T1" fmla="*/ 17 h 127"/>
                  <a:gd name="T2" fmla="*/ 44 w 125"/>
                  <a:gd name="T3" fmla="*/ 23 h 127"/>
                  <a:gd name="T4" fmla="*/ 39 w 125"/>
                  <a:gd name="T5" fmla="*/ 30 h 127"/>
                  <a:gd name="T6" fmla="*/ 34 w 125"/>
                  <a:gd name="T7" fmla="*/ 38 h 127"/>
                  <a:gd name="T8" fmla="*/ 28 w 125"/>
                  <a:gd name="T9" fmla="*/ 48 h 127"/>
                  <a:gd name="T10" fmla="*/ 24 w 125"/>
                  <a:gd name="T11" fmla="*/ 55 h 127"/>
                  <a:gd name="T12" fmla="*/ 18 w 125"/>
                  <a:gd name="T13" fmla="*/ 63 h 127"/>
                  <a:gd name="T14" fmla="*/ 13 w 125"/>
                  <a:gd name="T15" fmla="*/ 71 h 127"/>
                  <a:gd name="T16" fmla="*/ 8 w 125"/>
                  <a:gd name="T17" fmla="*/ 79 h 127"/>
                  <a:gd name="T18" fmla="*/ 4 w 125"/>
                  <a:gd name="T19" fmla="*/ 87 h 127"/>
                  <a:gd name="T20" fmla="*/ 1 w 125"/>
                  <a:gd name="T21" fmla="*/ 94 h 127"/>
                  <a:gd name="T22" fmla="*/ 1 w 125"/>
                  <a:gd name="T23" fmla="*/ 100 h 127"/>
                  <a:gd name="T24" fmla="*/ 3 w 125"/>
                  <a:gd name="T25" fmla="*/ 107 h 127"/>
                  <a:gd name="T26" fmla="*/ 5 w 125"/>
                  <a:gd name="T27" fmla="*/ 108 h 127"/>
                  <a:gd name="T28" fmla="*/ 10 w 125"/>
                  <a:gd name="T29" fmla="*/ 110 h 127"/>
                  <a:gd name="T30" fmla="*/ 24 w 125"/>
                  <a:gd name="T31" fmla="*/ 112 h 127"/>
                  <a:gd name="T32" fmla="*/ 30 w 125"/>
                  <a:gd name="T33" fmla="*/ 114 h 127"/>
                  <a:gd name="T34" fmla="*/ 40 w 125"/>
                  <a:gd name="T35" fmla="*/ 120 h 127"/>
                  <a:gd name="T36" fmla="*/ 49 w 125"/>
                  <a:gd name="T37" fmla="*/ 123 h 127"/>
                  <a:gd name="T38" fmla="*/ 57 w 125"/>
                  <a:gd name="T39" fmla="*/ 125 h 127"/>
                  <a:gd name="T40" fmla="*/ 75 w 125"/>
                  <a:gd name="T41" fmla="*/ 125 h 127"/>
                  <a:gd name="T42" fmla="*/ 83 w 125"/>
                  <a:gd name="T43" fmla="*/ 123 h 127"/>
                  <a:gd name="T44" fmla="*/ 91 w 125"/>
                  <a:gd name="T45" fmla="*/ 118 h 127"/>
                  <a:gd name="T46" fmla="*/ 100 w 125"/>
                  <a:gd name="T47" fmla="*/ 113 h 127"/>
                  <a:gd name="T48" fmla="*/ 111 w 125"/>
                  <a:gd name="T49" fmla="*/ 105 h 127"/>
                  <a:gd name="T50" fmla="*/ 124 w 125"/>
                  <a:gd name="T51" fmla="*/ 96 h 127"/>
                  <a:gd name="T52" fmla="*/ 121 w 125"/>
                  <a:gd name="T53" fmla="*/ 92 h 127"/>
                  <a:gd name="T54" fmla="*/ 120 w 125"/>
                  <a:gd name="T55" fmla="*/ 88 h 127"/>
                  <a:gd name="T56" fmla="*/ 115 w 125"/>
                  <a:gd name="T57" fmla="*/ 80 h 127"/>
                  <a:gd name="T58" fmla="*/ 112 w 125"/>
                  <a:gd name="T59" fmla="*/ 75 h 127"/>
                  <a:gd name="T60" fmla="*/ 108 w 125"/>
                  <a:gd name="T61" fmla="*/ 70 h 127"/>
                  <a:gd name="T62" fmla="*/ 105 w 125"/>
                  <a:gd name="T63" fmla="*/ 63 h 127"/>
                  <a:gd name="T64" fmla="*/ 102 w 125"/>
                  <a:gd name="T65" fmla="*/ 58 h 127"/>
                  <a:gd name="T66" fmla="*/ 100 w 125"/>
                  <a:gd name="T67" fmla="*/ 55 h 127"/>
                  <a:gd name="T68" fmla="*/ 94 w 125"/>
                  <a:gd name="T69" fmla="*/ 50 h 127"/>
                  <a:gd name="T70" fmla="*/ 89 w 125"/>
                  <a:gd name="T71" fmla="*/ 39 h 127"/>
                  <a:gd name="T72" fmla="*/ 84 w 125"/>
                  <a:gd name="T73" fmla="*/ 32 h 127"/>
                  <a:gd name="T74" fmla="*/ 81 w 125"/>
                  <a:gd name="T75" fmla="*/ 26 h 127"/>
                  <a:gd name="T76" fmla="*/ 79 w 125"/>
                  <a:gd name="T77" fmla="*/ 21 h 127"/>
                  <a:gd name="T78" fmla="*/ 77 w 125"/>
                  <a:gd name="T79" fmla="*/ 16 h 127"/>
                  <a:gd name="T80" fmla="*/ 73 w 125"/>
                  <a:gd name="T81" fmla="*/ 9 h 127"/>
                  <a:gd name="T82" fmla="*/ 70 w 125"/>
                  <a:gd name="T83" fmla="*/ 4 h 127"/>
                  <a:gd name="T84" fmla="*/ 66 w 125"/>
                  <a:gd name="T85" fmla="*/ 0 h 127"/>
                  <a:gd name="T86" fmla="*/ 60 w 125"/>
                  <a:gd name="T87" fmla="*/ 3 h 127"/>
                  <a:gd name="T88" fmla="*/ 54 w 125"/>
                  <a:gd name="T89" fmla="*/ 4 h 127"/>
                  <a:gd name="T90" fmla="*/ 53 w 125"/>
                  <a:gd name="T91" fmla="*/ 9 h 127"/>
                  <a:gd name="T92" fmla="*/ 51 w 125"/>
                  <a:gd name="T93" fmla="*/ 13 h 127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w 125"/>
                  <a:gd name="T142" fmla="*/ 0 h 127"/>
                  <a:gd name="T143" fmla="*/ 125 w 125"/>
                  <a:gd name="T144" fmla="*/ 127 h 127"/>
                </a:gdLst>
                <a:ahLst/>
                <a:cxnLst>
                  <a:cxn ang="T94">
                    <a:pos x="T0" y="T1"/>
                  </a:cxn>
                  <a:cxn ang="T95">
                    <a:pos x="T2" y="T3"/>
                  </a:cxn>
                  <a:cxn ang="T96">
                    <a:pos x="T4" y="T5"/>
                  </a:cxn>
                  <a:cxn ang="T97">
                    <a:pos x="T6" y="T7"/>
                  </a:cxn>
                  <a:cxn ang="T98">
                    <a:pos x="T8" y="T9"/>
                  </a:cxn>
                  <a:cxn ang="T99">
                    <a:pos x="T10" y="T11"/>
                  </a:cxn>
                  <a:cxn ang="T100">
                    <a:pos x="T12" y="T13"/>
                  </a:cxn>
                  <a:cxn ang="T101">
                    <a:pos x="T14" y="T15"/>
                  </a:cxn>
                  <a:cxn ang="T102">
                    <a:pos x="T16" y="T17"/>
                  </a:cxn>
                  <a:cxn ang="T103">
                    <a:pos x="T18" y="T19"/>
                  </a:cxn>
                  <a:cxn ang="T104">
                    <a:pos x="T20" y="T21"/>
                  </a:cxn>
                  <a:cxn ang="T105">
                    <a:pos x="T22" y="T23"/>
                  </a:cxn>
                  <a:cxn ang="T106">
                    <a:pos x="T24" y="T25"/>
                  </a:cxn>
                  <a:cxn ang="T107">
                    <a:pos x="T26" y="T27"/>
                  </a:cxn>
                  <a:cxn ang="T108">
                    <a:pos x="T28" y="T29"/>
                  </a:cxn>
                  <a:cxn ang="T109">
                    <a:pos x="T30" y="T31"/>
                  </a:cxn>
                  <a:cxn ang="T110">
                    <a:pos x="T32" y="T33"/>
                  </a:cxn>
                  <a:cxn ang="T111">
                    <a:pos x="T34" y="T35"/>
                  </a:cxn>
                  <a:cxn ang="T112">
                    <a:pos x="T36" y="T37"/>
                  </a:cxn>
                  <a:cxn ang="T113">
                    <a:pos x="T38" y="T39"/>
                  </a:cxn>
                  <a:cxn ang="T114">
                    <a:pos x="T40" y="T41"/>
                  </a:cxn>
                  <a:cxn ang="T115">
                    <a:pos x="T42" y="T43"/>
                  </a:cxn>
                  <a:cxn ang="T116">
                    <a:pos x="T44" y="T45"/>
                  </a:cxn>
                  <a:cxn ang="T117">
                    <a:pos x="T46" y="T47"/>
                  </a:cxn>
                  <a:cxn ang="T118">
                    <a:pos x="T48" y="T49"/>
                  </a:cxn>
                  <a:cxn ang="T119">
                    <a:pos x="T50" y="T51"/>
                  </a:cxn>
                  <a:cxn ang="T120">
                    <a:pos x="T52" y="T53"/>
                  </a:cxn>
                  <a:cxn ang="T121">
                    <a:pos x="T54" y="T55"/>
                  </a:cxn>
                  <a:cxn ang="T122">
                    <a:pos x="T56" y="T57"/>
                  </a:cxn>
                  <a:cxn ang="T123">
                    <a:pos x="T58" y="T59"/>
                  </a:cxn>
                  <a:cxn ang="T124">
                    <a:pos x="T60" y="T61"/>
                  </a:cxn>
                  <a:cxn ang="T125">
                    <a:pos x="T62" y="T63"/>
                  </a:cxn>
                  <a:cxn ang="T126">
                    <a:pos x="T64" y="T65"/>
                  </a:cxn>
                  <a:cxn ang="T127">
                    <a:pos x="T66" y="T67"/>
                  </a:cxn>
                  <a:cxn ang="T128">
                    <a:pos x="T68" y="T69"/>
                  </a:cxn>
                  <a:cxn ang="T129">
                    <a:pos x="T70" y="T71"/>
                  </a:cxn>
                  <a:cxn ang="T130">
                    <a:pos x="T72" y="T73"/>
                  </a:cxn>
                  <a:cxn ang="T131">
                    <a:pos x="T74" y="T75"/>
                  </a:cxn>
                  <a:cxn ang="T132">
                    <a:pos x="T76" y="T77"/>
                  </a:cxn>
                  <a:cxn ang="T133">
                    <a:pos x="T78" y="T79"/>
                  </a:cxn>
                  <a:cxn ang="T134">
                    <a:pos x="T80" y="T81"/>
                  </a:cxn>
                  <a:cxn ang="T135">
                    <a:pos x="T82" y="T83"/>
                  </a:cxn>
                  <a:cxn ang="T136">
                    <a:pos x="T84" y="T85"/>
                  </a:cxn>
                  <a:cxn ang="T137">
                    <a:pos x="T86" y="T87"/>
                  </a:cxn>
                  <a:cxn ang="T138">
                    <a:pos x="T88" y="T89"/>
                  </a:cxn>
                  <a:cxn ang="T139">
                    <a:pos x="T90" y="T91"/>
                  </a:cxn>
                  <a:cxn ang="T140">
                    <a:pos x="T92" y="T93"/>
                  </a:cxn>
                </a:cxnLst>
                <a:rect l="T141" t="T142" r="T143" b="T144"/>
                <a:pathLst>
                  <a:path w="125" h="127">
                    <a:moveTo>
                      <a:pt x="51" y="13"/>
                    </a:moveTo>
                    <a:lnTo>
                      <a:pt x="49" y="14"/>
                    </a:lnTo>
                    <a:lnTo>
                      <a:pt x="48" y="17"/>
                    </a:lnTo>
                    <a:lnTo>
                      <a:pt x="47" y="20"/>
                    </a:lnTo>
                    <a:lnTo>
                      <a:pt x="45" y="21"/>
                    </a:lnTo>
                    <a:lnTo>
                      <a:pt x="44" y="23"/>
                    </a:lnTo>
                    <a:lnTo>
                      <a:pt x="43" y="26"/>
                    </a:lnTo>
                    <a:lnTo>
                      <a:pt x="41" y="29"/>
                    </a:lnTo>
                    <a:lnTo>
                      <a:pt x="39" y="30"/>
                    </a:lnTo>
                    <a:lnTo>
                      <a:pt x="37" y="33"/>
                    </a:lnTo>
                    <a:lnTo>
                      <a:pt x="37" y="36"/>
                    </a:lnTo>
                    <a:lnTo>
                      <a:pt x="34" y="38"/>
                    </a:lnTo>
                    <a:lnTo>
                      <a:pt x="33" y="41"/>
                    </a:lnTo>
                    <a:lnTo>
                      <a:pt x="30" y="43"/>
                    </a:lnTo>
                    <a:lnTo>
                      <a:pt x="28" y="48"/>
                    </a:lnTo>
                    <a:lnTo>
                      <a:pt x="27" y="50"/>
                    </a:lnTo>
                    <a:lnTo>
                      <a:pt x="24" y="52"/>
                    </a:lnTo>
                    <a:lnTo>
                      <a:pt x="24" y="55"/>
                    </a:lnTo>
                    <a:lnTo>
                      <a:pt x="21" y="58"/>
                    </a:lnTo>
                    <a:lnTo>
                      <a:pt x="20" y="61"/>
                    </a:lnTo>
                    <a:lnTo>
                      <a:pt x="18" y="63"/>
                    </a:lnTo>
                    <a:lnTo>
                      <a:pt x="16" y="66"/>
                    </a:lnTo>
                    <a:lnTo>
                      <a:pt x="14" y="68"/>
                    </a:lnTo>
                    <a:lnTo>
                      <a:pt x="13" y="71"/>
                    </a:lnTo>
                    <a:lnTo>
                      <a:pt x="12" y="74"/>
                    </a:lnTo>
                    <a:lnTo>
                      <a:pt x="9" y="76"/>
                    </a:lnTo>
                    <a:lnTo>
                      <a:pt x="8" y="79"/>
                    </a:lnTo>
                    <a:lnTo>
                      <a:pt x="7" y="81"/>
                    </a:lnTo>
                    <a:lnTo>
                      <a:pt x="5" y="84"/>
                    </a:lnTo>
                    <a:lnTo>
                      <a:pt x="4" y="87"/>
                    </a:lnTo>
                    <a:lnTo>
                      <a:pt x="3" y="90"/>
                    </a:lnTo>
                    <a:lnTo>
                      <a:pt x="3" y="91"/>
                    </a:lnTo>
                    <a:lnTo>
                      <a:pt x="1" y="94"/>
                    </a:lnTo>
                    <a:lnTo>
                      <a:pt x="0" y="94"/>
                    </a:lnTo>
                    <a:lnTo>
                      <a:pt x="0" y="98"/>
                    </a:lnTo>
                    <a:lnTo>
                      <a:pt x="1" y="100"/>
                    </a:lnTo>
                    <a:lnTo>
                      <a:pt x="1" y="104"/>
                    </a:lnTo>
                    <a:lnTo>
                      <a:pt x="3" y="104"/>
                    </a:lnTo>
                    <a:lnTo>
                      <a:pt x="3" y="107"/>
                    </a:lnTo>
                    <a:lnTo>
                      <a:pt x="4" y="107"/>
                    </a:lnTo>
                    <a:lnTo>
                      <a:pt x="4" y="108"/>
                    </a:lnTo>
                    <a:lnTo>
                      <a:pt x="5" y="108"/>
                    </a:lnTo>
                    <a:lnTo>
                      <a:pt x="7" y="109"/>
                    </a:lnTo>
                    <a:lnTo>
                      <a:pt x="9" y="109"/>
                    </a:lnTo>
                    <a:lnTo>
                      <a:pt x="10" y="110"/>
                    </a:lnTo>
                    <a:lnTo>
                      <a:pt x="14" y="110"/>
                    </a:lnTo>
                    <a:lnTo>
                      <a:pt x="16" y="112"/>
                    </a:lnTo>
                    <a:lnTo>
                      <a:pt x="24" y="112"/>
                    </a:lnTo>
                    <a:lnTo>
                      <a:pt x="24" y="113"/>
                    </a:lnTo>
                    <a:lnTo>
                      <a:pt x="28" y="113"/>
                    </a:lnTo>
                    <a:lnTo>
                      <a:pt x="30" y="114"/>
                    </a:lnTo>
                    <a:lnTo>
                      <a:pt x="34" y="116"/>
                    </a:lnTo>
                    <a:lnTo>
                      <a:pt x="37" y="118"/>
                    </a:lnTo>
                    <a:lnTo>
                      <a:pt x="40" y="120"/>
                    </a:lnTo>
                    <a:lnTo>
                      <a:pt x="43" y="121"/>
                    </a:lnTo>
                    <a:lnTo>
                      <a:pt x="47" y="123"/>
                    </a:lnTo>
                    <a:lnTo>
                      <a:pt x="49" y="123"/>
                    </a:lnTo>
                    <a:lnTo>
                      <a:pt x="51" y="123"/>
                    </a:lnTo>
                    <a:lnTo>
                      <a:pt x="54" y="125"/>
                    </a:lnTo>
                    <a:lnTo>
                      <a:pt x="57" y="125"/>
                    </a:lnTo>
                    <a:lnTo>
                      <a:pt x="60" y="126"/>
                    </a:lnTo>
                    <a:lnTo>
                      <a:pt x="73" y="126"/>
                    </a:lnTo>
                    <a:lnTo>
                      <a:pt x="75" y="125"/>
                    </a:lnTo>
                    <a:lnTo>
                      <a:pt x="78" y="125"/>
                    </a:lnTo>
                    <a:lnTo>
                      <a:pt x="80" y="123"/>
                    </a:lnTo>
                    <a:lnTo>
                      <a:pt x="83" y="123"/>
                    </a:lnTo>
                    <a:lnTo>
                      <a:pt x="85" y="121"/>
                    </a:lnTo>
                    <a:lnTo>
                      <a:pt x="88" y="120"/>
                    </a:lnTo>
                    <a:lnTo>
                      <a:pt x="91" y="118"/>
                    </a:lnTo>
                    <a:lnTo>
                      <a:pt x="94" y="117"/>
                    </a:lnTo>
                    <a:lnTo>
                      <a:pt x="97" y="114"/>
                    </a:lnTo>
                    <a:lnTo>
                      <a:pt x="100" y="113"/>
                    </a:lnTo>
                    <a:lnTo>
                      <a:pt x="104" y="110"/>
                    </a:lnTo>
                    <a:lnTo>
                      <a:pt x="107" y="108"/>
                    </a:lnTo>
                    <a:lnTo>
                      <a:pt x="111" y="105"/>
                    </a:lnTo>
                    <a:lnTo>
                      <a:pt x="115" y="103"/>
                    </a:lnTo>
                    <a:lnTo>
                      <a:pt x="119" y="98"/>
                    </a:lnTo>
                    <a:lnTo>
                      <a:pt x="124" y="96"/>
                    </a:lnTo>
                    <a:lnTo>
                      <a:pt x="124" y="94"/>
                    </a:lnTo>
                    <a:lnTo>
                      <a:pt x="123" y="94"/>
                    </a:lnTo>
                    <a:lnTo>
                      <a:pt x="121" y="92"/>
                    </a:lnTo>
                    <a:lnTo>
                      <a:pt x="121" y="91"/>
                    </a:lnTo>
                    <a:lnTo>
                      <a:pt x="120" y="90"/>
                    </a:lnTo>
                    <a:lnTo>
                      <a:pt x="120" y="88"/>
                    </a:lnTo>
                    <a:lnTo>
                      <a:pt x="118" y="85"/>
                    </a:lnTo>
                    <a:lnTo>
                      <a:pt x="118" y="83"/>
                    </a:lnTo>
                    <a:lnTo>
                      <a:pt x="115" y="80"/>
                    </a:lnTo>
                    <a:lnTo>
                      <a:pt x="115" y="79"/>
                    </a:lnTo>
                    <a:lnTo>
                      <a:pt x="114" y="78"/>
                    </a:lnTo>
                    <a:lnTo>
                      <a:pt x="112" y="75"/>
                    </a:lnTo>
                    <a:lnTo>
                      <a:pt x="111" y="74"/>
                    </a:lnTo>
                    <a:lnTo>
                      <a:pt x="111" y="72"/>
                    </a:lnTo>
                    <a:lnTo>
                      <a:pt x="108" y="70"/>
                    </a:lnTo>
                    <a:lnTo>
                      <a:pt x="107" y="67"/>
                    </a:lnTo>
                    <a:lnTo>
                      <a:pt x="107" y="66"/>
                    </a:lnTo>
                    <a:lnTo>
                      <a:pt x="105" y="63"/>
                    </a:lnTo>
                    <a:lnTo>
                      <a:pt x="105" y="62"/>
                    </a:lnTo>
                    <a:lnTo>
                      <a:pt x="102" y="59"/>
                    </a:lnTo>
                    <a:lnTo>
                      <a:pt x="102" y="58"/>
                    </a:lnTo>
                    <a:lnTo>
                      <a:pt x="101" y="58"/>
                    </a:lnTo>
                    <a:lnTo>
                      <a:pt x="101" y="56"/>
                    </a:lnTo>
                    <a:lnTo>
                      <a:pt x="100" y="55"/>
                    </a:lnTo>
                    <a:lnTo>
                      <a:pt x="98" y="55"/>
                    </a:lnTo>
                    <a:lnTo>
                      <a:pt x="98" y="54"/>
                    </a:lnTo>
                    <a:lnTo>
                      <a:pt x="94" y="50"/>
                    </a:lnTo>
                    <a:lnTo>
                      <a:pt x="94" y="48"/>
                    </a:lnTo>
                    <a:lnTo>
                      <a:pt x="89" y="42"/>
                    </a:lnTo>
                    <a:lnTo>
                      <a:pt x="89" y="39"/>
                    </a:lnTo>
                    <a:lnTo>
                      <a:pt x="87" y="37"/>
                    </a:lnTo>
                    <a:lnTo>
                      <a:pt x="87" y="34"/>
                    </a:lnTo>
                    <a:lnTo>
                      <a:pt x="84" y="32"/>
                    </a:lnTo>
                    <a:lnTo>
                      <a:pt x="84" y="30"/>
                    </a:lnTo>
                    <a:lnTo>
                      <a:pt x="83" y="28"/>
                    </a:lnTo>
                    <a:lnTo>
                      <a:pt x="81" y="26"/>
                    </a:lnTo>
                    <a:lnTo>
                      <a:pt x="81" y="25"/>
                    </a:lnTo>
                    <a:lnTo>
                      <a:pt x="80" y="23"/>
                    </a:lnTo>
                    <a:lnTo>
                      <a:pt x="79" y="21"/>
                    </a:lnTo>
                    <a:lnTo>
                      <a:pt x="79" y="20"/>
                    </a:lnTo>
                    <a:lnTo>
                      <a:pt x="78" y="17"/>
                    </a:lnTo>
                    <a:lnTo>
                      <a:pt x="77" y="16"/>
                    </a:lnTo>
                    <a:lnTo>
                      <a:pt x="77" y="14"/>
                    </a:lnTo>
                    <a:lnTo>
                      <a:pt x="75" y="12"/>
                    </a:lnTo>
                    <a:lnTo>
                      <a:pt x="73" y="9"/>
                    </a:lnTo>
                    <a:lnTo>
                      <a:pt x="71" y="7"/>
                    </a:lnTo>
                    <a:lnTo>
                      <a:pt x="71" y="6"/>
                    </a:lnTo>
                    <a:lnTo>
                      <a:pt x="70" y="4"/>
                    </a:lnTo>
                    <a:lnTo>
                      <a:pt x="68" y="1"/>
                    </a:lnTo>
                    <a:lnTo>
                      <a:pt x="67" y="0"/>
                    </a:lnTo>
                    <a:lnTo>
                      <a:pt x="66" y="0"/>
                    </a:lnTo>
                    <a:lnTo>
                      <a:pt x="64" y="1"/>
                    </a:lnTo>
                    <a:lnTo>
                      <a:pt x="61" y="1"/>
                    </a:lnTo>
                    <a:lnTo>
                      <a:pt x="60" y="3"/>
                    </a:lnTo>
                    <a:lnTo>
                      <a:pt x="57" y="3"/>
                    </a:lnTo>
                    <a:lnTo>
                      <a:pt x="56" y="4"/>
                    </a:lnTo>
                    <a:lnTo>
                      <a:pt x="54" y="4"/>
                    </a:lnTo>
                    <a:lnTo>
                      <a:pt x="54" y="7"/>
                    </a:lnTo>
                    <a:lnTo>
                      <a:pt x="53" y="7"/>
                    </a:lnTo>
                    <a:lnTo>
                      <a:pt x="53" y="9"/>
                    </a:lnTo>
                    <a:lnTo>
                      <a:pt x="51" y="10"/>
                    </a:lnTo>
                    <a:lnTo>
                      <a:pt x="51" y="12"/>
                    </a:lnTo>
                    <a:lnTo>
                      <a:pt x="51" y="13"/>
                    </a:lnTo>
                    <a:lnTo>
                      <a:pt x="51" y="14"/>
                    </a:lnTo>
                    <a:lnTo>
                      <a:pt x="51" y="13"/>
                    </a:lnTo>
                  </a:path>
                </a:pathLst>
              </a:custGeom>
              <a:solidFill>
                <a:srgbClr val="FF8060"/>
              </a:solidFill>
              <a:ln w="12700" cap="rnd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245" name="Freeform 146"/>
              <p:cNvSpPr>
                <a:spLocks/>
              </p:cNvSpPr>
              <p:nvPr/>
            </p:nvSpPr>
            <p:spPr bwMode="auto">
              <a:xfrm>
                <a:off x="4890" y="2133"/>
                <a:ext cx="346" cy="405"/>
              </a:xfrm>
              <a:custGeom>
                <a:avLst/>
                <a:gdLst>
                  <a:gd name="T0" fmla="*/ 313 w 346"/>
                  <a:gd name="T1" fmla="*/ 264 h 405"/>
                  <a:gd name="T2" fmla="*/ 315 w 346"/>
                  <a:gd name="T3" fmla="*/ 289 h 405"/>
                  <a:gd name="T4" fmla="*/ 317 w 346"/>
                  <a:gd name="T5" fmla="*/ 310 h 405"/>
                  <a:gd name="T6" fmla="*/ 320 w 346"/>
                  <a:gd name="T7" fmla="*/ 319 h 405"/>
                  <a:gd name="T8" fmla="*/ 324 w 346"/>
                  <a:gd name="T9" fmla="*/ 328 h 405"/>
                  <a:gd name="T10" fmla="*/ 328 w 346"/>
                  <a:gd name="T11" fmla="*/ 341 h 405"/>
                  <a:gd name="T12" fmla="*/ 336 w 346"/>
                  <a:gd name="T13" fmla="*/ 359 h 405"/>
                  <a:gd name="T14" fmla="*/ 342 w 346"/>
                  <a:gd name="T15" fmla="*/ 375 h 405"/>
                  <a:gd name="T16" fmla="*/ 330 w 346"/>
                  <a:gd name="T17" fmla="*/ 379 h 405"/>
                  <a:gd name="T18" fmla="*/ 303 w 346"/>
                  <a:gd name="T19" fmla="*/ 383 h 405"/>
                  <a:gd name="T20" fmla="*/ 274 w 346"/>
                  <a:gd name="T21" fmla="*/ 386 h 405"/>
                  <a:gd name="T22" fmla="*/ 246 w 346"/>
                  <a:gd name="T23" fmla="*/ 389 h 405"/>
                  <a:gd name="T24" fmla="*/ 217 w 346"/>
                  <a:gd name="T25" fmla="*/ 392 h 405"/>
                  <a:gd name="T26" fmla="*/ 189 w 346"/>
                  <a:gd name="T27" fmla="*/ 396 h 405"/>
                  <a:gd name="T28" fmla="*/ 160 w 346"/>
                  <a:gd name="T29" fmla="*/ 399 h 405"/>
                  <a:gd name="T30" fmla="*/ 133 w 346"/>
                  <a:gd name="T31" fmla="*/ 403 h 405"/>
                  <a:gd name="T32" fmla="*/ 118 w 346"/>
                  <a:gd name="T33" fmla="*/ 367 h 405"/>
                  <a:gd name="T34" fmla="*/ 115 w 346"/>
                  <a:gd name="T35" fmla="*/ 360 h 405"/>
                  <a:gd name="T36" fmla="*/ 112 w 346"/>
                  <a:gd name="T37" fmla="*/ 354 h 405"/>
                  <a:gd name="T38" fmla="*/ 108 w 346"/>
                  <a:gd name="T39" fmla="*/ 349 h 405"/>
                  <a:gd name="T40" fmla="*/ 99 w 346"/>
                  <a:gd name="T41" fmla="*/ 344 h 405"/>
                  <a:gd name="T42" fmla="*/ 88 w 346"/>
                  <a:gd name="T43" fmla="*/ 337 h 405"/>
                  <a:gd name="T44" fmla="*/ 80 w 346"/>
                  <a:gd name="T45" fmla="*/ 333 h 405"/>
                  <a:gd name="T46" fmla="*/ 71 w 346"/>
                  <a:gd name="T47" fmla="*/ 328 h 405"/>
                  <a:gd name="T48" fmla="*/ 63 w 346"/>
                  <a:gd name="T49" fmla="*/ 325 h 405"/>
                  <a:gd name="T50" fmla="*/ 53 w 346"/>
                  <a:gd name="T51" fmla="*/ 321 h 405"/>
                  <a:gd name="T52" fmla="*/ 20 w 346"/>
                  <a:gd name="T53" fmla="*/ 318 h 405"/>
                  <a:gd name="T54" fmla="*/ 12 w 346"/>
                  <a:gd name="T55" fmla="*/ 316 h 405"/>
                  <a:gd name="T56" fmla="*/ 9 w 346"/>
                  <a:gd name="T57" fmla="*/ 310 h 405"/>
                  <a:gd name="T58" fmla="*/ 9 w 346"/>
                  <a:gd name="T59" fmla="*/ 289 h 405"/>
                  <a:gd name="T60" fmla="*/ 9 w 346"/>
                  <a:gd name="T61" fmla="*/ 271 h 405"/>
                  <a:gd name="T62" fmla="*/ 7 w 346"/>
                  <a:gd name="T63" fmla="*/ 263 h 405"/>
                  <a:gd name="T64" fmla="*/ 3 w 346"/>
                  <a:gd name="T65" fmla="*/ 252 h 405"/>
                  <a:gd name="T66" fmla="*/ 6 w 346"/>
                  <a:gd name="T67" fmla="*/ 251 h 405"/>
                  <a:gd name="T68" fmla="*/ 0 w 346"/>
                  <a:gd name="T69" fmla="*/ 243 h 405"/>
                  <a:gd name="T70" fmla="*/ 3 w 346"/>
                  <a:gd name="T71" fmla="*/ 195 h 405"/>
                  <a:gd name="T72" fmla="*/ 6 w 346"/>
                  <a:gd name="T73" fmla="*/ 159 h 405"/>
                  <a:gd name="T74" fmla="*/ 10 w 346"/>
                  <a:gd name="T75" fmla="*/ 144 h 405"/>
                  <a:gd name="T76" fmla="*/ 17 w 346"/>
                  <a:gd name="T77" fmla="*/ 133 h 405"/>
                  <a:gd name="T78" fmla="*/ 28 w 346"/>
                  <a:gd name="T79" fmla="*/ 123 h 405"/>
                  <a:gd name="T80" fmla="*/ 28 w 346"/>
                  <a:gd name="T81" fmla="*/ 116 h 405"/>
                  <a:gd name="T82" fmla="*/ 24 w 346"/>
                  <a:gd name="T83" fmla="*/ 104 h 405"/>
                  <a:gd name="T84" fmla="*/ 16 w 346"/>
                  <a:gd name="T85" fmla="*/ 88 h 405"/>
                  <a:gd name="T86" fmla="*/ 10 w 346"/>
                  <a:gd name="T87" fmla="*/ 82 h 405"/>
                  <a:gd name="T88" fmla="*/ 13 w 346"/>
                  <a:gd name="T89" fmla="*/ 62 h 405"/>
                  <a:gd name="T90" fmla="*/ 16 w 346"/>
                  <a:gd name="T91" fmla="*/ 57 h 405"/>
                  <a:gd name="T92" fmla="*/ 19 w 346"/>
                  <a:gd name="T93" fmla="*/ 49 h 405"/>
                  <a:gd name="T94" fmla="*/ 21 w 346"/>
                  <a:gd name="T95" fmla="*/ 30 h 405"/>
                  <a:gd name="T96" fmla="*/ 24 w 346"/>
                  <a:gd name="T97" fmla="*/ 18 h 405"/>
                  <a:gd name="T98" fmla="*/ 35 w 346"/>
                  <a:gd name="T99" fmla="*/ 2 h 405"/>
                  <a:gd name="T100" fmla="*/ 271 w 346"/>
                  <a:gd name="T101" fmla="*/ 71 h 405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w 346"/>
                  <a:gd name="T154" fmla="*/ 0 h 405"/>
                  <a:gd name="T155" fmla="*/ 346 w 346"/>
                  <a:gd name="T156" fmla="*/ 405 h 405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T153" t="T154" r="T155" b="T156"/>
                <a:pathLst>
                  <a:path w="346" h="405">
                    <a:moveTo>
                      <a:pt x="271" y="71"/>
                    </a:moveTo>
                    <a:lnTo>
                      <a:pt x="310" y="265"/>
                    </a:lnTo>
                    <a:lnTo>
                      <a:pt x="313" y="265"/>
                    </a:lnTo>
                    <a:lnTo>
                      <a:pt x="313" y="264"/>
                    </a:lnTo>
                    <a:lnTo>
                      <a:pt x="313" y="271"/>
                    </a:lnTo>
                    <a:lnTo>
                      <a:pt x="313" y="276"/>
                    </a:lnTo>
                    <a:lnTo>
                      <a:pt x="315" y="281"/>
                    </a:lnTo>
                    <a:lnTo>
                      <a:pt x="315" y="289"/>
                    </a:lnTo>
                    <a:lnTo>
                      <a:pt x="316" y="293"/>
                    </a:lnTo>
                    <a:lnTo>
                      <a:pt x="316" y="300"/>
                    </a:lnTo>
                    <a:lnTo>
                      <a:pt x="317" y="302"/>
                    </a:lnTo>
                    <a:lnTo>
                      <a:pt x="317" y="310"/>
                    </a:lnTo>
                    <a:lnTo>
                      <a:pt x="319" y="313"/>
                    </a:lnTo>
                    <a:lnTo>
                      <a:pt x="319" y="316"/>
                    </a:lnTo>
                    <a:lnTo>
                      <a:pt x="320" y="317"/>
                    </a:lnTo>
                    <a:lnTo>
                      <a:pt x="320" y="319"/>
                    </a:lnTo>
                    <a:lnTo>
                      <a:pt x="321" y="321"/>
                    </a:lnTo>
                    <a:lnTo>
                      <a:pt x="321" y="324"/>
                    </a:lnTo>
                    <a:lnTo>
                      <a:pt x="323" y="325"/>
                    </a:lnTo>
                    <a:lnTo>
                      <a:pt x="324" y="328"/>
                    </a:lnTo>
                    <a:lnTo>
                      <a:pt x="324" y="331"/>
                    </a:lnTo>
                    <a:lnTo>
                      <a:pt x="326" y="333"/>
                    </a:lnTo>
                    <a:lnTo>
                      <a:pt x="326" y="337"/>
                    </a:lnTo>
                    <a:lnTo>
                      <a:pt x="328" y="341"/>
                    </a:lnTo>
                    <a:lnTo>
                      <a:pt x="330" y="344"/>
                    </a:lnTo>
                    <a:lnTo>
                      <a:pt x="332" y="349"/>
                    </a:lnTo>
                    <a:lnTo>
                      <a:pt x="335" y="354"/>
                    </a:lnTo>
                    <a:lnTo>
                      <a:pt x="336" y="359"/>
                    </a:lnTo>
                    <a:lnTo>
                      <a:pt x="339" y="366"/>
                    </a:lnTo>
                    <a:lnTo>
                      <a:pt x="341" y="373"/>
                    </a:lnTo>
                    <a:lnTo>
                      <a:pt x="342" y="374"/>
                    </a:lnTo>
                    <a:lnTo>
                      <a:pt x="342" y="375"/>
                    </a:lnTo>
                    <a:lnTo>
                      <a:pt x="344" y="375"/>
                    </a:lnTo>
                    <a:lnTo>
                      <a:pt x="345" y="376"/>
                    </a:lnTo>
                    <a:lnTo>
                      <a:pt x="339" y="378"/>
                    </a:lnTo>
                    <a:lnTo>
                      <a:pt x="330" y="379"/>
                    </a:lnTo>
                    <a:lnTo>
                      <a:pt x="324" y="379"/>
                    </a:lnTo>
                    <a:lnTo>
                      <a:pt x="317" y="380"/>
                    </a:lnTo>
                    <a:lnTo>
                      <a:pt x="310" y="382"/>
                    </a:lnTo>
                    <a:lnTo>
                      <a:pt x="303" y="383"/>
                    </a:lnTo>
                    <a:lnTo>
                      <a:pt x="295" y="383"/>
                    </a:lnTo>
                    <a:lnTo>
                      <a:pt x="288" y="385"/>
                    </a:lnTo>
                    <a:lnTo>
                      <a:pt x="282" y="386"/>
                    </a:lnTo>
                    <a:lnTo>
                      <a:pt x="274" y="386"/>
                    </a:lnTo>
                    <a:lnTo>
                      <a:pt x="268" y="387"/>
                    </a:lnTo>
                    <a:lnTo>
                      <a:pt x="261" y="388"/>
                    </a:lnTo>
                    <a:lnTo>
                      <a:pt x="253" y="388"/>
                    </a:lnTo>
                    <a:lnTo>
                      <a:pt x="246" y="389"/>
                    </a:lnTo>
                    <a:lnTo>
                      <a:pt x="239" y="391"/>
                    </a:lnTo>
                    <a:lnTo>
                      <a:pt x="232" y="391"/>
                    </a:lnTo>
                    <a:lnTo>
                      <a:pt x="225" y="392"/>
                    </a:lnTo>
                    <a:lnTo>
                      <a:pt x="217" y="392"/>
                    </a:lnTo>
                    <a:lnTo>
                      <a:pt x="211" y="394"/>
                    </a:lnTo>
                    <a:lnTo>
                      <a:pt x="203" y="395"/>
                    </a:lnTo>
                    <a:lnTo>
                      <a:pt x="196" y="395"/>
                    </a:lnTo>
                    <a:lnTo>
                      <a:pt x="189" y="396"/>
                    </a:lnTo>
                    <a:lnTo>
                      <a:pt x="182" y="396"/>
                    </a:lnTo>
                    <a:lnTo>
                      <a:pt x="175" y="398"/>
                    </a:lnTo>
                    <a:lnTo>
                      <a:pt x="169" y="399"/>
                    </a:lnTo>
                    <a:lnTo>
                      <a:pt x="160" y="399"/>
                    </a:lnTo>
                    <a:lnTo>
                      <a:pt x="154" y="401"/>
                    </a:lnTo>
                    <a:lnTo>
                      <a:pt x="146" y="401"/>
                    </a:lnTo>
                    <a:lnTo>
                      <a:pt x="140" y="402"/>
                    </a:lnTo>
                    <a:lnTo>
                      <a:pt x="133" y="403"/>
                    </a:lnTo>
                    <a:lnTo>
                      <a:pt x="125" y="403"/>
                    </a:lnTo>
                    <a:lnTo>
                      <a:pt x="118" y="404"/>
                    </a:lnTo>
                    <a:lnTo>
                      <a:pt x="118" y="369"/>
                    </a:lnTo>
                    <a:lnTo>
                      <a:pt x="118" y="367"/>
                    </a:lnTo>
                    <a:lnTo>
                      <a:pt x="118" y="365"/>
                    </a:lnTo>
                    <a:lnTo>
                      <a:pt x="116" y="363"/>
                    </a:lnTo>
                    <a:lnTo>
                      <a:pt x="116" y="362"/>
                    </a:lnTo>
                    <a:lnTo>
                      <a:pt x="115" y="360"/>
                    </a:lnTo>
                    <a:lnTo>
                      <a:pt x="115" y="359"/>
                    </a:lnTo>
                    <a:lnTo>
                      <a:pt x="113" y="358"/>
                    </a:lnTo>
                    <a:lnTo>
                      <a:pt x="113" y="355"/>
                    </a:lnTo>
                    <a:lnTo>
                      <a:pt x="112" y="354"/>
                    </a:lnTo>
                    <a:lnTo>
                      <a:pt x="111" y="351"/>
                    </a:lnTo>
                    <a:lnTo>
                      <a:pt x="112" y="351"/>
                    </a:lnTo>
                    <a:lnTo>
                      <a:pt x="111" y="350"/>
                    </a:lnTo>
                    <a:lnTo>
                      <a:pt x="108" y="349"/>
                    </a:lnTo>
                    <a:lnTo>
                      <a:pt x="106" y="349"/>
                    </a:lnTo>
                    <a:lnTo>
                      <a:pt x="104" y="347"/>
                    </a:lnTo>
                    <a:lnTo>
                      <a:pt x="102" y="344"/>
                    </a:lnTo>
                    <a:lnTo>
                      <a:pt x="99" y="344"/>
                    </a:lnTo>
                    <a:lnTo>
                      <a:pt x="95" y="341"/>
                    </a:lnTo>
                    <a:lnTo>
                      <a:pt x="93" y="341"/>
                    </a:lnTo>
                    <a:lnTo>
                      <a:pt x="91" y="340"/>
                    </a:lnTo>
                    <a:lnTo>
                      <a:pt x="88" y="337"/>
                    </a:lnTo>
                    <a:lnTo>
                      <a:pt x="87" y="337"/>
                    </a:lnTo>
                    <a:lnTo>
                      <a:pt x="84" y="334"/>
                    </a:lnTo>
                    <a:lnTo>
                      <a:pt x="82" y="333"/>
                    </a:lnTo>
                    <a:lnTo>
                      <a:pt x="80" y="333"/>
                    </a:lnTo>
                    <a:lnTo>
                      <a:pt x="77" y="331"/>
                    </a:lnTo>
                    <a:lnTo>
                      <a:pt x="75" y="331"/>
                    </a:lnTo>
                    <a:lnTo>
                      <a:pt x="73" y="328"/>
                    </a:lnTo>
                    <a:lnTo>
                      <a:pt x="71" y="328"/>
                    </a:lnTo>
                    <a:lnTo>
                      <a:pt x="68" y="326"/>
                    </a:lnTo>
                    <a:lnTo>
                      <a:pt x="67" y="326"/>
                    </a:lnTo>
                    <a:lnTo>
                      <a:pt x="64" y="325"/>
                    </a:lnTo>
                    <a:lnTo>
                      <a:pt x="63" y="325"/>
                    </a:lnTo>
                    <a:lnTo>
                      <a:pt x="61" y="324"/>
                    </a:lnTo>
                    <a:lnTo>
                      <a:pt x="59" y="322"/>
                    </a:lnTo>
                    <a:lnTo>
                      <a:pt x="54" y="322"/>
                    </a:lnTo>
                    <a:lnTo>
                      <a:pt x="53" y="321"/>
                    </a:lnTo>
                    <a:lnTo>
                      <a:pt x="32" y="321"/>
                    </a:lnTo>
                    <a:lnTo>
                      <a:pt x="30" y="319"/>
                    </a:lnTo>
                    <a:lnTo>
                      <a:pt x="21" y="319"/>
                    </a:lnTo>
                    <a:lnTo>
                      <a:pt x="20" y="318"/>
                    </a:lnTo>
                    <a:lnTo>
                      <a:pt x="16" y="318"/>
                    </a:lnTo>
                    <a:lnTo>
                      <a:pt x="15" y="317"/>
                    </a:lnTo>
                    <a:lnTo>
                      <a:pt x="13" y="317"/>
                    </a:lnTo>
                    <a:lnTo>
                      <a:pt x="12" y="316"/>
                    </a:lnTo>
                    <a:lnTo>
                      <a:pt x="10" y="316"/>
                    </a:lnTo>
                    <a:lnTo>
                      <a:pt x="10" y="315"/>
                    </a:lnTo>
                    <a:lnTo>
                      <a:pt x="9" y="313"/>
                    </a:lnTo>
                    <a:lnTo>
                      <a:pt x="9" y="310"/>
                    </a:lnTo>
                    <a:lnTo>
                      <a:pt x="8" y="309"/>
                    </a:lnTo>
                    <a:lnTo>
                      <a:pt x="8" y="295"/>
                    </a:lnTo>
                    <a:lnTo>
                      <a:pt x="9" y="293"/>
                    </a:lnTo>
                    <a:lnTo>
                      <a:pt x="9" y="289"/>
                    </a:lnTo>
                    <a:lnTo>
                      <a:pt x="10" y="288"/>
                    </a:lnTo>
                    <a:lnTo>
                      <a:pt x="10" y="276"/>
                    </a:lnTo>
                    <a:lnTo>
                      <a:pt x="9" y="273"/>
                    </a:lnTo>
                    <a:lnTo>
                      <a:pt x="9" y="271"/>
                    </a:lnTo>
                    <a:lnTo>
                      <a:pt x="8" y="270"/>
                    </a:lnTo>
                    <a:lnTo>
                      <a:pt x="8" y="265"/>
                    </a:lnTo>
                    <a:lnTo>
                      <a:pt x="7" y="264"/>
                    </a:lnTo>
                    <a:lnTo>
                      <a:pt x="7" y="263"/>
                    </a:lnTo>
                    <a:lnTo>
                      <a:pt x="6" y="261"/>
                    </a:lnTo>
                    <a:lnTo>
                      <a:pt x="4" y="258"/>
                    </a:lnTo>
                    <a:lnTo>
                      <a:pt x="3" y="256"/>
                    </a:lnTo>
                    <a:lnTo>
                      <a:pt x="3" y="252"/>
                    </a:lnTo>
                    <a:lnTo>
                      <a:pt x="4" y="252"/>
                    </a:lnTo>
                    <a:lnTo>
                      <a:pt x="4" y="251"/>
                    </a:lnTo>
                    <a:lnTo>
                      <a:pt x="9" y="251"/>
                    </a:lnTo>
                    <a:lnTo>
                      <a:pt x="6" y="251"/>
                    </a:lnTo>
                    <a:lnTo>
                      <a:pt x="3" y="248"/>
                    </a:lnTo>
                    <a:lnTo>
                      <a:pt x="3" y="247"/>
                    </a:lnTo>
                    <a:lnTo>
                      <a:pt x="1" y="245"/>
                    </a:lnTo>
                    <a:lnTo>
                      <a:pt x="0" y="243"/>
                    </a:lnTo>
                    <a:lnTo>
                      <a:pt x="0" y="219"/>
                    </a:lnTo>
                    <a:lnTo>
                      <a:pt x="1" y="216"/>
                    </a:lnTo>
                    <a:lnTo>
                      <a:pt x="1" y="201"/>
                    </a:lnTo>
                    <a:lnTo>
                      <a:pt x="3" y="195"/>
                    </a:lnTo>
                    <a:lnTo>
                      <a:pt x="3" y="188"/>
                    </a:lnTo>
                    <a:lnTo>
                      <a:pt x="4" y="182"/>
                    </a:lnTo>
                    <a:lnTo>
                      <a:pt x="4" y="168"/>
                    </a:lnTo>
                    <a:lnTo>
                      <a:pt x="6" y="159"/>
                    </a:lnTo>
                    <a:lnTo>
                      <a:pt x="7" y="155"/>
                    </a:lnTo>
                    <a:lnTo>
                      <a:pt x="8" y="150"/>
                    </a:lnTo>
                    <a:lnTo>
                      <a:pt x="9" y="146"/>
                    </a:lnTo>
                    <a:lnTo>
                      <a:pt x="10" y="144"/>
                    </a:lnTo>
                    <a:lnTo>
                      <a:pt x="12" y="141"/>
                    </a:lnTo>
                    <a:lnTo>
                      <a:pt x="15" y="139"/>
                    </a:lnTo>
                    <a:lnTo>
                      <a:pt x="16" y="136"/>
                    </a:lnTo>
                    <a:lnTo>
                      <a:pt x="17" y="133"/>
                    </a:lnTo>
                    <a:lnTo>
                      <a:pt x="25" y="125"/>
                    </a:lnTo>
                    <a:lnTo>
                      <a:pt x="25" y="124"/>
                    </a:lnTo>
                    <a:lnTo>
                      <a:pt x="26" y="124"/>
                    </a:lnTo>
                    <a:lnTo>
                      <a:pt x="28" y="123"/>
                    </a:lnTo>
                    <a:lnTo>
                      <a:pt x="28" y="120"/>
                    </a:lnTo>
                    <a:lnTo>
                      <a:pt x="29" y="120"/>
                    </a:lnTo>
                    <a:lnTo>
                      <a:pt x="29" y="117"/>
                    </a:lnTo>
                    <a:lnTo>
                      <a:pt x="28" y="116"/>
                    </a:lnTo>
                    <a:lnTo>
                      <a:pt x="28" y="112"/>
                    </a:lnTo>
                    <a:lnTo>
                      <a:pt x="26" y="109"/>
                    </a:lnTo>
                    <a:lnTo>
                      <a:pt x="25" y="107"/>
                    </a:lnTo>
                    <a:lnTo>
                      <a:pt x="24" y="104"/>
                    </a:lnTo>
                    <a:lnTo>
                      <a:pt x="22" y="100"/>
                    </a:lnTo>
                    <a:lnTo>
                      <a:pt x="20" y="98"/>
                    </a:lnTo>
                    <a:lnTo>
                      <a:pt x="19" y="92"/>
                    </a:lnTo>
                    <a:lnTo>
                      <a:pt x="16" y="88"/>
                    </a:lnTo>
                    <a:lnTo>
                      <a:pt x="15" y="87"/>
                    </a:lnTo>
                    <a:lnTo>
                      <a:pt x="12" y="87"/>
                    </a:lnTo>
                    <a:lnTo>
                      <a:pt x="12" y="83"/>
                    </a:lnTo>
                    <a:lnTo>
                      <a:pt x="10" y="82"/>
                    </a:lnTo>
                    <a:lnTo>
                      <a:pt x="10" y="66"/>
                    </a:lnTo>
                    <a:lnTo>
                      <a:pt x="12" y="64"/>
                    </a:lnTo>
                    <a:lnTo>
                      <a:pt x="12" y="63"/>
                    </a:lnTo>
                    <a:lnTo>
                      <a:pt x="13" y="62"/>
                    </a:lnTo>
                    <a:lnTo>
                      <a:pt x="13" y="60"/>
                    </a:lnTo>
                    <a:lnTo>
                      <a:pt x="15" y="59"/>
                    </a:lnTo>
                    <a:lnTo>
                      <a:pt x="15" y="58"/>
                    </a:lnTo>
                    <a:lnTo>
                      <a:pt x="16" y="57"/>
                    </a:lnTo>
                    <a:lnTo>
                      <a:pt x="16" y="54"/>
                    </a:lnTo>
                    <a:lnTo>
                      <a:pt x="17" y="53"/>
                    </a:lnTo>
                    <a:lnTo>
                      <a:pt x="17" y="51"/>
                    </a:lnTo>
                    <a:lnTo>
                      <a:pt x="19" y="49"/>
                    </a:lnTo>
                    <a:lnTo>
                      <a:pt x="19" y="44"/>
                    </a:lnTo>
                    <a:lnTo>
                      <a:pt x="20" y="41"/>
                    </a:lnTo>
                    <a:lnTo>
                      <a:pt x="20" y="31"/>
                    </a:lnTo>
                    <a:lnTo>
                      <a:pt x="21" y="30"/>
                    </a:lnTo>
                    <a:lnTo>
                      <a:pt x="21" y="22"/>
                    </a:lnTo>
                    <a:lnTo>
                      <a:pt x="22" y="21"/>
                    </a:lnTo>
                    <a:lnTo>
                      <a:pt x="22" y="19"/>
                    </a:lnTo>
                    <a:lnTo>
                      <a:pt x="24" y="18"/>
                    </a:lnTo>
                    <a:lnTo>
                      <a:pt x="24" y="15"/>
                    </a:lnTo>
                    <a:lnTo>
                      <a:pt x="26" y="12"/>
                    </a:lnTo>
                    <a:lnTo>
                      <a:pt x="26" y="10"/>
                    </a:lnTo>
                    <a:lnTo>
                      <a:pt x="35" y="2"/>
                    </a:lnTo>
                    <a:lnTo>
                      <a:pt x="37" y="1"/>
                    </a:lnTo>
                    <a:lnTo>
                      <a:pt x="38" y="0"/>
                    </a:lnTo>
                    <a:lnTo>
                      <a:pt x="268" y="67"/>
                    </a:lnTo>
                    <a:lnTo>
                      <a:pt x="271" y="71"/>
                    </a:lnTo>
                  </a:path>
                </a:pathLst>
              </a:custGeom>
              <a:solidFill>
                <a:srgbClr val="FF8060"/>
              </a:solidFill>
              <a:ln w="12700" cap="rnd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246" name="Freeform 147"/>
              <p:cNvSpPr>
                <a:spLocks/>
              </p:cNvSpPr>
              <p:nvPr/>
            </p:nvSpPr>
            <p:spPr bwMode="auto">
              <a:xfrm>
                <a:off x="4895" y="2300"/>
                <a:ext cx="32" cy="98"/>
              </a:xfrm>
              <a:custGeom>
                <a:avLst/>
                <a:gdLst>
                  <a:gd name="T0" fmla="*/ 1 w 32"/>
                  <a:gd name="T1" fmla="*/ 0 h 98"/>
                  <a:gd name="T2" fmla="*/ 0 w 32"/>
                  <a:gd name="T3" fmla="*/ 1 h 98"/>
                  <a:gd name="T4" fmla="*/ 0 w 32"/>
                  <a:gd name="T5" fmla="*/ 3 h 98"/>
                  <a:gd name="T6" fmla="*/ 1 w 32"/>
                  <a:gd name="T7" fmla="*/ 3 h 98"/>
                  <a:gd name="T8" fmla="*/ 1 w 32"/>
                  <a:gd name="T9" fmla="*/ 12 h 98"/>
                  <a:gd name="T10" fmla="*/ 3 w 32"/>
                  <a:gd name="T11" fmla="*/ 16 h 98"/>
                  <a:gd name="T12" fmla="*/ 3 w 32"/>
                  <a:gd name="T13" fmla="*/ 21 h 98"/>
                  <a:gd name="T14" fmla="*/ 3 w 32"/>
                  <a:gd name="T15" fmla="*/ 23 h 98"/>
                  <a:gd name="T16" fmla="*/ 3 w 32"/>
                  <a:gd name="T17" fmla="*/ 28 h 98"/>
                  <a:gd name="T18" fmla="*/ 5 w 32"/>
                  <a:gd name="T19" fmla="*/ 32 h 98"/>
                  <a:gd name="T20" fmla="*/ 6 w 32"/>
                  <a:gd name="T21" fmla="*/ 34 h 98"/>
                  <a:gd name="T22" fmla="*/ 8 w 32"/>
                  <a:gd name="T23" fmla="*/ 38 h 98"/>
                  <a:gd name="T24" fmla="*/ 8 w 32"/>
                  <a:gd name="T25" fmla="*/ 41 h 98"/>
                  <a:gd name="T26" fmla="*/ 9 w 32"/>
                  <a:gd name="T27" fmla="*/ 43 h 98"/>
                  <a:gd name="T28" fmla="*/ 10 w 32"/>
                  <a:gd name="T29" fmla="*/ 47 h 98"/>
                  <a:gd name="T30" fmla="*/ 12 w 32"/>
                  <a:gd name="T31" fmla="*/ 50 h 98"/>
                  <a:gd name="T32" fmla="*/ 13 w 32"/>
                  <a:gd name="T33" fmla="*/ 51 h 98"/>
                  <a:gd name="T34" fmla="*/ 14 w 32"/>
                  <a:gd name="T35" fmla="*/ 54 h 98"/>
                  <a:gd name="T36" fmla="*/ 16 w 32"/>
                  <a:gd name="T37" fmla="*/ 56 h 98"/>
                  <a:gd name="T38" fmla="*/ 17 w 32"/>
                  <a:gd name="T39" fmla="*/ 59 h 98"/>
                  <a:gd name="T40" fmla="*/ 18 w 32"/>
                  <a:gd name="T41" fmla="*/ 62 h 98"/>
                  <a:gd name="T42" fmla="*/ 19 w 32"/>
                  <a:gd name="T43" fmla="*/ 64 h 98"/>
                  <a:gd name="T44" fmla="*/ 21 w 32"/>
                  <a:gd name="T45" fmla="*/ 65 h 98"/>
                  <a:gd name="T46" fmla="*/ 22 w 32"/>
                  <a:gd name="T47" fmla="*/ 68 h 98"/>
                  <a:gd name="T48" fmla="*/ 23 w 32"/>
                  <a:gd name="T49" fmla="*/ 71 h 98"/>
                  <a:gd name="T50" fmla="*/ 25 w 32"/>
                  <a:gd name="T51" fmla="*/ 74 h 98"/>
                  <a:gd name="T52" fmla="*/ 26 w 32"/>
                  <a:gd name="T53" fmla="*/ 75 h 98"/>
                  <a:gd name="T54" fmla="*/ 26 w 32"/>
                  <a:gd name="T55" fmla="*/ 78 h 98"/>
                  <a:gd name="T56" fmla="*/ 28 w 32"/>
                  <a:gd name="T57" fmla="*/ 80 h 98"/>
                  <a:gd name="T58" fmla="*/ 29 w 32"/>
                  <a:gd name="T59" fmla="*/ 83 h 98"/>
                  <a:gd name="T60" fmla="*/ 29 w 32"/>
                  <a:gd name="T61" fmla="*/ 85 h 98"/>
                  <a:gd name="T62" fmla="*/ 30 w 32"/>
                  <a:gd name="T63" fmla="*/ 88 h 98"/>
                  <a:gd name="T64" fmla="*/ 30 w 32"/>
                  <a:gd name="T65" fmla="*/ 91 h 98"/>
                  <a:gd name="T66" fmla="*/ 31 w 32"/>
                  <a:gd name="T67" fmla="*/ 94 h 98"/>
                  <a:gd name="T68" fmla="*/ 31 w 32"/>
                  <a:gd name="T69" fmla="*/ 97 h 98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32"/>
                  <a:gd name="T106" fmla="*/ 0 h 98"/>
                  <a:gd name="T107" fmla="*/ 32 w 32"/>
                  <a:gd name="T108" fmla="*/ 98 h 98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32" h="98">
                    <a:moveTo>
                      <a:pt x="1" y="0"/>
                    </a:moveTo>
                    <a:lnTo>
                      <a:pt x="0" y="1"/>
                    </a:lnTo>
                    <a:lnTo>
                      <a:pt x="0" y="3"/>
                    </a:lnTo>
                    <a:lnTo>
                      <a:pt x="1" y="3"/>
                    </a:lnTo>
                    <a:lnTo>
                      <a:pt x="1" y="12"/>
                    </a:lnTo>
                    <a:lnTo>
                      <a:pt x="3" y="16"/>
                    </a:lnTo>
                    <a:lnTo>
                      <a:pt x="3" y="21"/>
                    </a:lnTo>
                    <a:lnTo>
                      <a:pt x="3" y="23"/>
                    </a:lnTo>
                    <a:lnTo>
                      <a:pt x="3" y="28"/>
                    </a:lnTo>
                    <a:lnTo>
                      <a:pt x="5" y="32"/>
                    </a:lnTo>
                    <a:lnTo>
                      <a:pt x="6" y="34"/>
                    </a:lnTo>
                    <a:lnTo>
                      <a:pt x="8" y="38"/>
                    </a:lnTo>
                    <a:lnTo>
                      <a:pt x="8" y="41"/>
                    </a:lnTo>
                    <a:lnTo>
                      <a:pt x="9" y="43"/>
                    </a:lnTo>
                    <a:lnTo>
                      <a:pt x="10" y="47"/>
                    </a:lnTo>
                    <a:lnTo>
                      <a:pt x="12" y="50"/>
                    </a:lnTo>
                    <a:lnTo>
                      <a:pt x="13" y="51"/>
                    </a:lnTo>
                    <a:lnTo>
                      <a:pt x="14" y="54"/>
                    </a:lnTo>
                    <a:lnTo>
                      <a:pt x="16" y="56"/>
                    </a:lnTo>
                    <a:lnTo>
                      <a:pt x="17" y="59"/>
                    </a:lnTo>
                    <a:lnTo>
                      <a:pt x="18" y="62"/>
                    </a:lnTo>
                    <a:lnTo>
                      <a:pt x="19" y="64"/>
                    </a:lnTo>
                    <a:lnTo>
                      <a:pt x="21" y="65"/>
                    </a:lnTo>
                    <a:lnTo>
                      <a:pt x="22" y="68"/>
                    </a:lnTo>
                    <a:lnTo>
                      <a:pt x="23" y="71"/>
                    </a:lnTo>
                    <a:lnTo>
                      <a:pt x="25" y="74"/>
                    </a:lnTo>
                    <a:lnTo>
                      <a:pt x="26" y="75"/>
                    </a:lnTo>
                    <a:lnTo>
                      <a:pt x="26" y="78"/>
                    </a:lnTo>
                    <a:lnTo>
                      <a:pt x="28" y="80"/>
                    </a:lnTo>
                    <a:lnTo>
                      <a:pt x="29" y="83"/>
                    </a:lnTo>
                    <a:lnTo>
                      <a:pt x="29" y="85"/>
                    </a:lnTo>
                    <a:lnTo>
                      <a:pt x="30" y="88"/>
                    </a:lnTo>
                    <a:lnTo>
                      <a:pt x="30" y="91"/>
                    </a:lnTo>
                    <a:lnTo>
                      <a:pt x="31" y="94"/>
                    </a:lnTo>
                    <a:lnTo>
                      <a:pt x="31" y="97"/>
                    </a:lnTo>
                  </a:path>
                </a:pathLst>
              </a:custGeom>
              <a:noFill/>
              <a:ln w="12700" cap="rnd">
                <a:solidFill>
                  <a:schemeClr val="bg2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247" name="Freeform 148"/>
              <p:cNvSpPr>
                <a:spLocks/>
              </p:cNvSpPr>
              <p:nvPr/>
            </p:nvSpPr>
            <p:spPr bwMode="auto">
              <a:xfrm>
                <a:off x="5049" y="2246"/>
                <a:ext cx="72" cy="127"/>
              </a:xfrm>
              <a:custGeom>
                <a:avLst/>
                <a:gdLst>
                  <a:gd name="T0" fmla="*/ 0 w 72"/>
                  <a:gd name="T1" fmla="*/ 28 h 127"/>
                  <a:gd name="T2" fmla="*/ 1 w 72"/>
                  <a:gd name="T3" fmla="*/ 23 h 127"/>
                  <a:gd name="T4" fmla="*/ 2 w 72"/>
                  <a:gd name="T5" fmla="*/ 21 h 127"/>
                  <a:gd name="T6" fmla="*/ 3 w 72"/>
                  <a:gd name="T7" fmla="*/ 18 h 127"/>
                  <a:gd name="T8" fmla="*/ 6 w 72"/>
                  <a:gd name="T9" fmla="*/ 14 h 127"/>
                  <a:gd name="T10" fmla="*/ 14 w 72"/>
                  <a:gd name="T11" fmla="*/ 5 h 127"/>
                  <a:gd name="T12" fmla="*/ 18 w 72"/>
                  <a:gd name="T13" fmla="*/ 3 h 127"/>
                  <a:gd name="T14" fmla="*/ 21 w 72"/>
                  <a:gd name="T15" fmla="*/ 1 h 127"/>
                  <a:gd name="T16" fmla="*/ 26 w 72"/>
                  <a:gd name="T17" fmla="*/ 0 h 127"/>
                  <a:gd name="T18" fmla="*/ 35 w 72"/>
                  <a:gd name="T19" fmla="*/ 1 h 127"/>
                  <a:gd name="T20" fmla="*/ 41 w 72"/>
                  <a:gd name="T21" fmla="*/ 3 h 127"/>
                  <a:gd name="T22" fmla="*/ 44 w 72"/>
                  <a:gd name="T23" fmla="*/ 5 h 127"/>
                  <a:gd name="T24" fmla="*/ 48 w 72"/>
                  <a:gd name="T25" fmla="*/ 8 h 127"/>
                  <a:gd name="T26" fmla="*/ 57 w 72"/>
                  <a:gd name="T27" fmla="*/ 14 h 127"/>
                  <a:gd name="T28" fmla="*/ 59 w 72"/>
                  <a:gd name="T29" fmla="*/ 18 h 127"/>
                  <a:gd name="T30" fmla="*/ 61 w 72"/>
                  <a:gd name="T31" fmla="*/ 23 h 127"/>
                  <a:gd name="T32" fmla="*/ 64 w 72"/>
                  <a:gd name="T33" fmla="*/ 29 h 127"/>
                  <a:gd name="T34" fmla="*/ 67 w 72"/>
                  <a:gd name="T35" fmla="*/ 32 h 127"/>
                  <a:gd name="T36" fmla="*/ 68 w 72"/>
                  <a:gd name="T37" fmla="*/ 38 h 127"/>
                  <a:gd name="T38" fmla="*/ 70 w 72"/>
                  <a:gd name="T39" fmla="*/ 46 h 127"/>
                  <a:gd name="T40" fmla="*/ 71 w 72"/>
                  <a:gd name="T41" fmla="*/ 60 h 127"/>
                  <a:gd name="T42" fmla="*/ 70 w 72"/>
                  <a:gd name="T43" fmla="*/ 67 h 127"/>
                  <a:gd name="T44" fmla="*/ 68 w 72"/>
                  <a:gd name="T45" fmla="*/ 72 h 127"/>
                  <a:gd name="T46" fmla="*/ 63 w 72"/>
                  <a:gd name="T47" fmla="*/ 78 h 127"/>
                  <a:gd name="T48" fmla="*/ 55 w 72"/>
                  <a:gd name="T49" fmla="*/ 88 h 127"/>
                  <a:gd name="T50" fmla="*/ 54 w 72"/>
                  <a:gd name="T51" fmla="*/ 90 h 127"/>
                  <a:gd name="T52" fmla="*/ 52 w 72"/>
                  <a:gd name="T53" fmla="*/ 92 h 127"/>
                  <a:gd name="T54" fmla="*/ 50 w 72"/>
                  <a:gd name="T55" fmla="*/ 96 h 127"/>
                  <a:gd name="T56" fmla="*/ 47 w 72"/>
                  <a:gd name="T57" fmla="*/ 97 h 127"/>
                  <a:gd name="T58" fmla="*/ 43 w 72"/>
                  <a:gd name="T59" fmla="*/ 100 h 127"/>
                  <a:gd name="T60" fmla="*/ 41 w 72"/>
                  <a:gd name="T61" fmla="*/ 101 h 127"/>
                  <a:gd name="T62" fmla="*/ 38 w 72"/>
                  <a:gd name="T63" fmla="*/ 103 h 127"/>
                  <a:gd name="T64" fmla="*/ 37 w 72"/>
                  <a:gd name="T65" fmla="*/ 107 h 127"/>
                  <a:gd name="T66" fmla="*/ 35 w 72"/>
                  <a:gd name="T67" fmla="*/ 117 h 127"/>
                  <a:gd name="T68" fmla="*/ 34 w 72"/>
                  <a:gd name="T69" fmla="*/ 119 h 127"/>
                  <a:gd name="T70" fmla="*/ 31 w 72"/>
                  <a:gd name="T71" fmla="*/ 120 h 127"/>
                  <a:gd name="T72" fmla="*/ 29 w 72"/>
                  <a:gd name="T73" fmla="*/ 122 h 127"/>
                  <a:gd name="T74" fmla="*/ 26 w 72"/>
                  <a:gd name="T75" fmla="*/ 123 h 127"/>
                  <a:gd name="T76" fmla="*/ 23 w 72"/>
                  <a:gd name="T77" fmla="*/ 125 h 127"/>
                  <a:gd name="T78" fmla="*/ 21 w 72"/>
                  <a:gd name="T79" fmla="*/ 125 h 127"/>
                  <a:gd name="T80" fmla="*/ 19 w 72"/>
                  <a:gd name="T81" fmla="*/ 123 h 127"/>
                  <a:gd name="T82" fmla="*/ 18 w 72"/>
                  <a:gd name="T83" fmla="*/ 122 h 127"/>
                  <a:gd name="T84" fmla="*/ 17 w 72"/>
                  <a:gd name="T85" fmla="*/ 120 h 127"/>
                  <a:gd name="T86" fmla="*/ 15 w 72"/>
                  <a:gd name="T87" fmla="*/ 118 h 127"/>
                  <a:gd name="T88" fmla="*/ 14 w 72"/>
                  <a:gd name="T89" fmla="*/ 117 h 127"/>
                  <a:gd name="T90" fmla="*/ 13 w 72"/>
                  <a:gd name="T91" fmla="*/ 114 h 127"/>
                  <a:gd name="T92" fmla="*/ 12 w 72"/>
                  <a:gd name="T93" fmla="*/ 112 h 127"/>
                  <a:gd name="T94" fmla="*/ 15 w 72"/>
                  <a:gd name="T95" fmla="*/ 101 h 127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w 72"/>
                  <a:gd name="T145" fmla="*/ 0 h 127"/>
                  <a:gd name="T146" fmla="*/ 72 w 72"/>
                  <a:gd name="T147" fmla="*/ 127 h 127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T144" t="T145" r="T146" b="T147"/>
                <a:pathLst>
                  <a:path w="72" h="127">
                    <a:moveTo>
                      <a:pt x="0" y="29"/>
                    </a:moveTo>
                    <a:lnTo>
                      <a:pt x="0" y="28"/>
                    </a:lnTo>
                    <a:lnTo>
                      <a:pt x="1" y="26"/>
                    </a:lnTo>
                    <a:lnTo>
                      <a:pt x="1" y="23"/>
                    </a:lnTo>
                    <a:lnTo>
                      <a:pt x="2" y="22"/>
                    </a:lnTo>
                    <a:lnTo>
                      <a:pt x="2" y="21"/>
                    </a:lnTo>
                    <a:lnTo>
                      <a:pt x="3" y="19"/>
                    </a:lnTo>
                    <a:lnTo>
                      <a:pt x="3" y="18"/>
                    </a:lnTo>
                    <a:lnTo>
                      <a:pt x="5" y="16"/>
                    </a:lnTo>
                    <a:lnTo>
                      <a:pt x="6" y="14"/>
                    </a:lnTo>
                    <a:lnTo>
                      <a:pt x="6" y="13"/>
                    </a:lnTo>
                    <a:lnTo>
                      <a:pt x="14" y="5"/>
                    </a:lnTo>
                    <a:lnTo>
                      <a:pt x="15" y="5"/>
                    </a:lnTo>
                    <a:lnTo>
                      <a:pt x="18" y="3"/>
                    </a:lnTo>
                    <a:lnTo>
                      <a:pt x="19" y="3"/>
                    </a:lnTo>
                    <a:lnTo>
                      <a:pt x="21" y="1"/>
                    </a:lnTo>
                    <a:lnTo>
                      <a:pt x="25" y="1"/>
                    </a:lnTo>
                    <a:lnTo>
                      <a:pt x="26" y="0"/>
                    </a:lnTo>
                    <a:lnTo>
                      <a:pt x="32" y="0"/>
                    </a:lnTo>
                    <a:lnTo>
                      <a:pt x="35" y="1"/>
                    </a:lnTo>
                    <a:lnTo>
                      <a:pt x="39" y="1"/>
                    </a:lnTo>
                    <a:lnTo>
                      <a:pt x="41" y="3"/>
                    </a:lnTo>
                    <a:lnTo>
                      <a:pt x="43" y="3"/>
                    </a:lnTo>
                    <a:lnTo>
                      <a:pt x="44" y="5"/>
                    </a:lnTo>
                    <a:lnTo>
                      <a:pt x="47" y="6"/>
                    </a:lnTo>
                    <a:lnTo>
                      <a:pt x="48" y="8"/>
                    </a:lnTo>
                    <a:lnTo>
                      <a:pt x="51" y="9"/>
                    </a:lnTo>
                    <a:lnTo>
                      <a:pt x="57" y="14"/>
                    </a:lnTo>
                    <a:lnTo>
                      <a:pt x="57" y="17"/>
                    </a:lnTo>
                    <a:lnTo>
                      <a:pt x="59" y="18"/>
                    </a:lnTo>
                    <a:lnTo>
                      <a:pt x="60" y="21"/>
                    </a:lnTo>
                    <a:lnTo>
                      <a:pt x="61" y="23"/>
                    </a:lnTo>
                    <a:lnTo>
                      <a:pt x="63" y="26"/>
                    </a:lnTo>
                    <a:lnTo>
                      <a:pt x="64" y="29"/>
                    </a:lnTo>
                    <a:lnTo>
                      <a:pt x="65" y="30"/>
                    </a:lnTo>
                    <a:lnTo>
                      <a:pt x="67" y="32"/>
                    </a:lnTo>
                    <a:lnTo>
                      <a:pt x="67" y="35"/>
                    </a:lnTo>
                    <a:lnTo>
                      <a:pt x="68" y="38"/>
                    </a:lnTo>
                    <a:lnTo>
                      <a:pt x="70" y="41"/>
                    </a:lnTo>
                    <a:lnTo>
                      <a:pt x="70" y="46"/>
                    </a:lnTo>
                    <a:lnTo>
                      <a:pt x="71" y="48"/>
                    </a:lnTo>
                    <a:lnTo>
                      <a:pt x="71" y="60"/>
                    </a:lnTo>
                    <a:lnTo>
                      <a:pt x="70" y="63"/>
                    </a:lnTo>
                    <a:lnTo>
                      <a:pt x="70" y="67"/>
                    </a:lnTo>
                    <a:lnTo>
                      <a:pt x="68" y="70"/>
                    </a:lnTo>
                    <a:lnTo>
                      <a:pt x="68" y="72"/>
                    </a:lnTo>
                    <a:lnTo>
                      <a:pt x="67" y="74"/>
                    </a:lnTo>
                    <a:lnTo>
                      <a:pt x="63" y="78"/>
                    </a:lnTo>
                    <a:lnTo>
                      <a:pt x="61" y="81"/>
                    </a:lnTo>
                    <a:lnTo>
                      <a:pt x="55" y="88"/>
                    </a:lnTo>
                    <a:lnTo>
                      <a:pt x="55" y="89"/>
                    </a:lnTo>
                    <a:lnTo>
                      <a:pt x="54" y="90"/>
                    </a:lnTo>
                    <a:lnTo>
                      <a:pt x="52" y="90"/>
                    </a:lnTo>
                    <a:lnTo>
                      <a:pt x="52" y="92"/>
                    </a:lnTo>
                    <a:lnTo>
                      <a:pt x="50" y="94"/>
                    </a:lnTo>
                    <a:lnTo>
                      <a:pt x="50" y="96"/>
                    </a:lnTo>
                    <a:lnTo>
                      <a:pt x="47" y="96"/>
                    </a:lnTo>
                    <a:lnTo>
                      <a:pt x="47" y="97"/>
                    </a:lnTo>
                    <a:lnTo>
                      <a:pt x="45" y="97"/>
                    </a:lnTo>
                    <a:lnTo>
                      <a:pt x="43" y="100"/>
                    </a:lnTo>
                    <a:lnTo>
                      <a:pt x="42" y="100"/>
                    </a:lnTo>
                    <a:lnTo>
                      <a:pt x="41" y="101"/>
                    </a:lnTo>
                    <a:lnTo>
                      <a:pt x="39" y="101"/>
                    </a:lnTo>
                    <a:lnTo>
                      <a:pt x="38" y="103"/>
                    </a:lnTo>
                    <a:lnTo>
                      <a:pt x="38" y="106"/>
                    </a:lnTo>
                    <a:lnTo>
                      <a:pt x="37" y="107"/>
                    </a:lnTo>
                    <a:lnTo>
                      <a:pt x="37" y="117"/>
                    </a:lnTo>
                    <a:lnTo>
                      <a:pt x="35" y="117"/>
                    </a:lnTo>
                    <a:lnTo>
                      <a:pt x="35" y="119"/>
                    </a:lnTo>
                    <a:lnTo>
                      <a:pt x="34" y="119"/>
                    </a:lnTo>
                    <a:lnTo>
                      <a:pt x="34" y="120"/>
                    </a:lnTo>
                    <a:lnTo>
                      <a:pt x="31" y="120"/>
                    </a:lnTo>
                    <a:lnTo>
                      <a:pt x="31" y="122"/>
                    </a:lnTo>
                    <a:lnTo>
                      <a:pt x="29" y="122"/>
                    </a:lnTo>
                    <a:lnTo>
                      <a:pt x="28" y="123"/>
                    </a:lnTo>
                    <a:lnTo>
                      <a:pt x="26" y="123"/>
                    </a:lnTo>
                    <a:lnTo>
                      <a:pt x="25" y="125"/>
                    </a:lnTo>
                    <a:lnTo>
                      <a:pt x="23" y="125"/>
                    </a:lnTo>
                    <a:lnTo>
                      <a:pt x="22" y="126"/>
                    </a:lnTo>
                    <a:lnTo>
                      <a:pt x="21" y="125"/>
                    </a:lnTo>
                    <a:lnTo>
                      <a:pt x="21" y="123"/>
                    </a:lnTo>
                    <a:lnTo>
                      <a:pt x="19" y="123"/>
                    </a:lnTo>
                    <a:lnTo>
                      <a:pt x="19" y="122"/>
                    </a:lnTo>
                    <a:lnTo>
                      <a:pt x="18" y="122"/>
                    </a:lnTo>
                    <a:lnTo>
                      <a:pt x="18" y="120"/>
                    </a:lnTo>
                    <a:lnTo>
                      <a:pt x="17" y="120"/>
                    </a:lnTo>
                    <a:lnTo>
                      <a:pt x="17" y="119"/>
                    </a:lnTo>
                    <a:lnTo>
                      <a:pt x="15" y="118"/>
                    </a:lnTo>
                    <a:lnTo>
                      <a:pt x="15" y="117"/>
                    </a:lnTo>
                    <a:lnTo>
                      <a:pt x="14" y="117"/>
                    </a:lnTo>
                    <a:lnTo>
                      <a:pt x="14" y="116"/>
                    </a:lnTo>
                    <a:lnTo>
                      <a:pt x="13" y="114"/>
                    </a:lnTo>
                    <a:lnTo>
                      <a:pt x="13" y="113"/>
                    </a:lnTo>
                    <a:lnTo>
                      <a:pt x="12" y="112"/>
                    </a:lnTo>
                    <a:lnTo>
                      <a:pt x="12" y="105"/>
                    </a:lnTo>
                    <a:lnTo>
                      <a:pt x="15" y="101"/>
                    </a:lnTo>
                  </a:path>
                </a:pathLst>
              </a:custGeom>
              <a:noFill/>
              <a:ln w="12700" cap="rnd">
                <a:solidFill>
                  <a:schemeClr val="bg2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248" name="Freeform 149"/>
              <p:cNvSpPr>
                <a:spLocks/>
              </p:cNvSpPr>
              <p:nvPr/>
            </p:nvSpPr>
            <p:spPr bwMode="auto">
              <a:xfrm>
                <a:off x="4937" y="2426"/>
                <a:ext cx="169" cy="95"/>
              </a:xfrm>
              <a:custGeom>
                <a:avLst/>
                <a:gdLst>
                  <a:gd name="T0" fmla="*/ 48 w 169"/>
                  <a:gd name="T1" fmla="*/ 28 h 95"/>
                  <a:gd name="T2" fmla="*/ 65 w 169"/>
                  <a:gd name="T3" fmla="*/ 25 h 95"/>
                  <a:gd name="T4" fmla="*/ 80 w 169"/>
                  <a:gd name="T5" fmla="*/ 22 h 95"/>
                  <a:gd name="T6" fmla="*/ 93 w 169"/>
                  <a:gd name="T7" fmla="*/ 16 h 95"/>
                  <a:gd name="T8" fmla="*/ 104 w 169"/>
                  <a:gd name="T9" fmla="*/ 10 h 95"/>
                  <a:gd name="T10" fmla="*/ 115 w 169"/>
                  <a:gd name="T11" fmla="*/ 4 h 95"/>
                  <a:gd name="T12" fmla="*/ 168 w 169"/>
                  <a:gd name="T13" fmla="*/ 61 h 95"/>
                  <a:gd name="T14" fmla="*/ 163 w 169"/>
                  <a:gd name="T15" fmla="*/ 62 h 95"/>
                  <a:gd name="T16" fmla="*/ 159 w 169"/>
                  <a:gd name="T17" fmla="*/ 64 h 95"/>
                  <a:gd name="T18" fmla="*/ 153 w 169"/>
                  <a:gd name="T19" fmla="*/ 67 h 95"/>
                  <a:gd name="T20" fmla="*/ 148 w 169"/>
                  <a:gd name="T21" fmla="*/ 70 h 95"/>
                  <a:gd name="T22" fmla="*/ 141 w 169"/>
                  <a:gd name="T23" fmla="*/ 73 h 95"/>
                  <a:gd name="T24" fmla="*/ 133 w 169"/>
                  <a:gd name="T25" fmla="*/ 75 h 95"/>
                  <a:gd name="T26" fmla="*/ 128 w 169"/>
                  <a:gd name="T27" fmla="*/ 79 h 95"/>
                  <a:gd name="T28" fmla="*/ 120 w 169"/>
                  <a:gd name="T29" fmla="*/ 82 h 95"/>
                  <a:gd name="T30" fmla="*/ 112 w 169"/>
                  <a:gd name="T31" fmla="*/ 84 h 95"/>
                  <a:gd name="T32" fmla="*/ 104 w 169"/>
                  <a:gd name="T33" fmla="*/ 86 h 95"/>
                  <a:gd name="T34" fmla="*/ 98 w 169"/>
                  <a:gd name="T35" fmla="*/ 88 h 95"/>
                  <a:gd name="T36" fmla="*/ 92 w 169"/>
                  <a:gd name="T37" fmla="*/ 89 h 95"/>
                  <a:gd name="T38" fmla="*/ 87 w 169"/>
                  <a:gd name="T39" fmla="*/ 91 h 95"/>
                  <a:gd name="T40" fmla="*/ 84 w 169"/>
                  <a:gd name="T41" fmla="*/ 93 h 95"/>
                  <a:gd name="T42" fmla="*/ 76 w 169"/>
                  <a:gd name="T43" fmla="*/ 94 h 95"/>
                  <a:gd name="T44" fmla="*/ 74 w 169"/>
                  <a:gd name="T45" fmla="*/ 89 h 95"/>
                  <a:gd name="T46" fmla="*/ 72 w 169"/>
                  <a:gd name="T47" fmla="*/ 78 h 95"/>
                  <a:gd name="T48" fmla="*/ 72 w 169"/>
                  <a:gd name="T49" fmla="*/ 71 h 95"/>
                  <a:gd name="T50" fmla="*/ 70 w 169"/>
                  <a:gd name="T51" fmla="*/ 66 h 95"/>
                  <a:gd name="T52" fmla="*/ 69 w 169"/>
                  <a:gd name="T53" fmla="*/ 63 h 95"/>
                  <a:gd name="T54" fmla="*/ 66 w 169"/>
                  <a:gd name="T55" fmla="*/ 60 h 95"/>
                  <a:gd name="T56" fmla="*/ 57 w 169"/>
                  <a:gd name="T57" fmla="*/ 49 h 95"/>
                  <a:gd name="T58" fmla="*/ 53 w 169"/>
                  <a:gd name="T59" fmla="*/ 47 h 95"/>
                  <a:gd name="T60" fmla="*/ 49 w 169"/>
                  <a:gd name="T61" fmla="*/ 43 h 95"/>
                  <a:gd name="T62" fmla="*/ 44 w 169"/>
                  <a:gd name="T63" fmla="*/ 40 h 95"/>
                  <a:gd name="T64" fmla="*/ 40 w 169"/>
                  <a:gd name="T65" fmla="*/ 38 h 95"/>
                  <a:gd name="T66" fmla="*/ 36 w 169"/>
                  <a:gd name="T67" fmla="*/ 36 h 95"/>
                  <a:gd name="T68" fmla="*/ 32 w 169"/>
                  <a:gd name="T69" fmla="*/ 36 h 95"/>
                  <a:gd name="T70" fmla="*/ 28 w 169"/>
                  <a:gd name="T71" fmla="*/ 34 h 95"/>
                  <a:gd name="T72" fmla="*/ 25 w 169"/>
                  <a:gd name="T73" fmla="*/ 33 h 95"/>
                  <a:gd name="T74" fmla="*/ 21 w 169"/>
                  <a:gd name="T75" fmla="*/ 32 h 95"/>
                  <a:gd name="T76" fmla="*/ 18 w 169"/>
                  <a:gd name="T77" fmla="*/ 31 h 95"/>
                  <a:gd name="T78" fmla="*/ 15 w 169"/>
                  <a:gd name="T79" fmla="*/ 30 h 95"/>
                  <a:gd name="T80" fmla="*/ 10 w 169"/>
                  <a:gd name="T81" fmla="*/ 28 h 95"/>
                  <a:gd name="T82" fmla="*/ 4 w 169"/>
                  <a:gd name="T83" fmla="*/ 27 h 95"/>
                  <a:gd name="T84" fmla="*/ 0 w 169"/>
                  <a:gd name="T85" fmla="*/ 25 h 95"/>
                  <a:gd name="T86" fmla="*/ 10 w 169"/>
                  <a:gd name="T87" fmla="*/ 27 h 95"/>
                  <a:gd name="T88" fmla="*/ 19 w 169"/>
                  <a:gd name="T89" fmla="*/ 28 h 95"/>
                  <a:gd name="T90" fmla="*/ 29 w 169"/>
                  <a:gd name="T91" fmla="*/ 30 h 95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w 169"/>
                  <a:gd name="T139" fmla="*/ 0 h 95"/>
                  <a:gd name="T140" fmla="*/ 169 w 169"/>
                  <a:gd name="T141" fmla="*/ 95 h 95"/>
                </a:gdLst>
                <a:ahLst/>
                <a:cxnLst>
                  <a:cxn ang="T92">
                    <a:pos x="T0" y="T1"/>
                  </a:cxn>
                  <a:cxn ang="T93">
                    <a:pos x="T2" y="T3"/>
                  </a:cxn>
                  <a:cxn ang="T94">
                    <a:pos x="T4" y="T5"/>
                  </a:cxn>
                  <a:cxn ang="T95">
                    <a:pos x="T6" y="T7"/>
                  </a:cxn>
                  <a:cxn ang="T96">
                    <a:pos x="T8" y="T9"/>
                  </a:cxn>
                  <a:cxn ang="T97">
                    <a:pos x="T10" y="T11"/>
                  </a:cxn>
                  <a:cxn ang="T98">
                    <a:pos x="T12" y="T13"/>
                  </a:cxn>
                  <a:cxn ang="T99">
                    <a:pos x="T14" y="T15"/>
                  </a:cxn>
                  <a:cxn ang="T100">
                    <a:pos x="T16" y="T17"/>
                  </a:cxn>
                  <a:cxn ang="T101">
                    <a:pos x="T18" y="T19"/>
                  </a:cxn>
                  <a:cxn ang="T102">
                    <a:pos x="T20" y="T21"/>
                  </a:cxn>
                  <a:cxn ang="T103">
                    <a:pos x="T22" y="T23"/>
                  </a:cxn>
                  <a:cxn ang="T104">
                    <a:pos x="T24" y="T25"/>
                  </a:cxn>
                  <a:cxn ang="T105">
                    <a:pos x="T26" y="T27"/>
                  </a:cxn>
                  <a:cxn ang="T106">
                    <a:pos x="T28" y="T29"/>
                  </a:cxn>
                  <a:cxn ang="T107">
                    <a:pos x="T30" y="T31"/>
                  </a:cxn>
                  <a:cxn ang="T108">
                    <a:pos x="T32" y="T33"/>
                  </a:cxn>
                  <a:cxn ang="T109">
                    <a:pos x="T34" y="T35"/>
                  </a:cxn>
                  <a:cxn ang="T110">
                    <a:pos x="T36" y="T37"/>
                  </a:cxn>
                  <a:cxn ang="T111">
                    <a:pos x="T38" y="T39"/>
                  </a:cxn>
                  <a:cxn ang="T112">
                    <a:pos x="T40" y="T41"/>
                  </a:cxn>
                  <a:cxn ang="T113">
                    <a:pos x="T42" y="T43"/>
                  </a:cxn>
                  <a:cxn ang="T114">
                    <a:pos x="T44" y="T45"/>
                  </a:cxn>
                  <a:cxn ang="T115">
                    <a:pos x="T46" y="T47"/>
                  </a:cxn>
                  <a:cxn ang="T116">
                    <a:pos x="T48" y="T49"/>
                  </a:cxn>
                  <a:cxn ang="T117">
                    <a:pos x="T50" y="T51"/>
                  </a:cxn>
                  <a:cxn ang="T118">
                    <a:pos x="T52" y="T53"/>
                  </a:cxn>
                  <a:cxn ang="T119">
                    <a:pos x="T54" y="T55"/>
                  </a:cxn>
                  <a:cxn ang="T120">
                    <a:pos x="T56" y="T57"/>
                  </a:cxn>
                  <a:cxn ang="T121">
                    <a:pos x="T58" y="T59"/>
                  </a:cxn>
                  <a:cxn ang="T122">
                    <a:pos x="T60" y="T61"/>
                  </a:cxn>
                  <a:cxn ang="T123">
                    <a:pos x="T62" y="T63"/>
                  </a:cxn>
                  <a:cxn ang="T124">
                    <a:pos x="T64" y="T65"/>
                  </a:cxn>
                  <a:cxn ang="T125">
                    <a:pos x="T66" y="T67"/>
                  </a:cxn>
                  <a:cxn ang="T126">
                    <a:pos x="T68" y="T69"/>
                  </a:cxn>
                  <a:cxn ang="T127">
                    <a:pos x="T70" y="T71"/>
                  </a:cxn>
                  <a:cxn ang="T128">
                    <a:pos x="T72" y="T73"/>
                  </a:cxn>
                  <a:cxn ang="T129">
                    <a:pos x="T74" y="T75"/>
                  </a:cxn>
                  <a:cxn ang="T130">
                    <a:pos x="T76" y="T77"/>
                  </a:cxn>
                  <a:cxn ang="T131">
                    <a:pos x="T78" y="T79"/>
                  </a:cxn>
                  <a:cxn ang="T132">
                    <a:pos x="T80" y="T81"/>
                  </a:cxn>
                  <a:cxn ang="T133">
                    <a:pos x="T82" y="T83"/>
                  </a:cxn>
                  <a:cxn ang="T134">
                    <a:pos x="T84" y="T85"/>
                  </a:cxn>
                  <a:cxn ang="T135">
                    <a:pos x="T86" y="T87"/>
                  </a:cxn>
                  <a:cxn ang="T136">
                    <a:pos x="T88" y="T89"/>
                  </a:cxn>
                  <a:cxn ang="T137">
                    <a:pos x="T90" y="T91"/>
                  </a:cxn>
                </a:cxnLst>
                <a:rect l="T138" t="T139" r="T140" b="T141"/>
                <a:pathLst>
                  <a:path w="169" h="95">
                    <a:moveTo>
                      <a:pt x="40" y="30"/>
                    </a:moveTo>
                    <a:lnTo>
                      <a:pt x="48" y="28"/>
                    </a:lnTo>
                    <a:lnTo>
                      <a:pt x="57" y="27"/>
                    </a:lnTo>
                    <a:lnTo>
                      <a:pt x="65" y="25"/>
                    </a:lnTo>
                    <a:lnTo>
                      <a:pt x="72" y="24"/>
                    </a:lnTo>
                    <a:lnTo>
                      <a:pt x="80" y="22"/>
                    </a:lnTo>
                    <a:lnTo>
                      <a:pt x="87" y="19"/>
                    </a:lnTo>
                    <a:lnTo>
                      <a:pt x="93" y="16"/>
                    </a:lnTo>
                    <a:lnTo>
                      <a:pt x="100" y="14"/>
                    </a:lnTo>
                    <a:lnTo>
                      <a:pt x="104" y="10"/>
                    </a:lnTo>
                    <a:lnTo>
                      <a:pt x="109" y="7"/>
                    </a:lnTo>
                    <a:lnTo>
                      <a:pt x="115" y="4"/>
                    </a:lnTo>
                    <a:lnTo>
                      <a:pt x="120" y="0"/>
                    </a:lnTo>
                    <a:lnTo>
                      <a:pt x="168" y="61"/>
                    </a:lnTo>
                    <a:lnTo>
                      <a:pt x="165" y="61"/>
                    </a:lnTo>
                    <a:lnTo>
                      <a:pt x="163" y="62"/>
                    </a:lnTo>
                    <a:lnTo>
                      <a:pt x="161" y="63"/>
                    </a:lnTo>
                    <a:lnTo>
                      <a:pt x="159" y="64"/>
                    </a:lnTo>
                    <a:lnTo>
                      <a:pt x="156" y="66"/>
                    </a:lnTo>
                    <a:lnTo>
                      <a:pt x="153" y="67"/>
                    </a:lnTo>
                    <a:lnTo>
                      <a:pt x="150" y="69"/>
                    </a:lnTo>
                    <a:lnTo>
                      <a:pt x="148" y="70"/>
                    </a:lnTo>
                    <a:lnTo>
                      <a:pt x="143" y="71"/>
                    </a:lnTo>
                    <a:lnTo>
                      <a:pt x="141" y="73"/>
                    </a:lnTo>
                    <a:lnTo>
                      <a:pt x="137" y="74"/>
                    </a:lnTo>
                    <a:lnTo>
                      <a:pt x="133" y="75"/>
                    </a:lnTo>
                    <a:lnTo>
                      <a:pt x="130" y="78"/>
                    </a:lnTo>
                    <a:lnTo>
                      <a:pt x="128" y="79"/>
                    </a:lnTo>
                    <a:lnTo>
                      <a:pt x="124" y="80"/>
                    </a:lnTo>
                    <a:lnTo>
                      <a:pt x="120" y="82"/>
                    </a:lnTo>
                    <a:lnTo>
                      <a:pt x="115" y="82"/>
                    </a:lnTo>
                    <a:lnTo>
                      <a:pt x="112" y="84"/>
                    </a:lnTo>
                    <a:lnTo>
                      <a:pt x="108" y="85"/>
                    </a:lnTo>
                    <a:lnTo>
                      <a:pt x="104" y="86"/>
                    </a:lnTo>
                    <a:lnTo>
                      <a:pt x="102" y="86"/>
                    </a:lnTo>
                    <a:lnTo>
                      <a:pt x="98" y="88"/>
                    </a:lnTo>
                    <a:lnTo>
                      <a:pt x="94" y="89"/>
                    </a:lnTo>
                    <a:lnTo>
                      <a:pt x="92" y="89"/>
                    </a:lnTo>
                    <a:lnTo>
                      <a:pt x="88" y="91"/>
                    </a:lnTo>
                    <a:lnTo>
                      <a:pt x="87" y="91"/>
                    </a:lnTo>
                    <a:lnTo>
                      <a:pt x="84" y="91"/>
                    </a:lnTo>
                    <a:lnTo>
                      <a:pt x="84" y="93"/>
                    </a:lnTo>
                    <a:lnTo>
                      <a:pt x="77" y="93"/>
                    </a:lnTo>
                    <a:lnTo>
                      <a:pt x="76" y="94"/>
                    </a:lnTo>
                    <a:lnTo>
                      <a:pt x="74" y="94"/>
                    </a:lnTo>
                    <a:lnTo>
                      <a:pt x="74" y="89"/>
                    </a:lnTo>
                    <a:lnTo>
                      <a:pt x="72" y="86"/>
                    </a:lnTo>
                    <a:lnTo>
                      <a:pt x="72" y="78"/>
                    </a:lnTo>
                    <a:lnTo>
                      <a:pt x="72" y="75"/>
                    </a:lnTo>
                    <a:lnTo>
                      <a:pt x="72" y="71"/>
                    </a:lnTo>
                    <a:lnTo>
                      <a:pt x="70" y="70"/>
                    </a:lnTo>
                    <a:lnTo>
                      <a:pt x="70" y="66"/>
                    </a:lnTo>
                    <a:lnTo>
                      <a:pt x="69" y="64"/>
                    </a:lnTo>
                    <a:lnTo>
                      <a:pt x="69" y="63"/>
                    </a:lnTo>
                    <a:lnTo>
                      <a:pt x="68" y="61"/>
                    </a:lnTo>
                    <a:lnTo>
                      <a:pt x="66" y="60"/>
                    </a:lnTo>
                    <a:lnTo>
                      <a:pt x="66" y="58"/>
                    </a:lnTo>
                    <a:lnTo>
                      <a:pt x="57" y="49"/>
                    </a:lnTo>
                    <a:lnTo>
                      <a:pt x="55" y="49"/>
                    </a:lnTo>
                    <a:lnTo>
                      <a:pt x="53" y="47"/>
                    </a:lnTo>
                    <a:lnTo>
                      <a:pt x="51" y="46"/>
                    </a:lnTo>
                    <a:lnTo>
                      <a:pt x="49" y="43"/>
                    </a:lnTo>
                    <a:lnTo>
                      <a:pt x="47" y="42"/>
                    </a:lnTo>
                    <a:lnTo>
                      <a:pt x="44" y="40"/>
                    </a:lnTo>
                    <a:lnTo>
                      <a:pt x="42" y="39"/>
                    </a:lnTo>
                    <a:lnTo>
                      <a:pt x="40" y="38"/>
                    </a:lnTo>
                    <a:lnTo>
                      <a:pt x="37" y="38"/>
                    </a:lnTo>
                    <a:lnTo>
                      <a:pt x="36" y="36"/>
                    </a:lnTo>
                    <a:lnTo>
                      <a:pt x="33" y="36"/>
                    </a:lnTo>
                    <a:lnTo>
                      <a:pt x="32" y="36"/>
                    </a:lnTo>
                    <a:lnTo>
                      <a:pt x="31" y="34"/>
                    </a:lnTo>
                    <a:lnTo>
                      <a:pt x="28" y="34"/>
                    </a:lnTo>
                    <a:lnTo>
                      <a:pt x="27" y="33"/>
                    </a:lnTo>
                    <a:lnTo>
                      <a:pt x="25" y="33"/>
                    </a:lnTo>
                    <a:lnTo>
                      <a:pt x="24" y="32"/>
                    </a:lnTo>
                    <a:lnTo>
                      <a:pt x="21" y="32"/>
                    </a:lnTo>
                    <a:lnTo>
                      <a:pt x="20" y="31"/>
                    </a:lnTo>
                    <a:lnTo>
                      <a:pt x="18" y="31"/>
                    </a:lnTo>
                    <a:lnTo>
                      <a:pt x="16" y="30"/>
                    </a:lnTo>
                    <a:lnTo>
                      <a:pt x="15" y="30"/>
                    </a:lnTo>
                    <a:lnTo>
                      <a:pt x="14" y="28"/>
                    </a:lnTo>
                    <a:lnTo>
                      <a:pt x="10" y="28"/>
                    </a:lnTo>
                    <a:lnTo>
                      <a:pt x="9" y="27"/>
                    </a:lnTo>
                    <a:lnTo>
                      <a:pt x="4" y="27"/>
                    </a:lnTo>
                    <a:lnTo>
                      <a:pt x="3" y="25"/>
                    </a:lnTo>
                    <a:lnTo>
                      <a:pt x="0" y="25"/>
                    </a:lnTo>
                    <a:lnTo>
                      <a:pt x="9" y="25"/>
                    </a:lnTo>
                    <a:lnTo>
                      <a:pt x="10" y="27"/>
                    </a:lnTo>
                    <a:lnTo>
                      <a:pt x="16" y="27"/>
                    </a:lnTo>
                    <a:lnTo>
                      <a:pt x="19" y="28"/>
                    </a:lnTo>
                    <a:lnTo>
                      <a:pt x="28" y="28"/>
                    </a:lnTo>
                    <a:lnTo>
                      <a:pt x="29" y="30"/>
                    </a:lnTo>
                    <a:lnTo>
                      <a:pt x="40" y="30"/>
                    </a:lnTo>
                  </a:path>
                </a:pathLst>
              </a:custGeom>
              <a:solidFill>
                <a:srgbClr val="FE4040"/>
              </a:solidFill>
              <a:ln w="12700" cap="rnd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249" name="Freeform 150"/>
              <p:cNvSpPr>
                <a:spLocks/>
              </p:cNvSpPr>
              <p:nvPr/>
            </p:nvSpPr>
            <p:spPr bwMode="auto">
              <a:xfrm>
                <a:off x="5129" y="2384"/>
                <a:ext cx="106" cy="101"/>
              </a:xfrm>
              <a:custGeom>
                <a:avLst/>
                <a:gdLst>
                  <a:gd name="T0" fmla="*/ 1 w 106"/>
                  <a:gd name="T1" fmla="*/ 7 h 101"/>
                  <a:gd name="T2" fmla="*/ 3 w 106"/>
                  <a:gd name="T3" fmla="*/ 14 h 101"/>
                  <a:gd name="T4" fmla="*/ 4 w 106"/>
                  <a:gd name="T5" fmla="*/ 30 h 101"/>
                  <a:gd name="T6" fmla="*/ 5 w 106"/>
                  <a:gd name="T7" fmla="*/ 41 h 101"/>
                  <a:gd name="T8" fmla="*/ 7 w 106"/>
                  <a:gd name="T9" fmla="*/ 54 h 101"/>
                  <a:gd name="T10" fmla="*/ 8 w 106"/>
                  <a:gd name="T11" fmla="*/ 65 h 101"/>
                  <a:gd name="T12" fmla="*/ 9 w 106"/>
                  <a:gd name="T13" fmla="*/ 81 h 101"/>
                  <a:gd name="T14" fmla="*/ 10 w 106"/>
                  <a:gd name="T15" fmla="*/ 89 h 101"/>
                  <a:gd name="T16" fmla="*/ 11 w 106"/>
                  <a:gd name="T17" fmla="*/ 92 h 101"/>
                  <a:gd name="T18" fmla="*/ 13 w 106"/>
                  <a:gd name="T19" fmla="*/ 96 h 101"/>
                  <a:gd name="T20" fmla="*/ 26 w 106"/>
                  <a:gd name="T21" fmla="*/ 97 h 101"/>
                  <a:gd name="T22" fmla="*/ 58 w 106"/>
                  <a:gd name="T23" fmla="*/ 99 h 101"/>
                  <a:gd name="T24" fmla="*/ 104 w 106"/>
                  <a:gd name="T25" fmla="*/ 100 h 101"/>
                  <a:gd name="T26" fmla="*/ 105 w 106"/>
                  <a:gd name="T27" fmla="*/ 99 h 101"/>
                  <a:gd name="T28" fmla="*/ 100 w 106"/>
                  <a:gd name="T29" fmla="*/ 91 h 101"/>
                  <a:gd name="T30" fmla="*/ 96 w 106"/>
                  <a:gd name="T31" fmla="*/ 83 h 101"/>
                  <a:gd name="T32" fmla="*/ 94 w 106"/>
                  <a:gd name="T33" fmla="*/ 77 h 101"/>
                  <a:gd name="T34" fmla="*/ 90 w 106"/>
                  <a:gd name="T35" fmla="*/ 72 h 101"/>
                  <a:gd name="T36" fmla="*/ 88 w 106"/>
                  <a:gd name="T37" fmla="*/ 66 h 101"/>
                  <a:gd name="T38" fmla="*/ 86 w 106"/>
                  <a:gd name="T39" fmla="*/ 62 h 101"/>
                  <a:gd name="T40" fmla="*/ 83 w 106"/>
                  <a:gd name="T41" fmla="*/ 58 h 101"/>
                  <a:gd name="T42" fmla="*/ 82 w 106"/>
                  <a:gd name="T43" fmla="*/ 54 h 101"/>
                  <a:gd name="T44" fmla="*/ 81 w 106"/>
                  <a:gd name="T45" fmla="*/ 51 h 101"/>
                  <a:gd name="T46" fmla="*/ 79 w 106"/>
                  <a:gd name="T47" fmla="*/ 49 h 101"/>
                  <a:gd name="T48" fmla="*/ 78 w 106"/>
                  <a:gd name="T49" fmla="*/ 40 h 101"/>
                  <a:gd name="T50" fmla="*/ 77 w 106"/>
                  <a:gd name="T51" fmla="*/ 32 h 101"/>
                  <a:gd name="T52" fmla="*/ 76 w 106"/>
                  <a:gd name="T53" fmla="*/ 27 h 101"/>
                  <a:gd name="T54" fmla="*/ 75 w 106"/>
                  <a:gd name="T55" fmla="*/ 21 h 101"/>
                  <a:gd name="T56" fmla="*/ 73 w 106"/>
                  <a:gd name="T57" fmla="*/ 14 h 101"/>
                  <a:gd name="T58" fmla="*/ 72 w 106"/>
                  <a:gd name="T59" fmla="*/ 9 h 101"/>
                  <a:gd name="T60" fmla="*/ 71 w 106"/>
                  <a:gd name="T61" fmla="*/ 3 h 101"/>
                  <a:gd name="T62" fmla="*/ 34 w 106"/>
                  <a:gd name="T63" fmla="*/ 0 h 101"/>
                  <a:gd name="T64" fmla="*/ 27 w 106"/>
                  <a:gd name="T65" fmla="*/ 1 h 101"/>
                  <a:gd name="T66" fmla="*/ 21 w 106"/>
                  <a:gd name="T67" fmla="*/ 3 h 101"/>
                  <a:gd name="T68" fmla="*/ 11 w 106"/>
                  <a:gd name="T69" fmla="*/ 4 h 101"/>
                  <a:gd name="T70" fmla="*/ 4 w 106"/>
                  <a:gd name="T71" fmla="*/ 5 h 101"/>
                  <a:gd name="T72" fmla="*/ 0 w 106"/>
                  <a:gd name="T73" fmla="*/ 7 h 101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106"/>
                  <a:gd name="T112" fmla="*/ 0 h 101"/>
                  <a:gd name="T113" fmla="*/ 106 w 106"/>
                  <a:gd name="T114" fmla="*/ 101 h 101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106" h="101">
                    <a:moveTo>
                      <a:pt x="0" y="7"/>
                    </a:moveTo>
                    <a:lnTo>
                      <a:pt x="1" y="7"/>
                    </a:lnTo>
                    <a:lnTo>
                      <a:pt x="1" y="11"/>
                    </a:lnTo>
                    <a:lnTo>
                      <a:pt x="3" y="14"/>
                    </a:lnTo>
                    <a:lnTo>
                      <a:pt x="3" y="27"/>
                    </a:lnTo>
                    <a:lnTo>
                      <a:pt x="4" y="30"/>
                    </a:lnTo>
                    <a:lnTo>
                      <a:pt x="4" y="38"/>
                    </a:lnTo>
                    <a:lnTo>
                      <a:pt x="5" y="41"/>
                    </a:lnTo>
                    <a:lnTo>
                      <a:pt x="5" y="51"/>
                    </a:lnTo>
                    <a:lnTo>
                      <a:pt x="7" y="54"/>
                    </a:lnTo>
                    <a:lnTo>
                      <a:pt x="7" y="63"/>
                    </a:lnTo>
                    <a:lnTo>
                      <a:pt x="8" y="65"/>
                    </a:lnTo>
                    <a:lnTo>
                      <a:pt x="8" y="78"/>
                    </a:lnTo>
                    <a:lnTo>
                      <a:pt x="9" y="81"/>
                    </a:lnTo>
                    <a:lnTo>
                      <a:pt x="9" y="87"/>
                    </a:lnTo>
                    <a:lnTo>
                      <a:pt x="10" y="89"/>
                    </a:lnTo>
                    <a:lnTo>
                      <a:pt x="10" y="92"/>
                    </a:lnTo>
                    <a:lnTo>
                      <a:pt x="11" y="92"/>
                    </a:lnTo>
                    <a:lnTo>
                      <a:pt x="11" y="95"/>
                    </a:lnTo>
                    <a:lnTo>
                      <a:pt x="13" y="96"/>
                    </a:lnTo>
                    <a:lnTo>
                      <a:pt x="13" y="97"/>
                    </a:lnTo>
                    <a:lnTo>
                      <a:pt x="26" y="97"/>
                    </a:lnTo>
                    <a:lnTo>
                      <a:pt x="28" y="99"/>
                    </a:lnTo>
                    <a:lnTo>
                      <a:pt x="58" y="99"/>
                    </a:lnTo>
                    <a:lnTo>
                      <a:pt x="61" y="100"/>
                    </a:lnTo>
                    <a:lnTo>
                      <a:pt x="104" y="100"/>
                    </a:lnTo>
                    <a:lnTo>
                      <a:pt x="104" y="99"/>
                    </a:lnTo>
                    <a:lnTo>
                      <a:pt x="105" y="99"/>
                    </a:lnTo>
                    <a:lnTo>
                      <a:pt x="103" y="95"/>
                    </a:lnTo>
                    <a:lnTo>
                      <a:pt x="100" y="91"/>
                    </a:lnTo>
                    <a:lnTo>
                      <a:pt x="99" y="87"/>
                    </a:lnTo>
                    <a:lnTo>
                      <a:pt x="96" y="83"/>
                    </a:lnTo>
                    <a:lnTo>
                      <a:pt x="95" y="79"/>
                    </a:lnTo>
                    <a:lnTo>
                      <a:pt x="94" y="77"/>
                    </a:lnTo>
                    <a:lnTo>
                      <a:pt x="91" y="74"/>
                    </a:lnTo>
                    <a:lnTo>
                      <a:pt x="90" y="72"/>
                    </a:lnTo>
                    <a:lnTo>
                      <a:pt x="89" y="68"/>
                    </a:lnTo>
                    <a:lnTo>
                      <a:pt x="88" y="66"/>
                    </a:lnTo>
                    <a:lnTo>
                      <a:pt x="86" y="64"/>
                    </a:lnTo>
                    <a:lnTo>
                      <a:pt x="86" y="62"/>
                    </a:lnTo>
                    <a:lnTo>
                      <a:pt x="85" y="59"/>
                    </a:lnTo>
                    <a:lnTo>
                      <a:pt x="83" y="58"/>
                    </a:lnTo>
                    <a:lnTo>
                      <a:pt x="83" y="56"/>
                    </a:lnTo>
                    <a:lnTo>
                      <a:pt x="82" y="54"/>
                    </a:lnTo>
                    <a:lnTo>
                      <a:pt x="82" y="52"/>
                    </a:lnTo>
                    <a:lnTo>
                      <a:pt x="81" y="51"/>
                    </a:lnTo>
                    <a:lnTo>
                      <a:pt x="81" y="49"/>
                    </a:lnTo>
                    <a:lnTo>
                      <a:pt x="79" y="49"/>
                    </a:lnTo>
                    <a:lnTo>
                      <a:pt x="79" y="41"/>
                    </a:lnTo>
                    <a:lnTo>
                      <a:pt x="78" y="40"/>
                    </a:lnTo>
                    <a:lnTo>
                      <a:pt x="78" y="34"/>
                    </a:lnTo>
                    <a:lnTo>
                      <a:pt x="77" y="32"/>
                    </a:lnTo>
                    <a:lnTo>
                      <a:pt x="77" y="28"/>
                    </a:lnTo>
                    <a:lnTo>
                      <a:pt x="76" y="27"/>
                    </a:lnTo>
                    <a:lnTo>
                      <a:pt x="76" y="23"/>
                    </a:lnTo>
                    <a:lnTo>
                      <a:pt x="75" y="21"/>
                    </a:lnTo>
                    <a:lnTo>
                      <a:pt x="75" y="15"/>
                    </a:lnTo>
                    <a:lnTo>
                      <a:pt x="73" y="14"/>
                    </a:lnTo>
                    <a:lnTo>
                      <a:pt x="73" y="10"/>
                    </a:lnTo>
                    <a:lnTo>
                      <a:pt x="72" y="9"/>
                    </a:lnTo>
                    <a:lnTo>
                      <a:pt x="72" y="4"/>
                    </a:lnTo>
                    <a:lnTo>
                      <a:pt x="71" y="3"/>
                    </a:lnTo>
                    <a:lnTo>
                      <a:pt x="71" y="0"/>
                    </a:lnTo>
                    <a:lnTo>
                      <a:pt x="34" y="0"/>
                    </a:lnTo>
                    <a:lnTo>
                      <a:pt x="32" y="1"/>
                    </a:lnTo>
                    <a:lnTo>
                      <a:pt x="27" y="1"/>
                    </a:lnTo>
                    <a:lnTo>
                      <a:pt x="24" y="3"/>
                    </a:lnTo>
                    <a:lnTo>
                      <a:pt x="21" y="3"/>
                    </a:lnTo>
                    <a:lnTo>
                      <a:pt x="18" y="4"/>
                    </a:lnTo>
                    <a:lnTo>
                      <a:pt x="11" y="4"/>
                    </a:lnTo>
                    <a:lnTo>
                      <a:pt x="8" y="5"/>
                    </a:lnTo>
                    <a:lnTo>
                      <a:pt x="4" y="5"/>
                    </a:lnTo>
                    <a:lnTo>
                      <a:pt x="0" y="7"/>
                    </a:lnTo>
                  </a:path>
                </a:pathLst>
              </a:custGeom>
              <a:solidFill>
                <a:srgbClr val="FE4040"/>
              </a:solidFill>
              <a:ln w="12700" cap="rnd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250" name="Freeform 151"/>
              <p:cNvSpPr>
                <a:spLocks/>
              </p:cNvSpPr>
              <p:nvPr/>
            </p:nvSpPr>
            <p:spPr bwMode="auto">
              <a:xfrm>
                <a:off x="4958" y="2432"/>
                <a:ext cx="293" cy="188"/>
              </a:xfrm>
              <a:custGeom>
                <a:avLst/>
                <a:gdLst>
                  <a:gd name="T0" fmla="*/ 272 w 293"/>
                  <a:gd name="T1" fmla="*/ 11 h 188"/>
                  <a:gd name="T2" fmla="*/ 274 w 293"/>
                  <a:gd name="T3" fmla="*/ 26 h 188"/>
                  <a:gd name="T4" fmla="*/ 278 w 293"/>
                  <a:gd name="T5" fmla="*/ 37 h 188"/>
                  <a:gd name="T6" fmla="*/ 280 w 293"/>
                  <a:gd name="T7" fmla="*/ 50 h 188"/>
                  <a:gd name="T8" fmla="*/ 285 w 293"/>
                  <a:gd name="T9" fmla="*/ 61 h 188"/>
                  <a:gd name="T10" fmla="*/ 287 w 293"/>
                  <a:gd name="T11" fmla="*/ 75 h 188"/>
                  <a:gd name="T12" fmla="*/ 291 w 293"/>
                  <a:gd name="T13" fmla="*/ 86 h 188"/>
                  <a:gd name="T14" fmla="*/ 288 w 293"/>
                  <a:gd name="T15" fmla="*/ 95 h 188"/>
                  <a:gd name="T16" fmla="*/ 276 w 293"/>
                  <a:gd name="T17" fmla="*/ 98 h 188"/>
                  <a:gd name="T18" fmla="*/ 269 w 293"/>
                  <a:gd name="T19" fmla="*/ 102 h 188"/>
                  <a:gd name="T20" fmla="*/ 257 w 293"/>
                  <a:gd name="T21" fmla="*/ 105 h 188"/>
                  <a:gd name="T22" fmla="*/ 246 w 293"/>
                  <a:gd name="T23" fmla="*/ 108 h 188"/>
                  <a:gd name="T24" fmla="*/ 238 w 293"/>
                  <a:gd name="T25" fmla="*/ 112 h 188"/>
                  <a:gd name="T26" fmla="*/ 226 w 293"/>
                  <a:gd name="T27" fmla="*/ 114 h 188"/>
                  <a:gd name="T28" fmla="*/ 213 w 293"/>
                  <a:gd name="T29" fmla="*/ 118 h 188"/>
                  <a:gd name="T30" fmla="*/ 205 w 293"/>
                  <a:gd name="T31" fmla="*/ 122 h 188"/>
                  <a:gd name="T32" fmla="*/ 193 w 293"/>
                  <a:gd name="T33" fmla="*/ 124 h 188"/>
                  <a:gd name="T34" fmla="*/ 186 w 293"/>
                  <a:gd name="T35" fmla="*/ 128 h 188"/>
                  <a:gd name="T36" fmla="*/ 174 w 293"/>
                  <a:gd name="T37" fmla="*/ 130 h 188"/>
                  <a:gd name="T38" fmla="*/ 166 w 293"/>
                  <a:gd name="T39" fmla="*/ 135 h 188"/>
                  <a:gd name="T40" fmla="*/ 155 w 293"/>
                  <a:gd name="T41" fmla="*/ 137 h 188"/>
                  <a:gd name="T42" fmla="*/ 147 w 293"/>
                  <a:gd name="T43" fmla="*/ 141 h 188"/>
                  <a:gd name="T44" fmla="*/ 135 w 293"/>
                  <a:gd name="T45" fmla="*/ 145 h 188"/>
                  <a:gd name="T46" fmla="*/ 123 w 293"/>
                  <a:gd name="T47" fmla="*/ 147 h 188"/>
                  <a:gd name="T48" fmla="*/ 116 w 293"/>
                  <a:gd name="T49" fmla="*/ 151 h 188"/>
                  <a:gd name="T50" fmla="*/ 104 w 293"/>
                  <a:gd name="T51" fmla="*/ 154 h 188"/>
                  <a:gd name="T52" fmla="*/ 93 w 293"/>
                  <a:gd name="T53" fmla="*/ 157 h 188"/>
                  <a:gd name="T54" fmla="*/ 84 w 293"/>
                  <a:gd name="T55" fmla="*/ 161 h 188"/>
                  <a:gd name="T56" fmla="*/ 71 w 293"/>
                  <a:gd name="T57" fmla="*/ 164 h 188"/>
                  <a:gd name="T58" fmla="*/ 64 w 293"/>
                  <a:gd name="T59" fmla="*/ 168 h 188"/>
                  <a:gd name="T60" fmla="*/ 52 w 293"/>
                  <a:gd name="T61" fmla="*/ 171 h 188"/>
                  <a:gd name="T62" fmla="*/ 44 w 293"/>
                  <a:gd name="T63" fmla="*/ 174 h 188"/>
                  <a:gd name="T64" fmla="*/ 33 w 293"/>
                  <a:gd name="T65" fmla="*/ 177 h 188"/>
                  <a:gd name="T66" fmla="*/ 25 w 293"/>
                  <a:gd name="T67" fmla="*/ 181 h 188"/>
                  <a:gd name="T68" fmla="*/ 14 w 293"/>
                  <a:gd name="T69" fmla="*/ 184 h 188"/>
                  <a:gd name="T70" fmla="*/ 5 w 293"/>
                  <a:gd name="T71" fmla="*/ 187 h 188"/>
                  <a:gd name="T72" fmla="*/ 0 w 293"/>
                  <a:gd name="T73" fmla="*/ 157 h 188"/>
                  <a:gd name="T74" fmla="*/ 3 w 293"/>
                  <a:gd name="T75" fmla="*/ 110 h 188"/>
                  <a:gd name="T76" fmla="*/ 7 w 293"/>
                  <a:gd name="T77" fmla="*/ 104 h 188"/>
                  <a:gd name="T78" fmla="*/ 11 w 293"/>
                  <a:gd name="T79" fmla="*/ 96 h 188"/>
                  <a:gd name="T80" fmla="*/ 17 w 293"/>
                  <a:gd name="T81" fmla="*/ 89 h 188"/>
                  <a:gd name="T82" fmla="*/ 27 w 293"/>
                  <a:gd name="T83" fmla="*/ 86 h 188"/>
                  <a:gd name="T84" fmla="*/ 34 w 293"/>
                  <a:gd name="T85" fmla="*/ 82 h 188"/>
                  <a:gd name="T86" fmla="*/ 48 w 293"/>
                  <a:gd name="T87" fmla="*/ 79 h 188"/>
                  <a:gd name="T88" fmla="*/ 54 w 293"/>
                  <a:gd name="T89" fmla="*/ 75 h 188"/>
                  <a:gd name="T90" fmla="*/ 64 w 293"/>
                  <a:gd name="T91" fmla="*/ 73 h 188"/>
                  <a:gd name="T92" fmla="*/ 71 w 293"/>
                  <a:gd name="T93" fmla="*/ 68 h 188"/>
                  <a:gd name="T94" fmla="*/ 83 w 293"/>
                  <a:gd name="T95" fmla="*/ 64 h 188"/>
                  <a:gd name="T96" fmla="*/ 90 w 293"/>
                  <a:gd name="T97" fmla="*/ 60 h 188"/>
                  <a:gd name="T98" fmla="*/ 100 w 293"/>
                  <a:gd name="T99" fmla="*/ 57 h 188"/>
                  <a:gd name="T100" fmla="*/ 108 w 293"/>
                  <a:gd name="T101" fmla="*/ 50 h 188"/>
                  <a:gd name="T102" fmla="*/ 117 w 293"/>
                  <a:gd name="T103" fmla="*/ 47 h 188"/>
                  <a:gd name="T104" fmla="*/ 125 w 293"/>
                  <a:gd name="T105" fmla="*/ 41 h 188"/>
                  <a:gd name="T106" fmla="*/ 137 w 293"/>
                  <a:gd name="T107" fmla="*/ 37 h 188"/>
                  <a:gd name="T108" fmla="*/ 148 w 293"/>
                  <a:gd name="T109" fmla="*/ 31 h 188"/>
                  <a:gd name="T110" fmla="*/ 157 w 293"/>
                  <a:gd name="T111" fmla="*/ 28 h 188"/>
                  <a:gd name="T112" fmla="*/ 164 w 293"/>
                  <a:gd name="T113" fmla="*/ 24 h 188"/>
                  <a:gd name="T114" fmla="*/ 203 w 293"/>
                  <a:gd name="T115" fmla="*/ 22 h 188"/>
                  <a:gd name="T116" fmla="*/ 230 w 293"/>
                  <a:gd name="T117" fmla="*/ 20 h 188"/>
                  <a:gd name="T118" fmla="*/ 239 w 293"/>
                  <a:gd name="T119" fmla="*/ 17 h 188"/>
                  <a:gd name="T120" fmla="*/ 248 w 293"/>
                  <a:gd name="T121" fmla="*/ 10 h 188"/>
                  <a:gd name="T122" fmla="*/ 256 w 293"/>
                  <a:gd name="T123" fmla="*/ 6 h 188"/>
                  <a:gd name="T124" fmla="*/ 262 w 293"/>
                  <a:gd name="T125" fmla="*/ 1 h 188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  <a:gd name="T189" fmla="*/ 0 w 293"/>
                  <a:gd name="T190" fmla="*/ 0 h 188"/>
                  <a:gd name="T191" fmla="*/ 293 w 293"/>
                  <a:gd name="T192" fmla="*/ 188 h 188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T189" t="T190" r="T191" b="T192"/>
                <a:pathLst>
                  <a:path w="293" h="188">
                    <a:moveTo>
                      <a:pt x="269" y="0"/>
                    </a:moveTo>
                    <a:lnTo>
                      <a:pt x="269" y="5"/>
                    </a:lnTo>
                    <a:lnTo>
                      <a:pt x="270" y="5"/>
                    </a:lnTo>
                    <a:lnTo>
                      <a:pt x="270" y="11"/>
                    </a:lnTo>
                    <a:lnTo>
                      <a:pt x="272" y="11"/>
                    </a:lnTo>
                    <a:lnTo>
                      <a:pt x="272" y="17"/>
                    </a:lnTo>
                    <a:lnTo>
                      <a:pt x="273" y="17"/>
                    </a:lnTo>
                    <a:lnTo>
                      <a:pt x="273" y="23"/>
                    </a:lnTo>
                    <a:lnTo>
                      <a:pt x="274" y="23"/>
                    </a:lnTo>
                    <a:lnTo>
                      <a:pt x="274" y="26"/>
                    </a:lnTo>
                    <a:lnTo>
                      <a:pt x="275" y="26"/>
                    </a:lnTo>
                    <a:lnTo>
                      <a:pt x="275" y="31"/>
                    </a:lnTo>
                    <a:lnTo>
                      <a:pt x="276" y="31"/>
                    </a:lnTo>
                    <a:lnTo>
                      <a:pt x="276" y="37"/>
                    </a:lnTo>
                    <a:lnTo>
                      <a:pt x="278" y="37"/>
                    </a:lnTo>
                    <a:lnTo>
                      <a:pt x="278" y="42"/>
                    </a:lnTo>
                    <a:lnTo>
                      <a:pt x="279" y="42"/>
                    </a:lnTo>
                    <a:lnTo>
                      <a:pt x="279" y="45"/>
                    </a:lnTo>
                    <a:lnTo>
                      <a:pt x="280" y="45"/>
                    </a:lnTo>
                    <a:lnTo>
                      <a:pt x="280" y="50"/>
                    </a:lnTo>
                    <a:lnTo>
                      <a:pt x="282" y="50"/>
                    </a:lnTo>
                    <a:lnTo>
                      <a:pt x="282" y="57"/>
                    </a:lnTo>
                    <a:lnTo>
                      <a:pt x="283" y="57"/>
                    </a:lnTo>
                    <a:lnTo>
                      <a:pt x="283" y="61"/>
                    </a:lnTo>
                    <a:lnTo>
                      <a:pt x="285" y="61"/>
                    </a:lnTo>
                    <a:lnTo>
                      <a:pt x="285" y="64"/>
                    </a:lnTo>
                    <a:lnTo>
                      <a:pt x="286" y="64"/>
                    </a:lnTo>
                    <a:lnTo>
                      <a:pt x="286" y="69"/>
                    </a:lnTo>
                    <a:lnTo>
                      <a:pt x="287" y="69"/>
                    </a:lnTo>
                    <a:lnTo>
                      <a:pt x="287" y="75"/>
                    </a:lnTo>
                    <a:lnTo>
                      <a:pt x="288" y="75"/>
                    </a:lnTo>
                    <a:lnTo>
                      <a:pt x="288" y="81"/>
                    </a:lnTo>
                    <a:lnTo>
                      <a:pt x="289" y="81"/>
                    </a:lnTo>
                    <a:lnTo>
                      <a:pt x="289" y="86"/>
                    </a:lnTo>
                    <a:lnTo>
                      <a:pt x="291" y="86"/>
                    </a:lnTo>
                    <a:lnTo>
                      <a:pt x="291" y="92"/>
                    </a:lnTo>
                    <a:lnTo>
                      <a:pt x="292" y="92"/>
                    </a:lnTo>
                    <a:lnTo>
                      <a:pt x="292" y="94"/>
                    </a:lnTo>
                    <a:lnTo>
                      <a:pt x="288" y="94"/>
                    </a:lnTo>
                    <a:lnTo>
                      <a:pt x="288" y="95"/>
                    </a:lnTo>
                    <a:lnTo>
                      <a:pt x="285" y="95"/>
                    </a:lnTo>
                    <a:lnTo>
                      <a:pt x="285" y="96"/>
                    </a:lnTo>
                    <a:lnTo>
                      <a:pt x="280" y="96"/>
                    </a:lnTo>
                    <a:lnTo>
                      <a:pt x="280" y="98"/>
                    </a:lnTo>
                    <a:lnTo>
                      <a:pt x="276" y="98"/>
                    </a:lnTo>
                    <a:lnTo>
                      <a:pt x="276" y="99"/>
                    </a:lnTo>
                    <a:lnTo>
                      <a:pt x="273" y="99"/>
                    </a:lnTo>
                    <a:lnTo>
                      <a:pt x="273" y="100"/>
                    </a:lnTo>
                    <a:lnTo>
                      <a:pt x="269" y="100"/>
                    </a:lnTo>
                    <a:lnTo>
                      <a:pt x="269" y="102"/>
                    </a:lnTo>
                    <a:lnTo>
                      <a:pt x="265" y="102"/>
                    </a:lnTo>
                    <a:lnTo>
                      <a:pt x="261" y="102"/>
                    </a:lnTo>
                    <a:lnTo>
                      <a:pt x="261" y="104"/>
                    </a:lnTo>
                    <a:lnTo>
                      <a:pt x="257" y="104"/>
                    </a:lnTo>
                    <a:lnTo>
                      <a:pt x="257" y="105"/>
                    </a:lnTo>
                    <a:lnTo>
                      <a:pt x="253" y="105"/>
                    </a:lnTo>
                    <a:lnTo>
                      <a:pt x="253" y="106"/>
                    </a:lnTo>
                    <a:lnTo>
                      <a:pt x="249" y="106"/>
                    </a:lnTo>
                    <a:lnTo>
                      <a:pt x="249" y="108"/>
                    </a:lnTo>
                    <a:lnTo>
                      <a:pt x="246" y="108"/>
                    </a:lnTo>
                    <a:lnTo>
                      <a:pt x="246" y="109"/>
                    </a:lnTo>
                    <a:lnTo>
                      <a:pt x="242" y="109"/>
                    </a:lnTo>
                    <a:lnTo>
                      <a:pt x="242" y="110"/>
                    </a:lnTo>
                    <a:lnTo>
                      <a:pt x="238" y="110"/>
                    </a:lnTo>
                    <a:lnTo>
                      <a:pt x="238" y="112"/>
                    </a:lnTo>
                    <a:lnTo>
                      <a:pt x="233" y="112"/>
                    </a:lnTo>
                    <a:lnTo>
                      <a:pt x="233" y="113"/>
                    </a:lnTo>
                    <a:lnTo>
                      <a:pt x="230" y="113"/>
                    </a:lnTo>
                    <a:lnTo>
                      <a:pt x="230" y="114"/>
                    </a:lnTo>
                    <a:lnTo>
                      <a:pt x="226" y="114"/>
                    </a:lnTo>
                    <a:lnTo>
                      <a:pt x="226" y="116"/>
                    </a:lnTo>
                    <a:lnTo>
                      <a:pt x="222" y="116"/>
                    </a:lnTo>
                    <a:lnTo>
                      <a:pt x="217" y="116"/>
                    </a:lnTo>
                    <a:lnTo>
                      <a:pt x="217" y="118"/>
                    </a:lnTo>
                    <a:lnTo>
                      <a:pt x="213" y="118"/>
                    </a:lnTo>
                    <a:lnTo>
                      <a:pt x="213" y="119"/>
                    </a:lnTo>
                    <a:lnTo>
                      <a:pt x="209" y="119"/>
                    </a:lnTo>
                    <a:lnTo>
                      <a:pt x="209" y="120"/>
                    </a:lnTo>
                    <a:lnTo>
                      <a:pt x="205" y="120"/>
                    </a:lnTo>
                    <a:lnTo>
                      <a:pt x="205" y="122"/>
                    </a:lnTo>
                    <a:lnTo>
                      <a:pt x="201" y="122"/>
                    </a:lnTo>
                    <a:lnTo>
                      <a:pt x="201" y="123"/>
                    </a:lnTo>
                    <a:lnTo>
                      <a:pt x="197" y="123"/>
                    </a:lnTo>
                    <a:lnTo>
                      <a:pt x="197" y="124"/>
                    </a:lnTo>
                    <a:lnTo>
                      <a:pt x="193" y="124"/>
                    </a:lnTo>
                    <a:lnTo>
                      <a:pt x="193" y="126"/>
                    </a:lnTo>
                    <a:lnTo>
                      <a:pt x="190" y="126"/>
                    </a:lnTo>
                    <a:lnTo>
                      <a:pt x="190" y="127"/>
                    </a:lnTo>
                    <a:lnTo>
                      <a:pt x="186" y="127"/>
                    </a:lnTo>
                    <a:lnTo>
                      <a:pt x="186" y="128"/>
                    </a:lnTo>
                    <a:lnTo>
                      <a:pt x="182" y="128"/>
                    </a:lnTo>
                    <a:lnTo>
                      <a:pt x="182" y="129"/>
                    </a:lnTo>
                    <a:lnTo>
                      <a:pt x="178" y="129"/>
                    </a:lnTo>
                    <a:lnTo>
                      <a:pt x="178" y="130"/>
                    </a:lnTo>
                    <a:lnTo>
                      <a:pt x="174" y="130"/>
                    </a:lnTo>
                    <a:lnTo>
                      <a:pt x="174" y="132"/>
                    </a:lnTo>
                    <a:lnTo>
                      <a:pt x="170" y="132"/>
                    </a:lnTo>
                    <a:lnTo>
                      <a:pt x="170" y="133"/>
                    </a:lnTo>
                    <a:lnTo>
                      <a:pt x="166" y="133"/>
                    </a:lnTo>
                    <a:lnTo>
                      <a:pt x="166" y="135"/>
                    </a:lnTo>
                    <a:lnTo>
                      <a:pt x="163" y="135"/>
                    </a:lnTo>
                    <a:lnTo>
                      <a:pt x="163" y="136"/>
                    </a:lnTo>
                    <a:lnTo>
                      <a:pt x="159" y="136"/>
                    </a:lnTo>
                    <a:lnTo>
                      <a:pt x="159" y="137"/>
                    </a:lnTo>
                    <a:lnTo>
                      <a:pt x="155" y="137"/>
                    </a:lnTo>
                    <a:lnTo>
                      <a:pt x="155" y="139"/>
                    </a:lnTo>
                    <a:lnTo>
                      <a:pt x="150" y="139"/>
                    </a:lnTo>
                    <a:lnTo>
                      <a:pt x="150" y="140"/>
                    </a:lnTo>
                    <a:lnTo>
                      <a:pt x="147" y="140"/>
                    </a:lnTo>
                    <a:lnTo>
                      <a:pt x="147" y="141"/>
                    </a:lnTo>
                    <a:lnTo>
                      <a:pt x="143" y="141"/>
                    </a:lnTo>
                    <a:lnTo>
                      <a:pt x="143" y="143"/>
                    </a:lnTo>
                    <a:lnTo>
                      <a:pt x="139" y="143"/>
                    </a:lnTo>
                    <a:lnTo>
                      <a:pt x="135" y="143"/>
                    </a:lnTo>
                    <a:lnTo>
                      <a:pt x="135" y="145"/>
                    </a:lnTo>
                    <a:lnTo>
                      <a:pt x="131" y="145"/>
                    </a:lnTo>
                    <a:lnTo>
                      <a:pt x="131" y="146"/>
                    </a:lnTo>
                    <a:lnTo>
                      <a:pt x="127" y="146"/>
                    </a:lnTo>
                    <a:lnTo>
                      <a:pt x="127" y="147"/>
                    </a:lnTo>
                    <a:lnTo>
                      <a:pt x="123" y="147"/>
                    </a:lnTo>
                    <a:lnTo>
                      <a:pt x="123" y="149"/>
                    </a:lnTo>
                    <a:lnTo>
                      <a:pt x="120" y="149"/>
                    </a:lnTo>
                    <a:lnTo>
                      <a:pt x="120" y="150"/>
                    </a:lnTo>
                    <a:lnTo>
                      <a:pt x="116" y="150"/>
                    </a:lnTo>
                    <a:lnTo>
                      <a:pt x="116" y="151"/>
                    </a:lnTo>
                    <a:lnTo>
                      <a:pt x="112" y="151"/>
                    </a:lnTo>
                    <a:lnTo>
                      <a:pt x="112" y="153"/>
                    </a:lnTo>
                    <a:lnTo>
                      <a:pt x="108" y="153"/>
                    </a:lnTo>
                    <a:lnTo>
                      <a:pt x="108" y="154"/>
                    </a:lnTo>
                    <a:lnTo>
                      <a:pt x="104" y="154"/>
                    </a:lnTo>
                    <a:lnTo>
                      <a:pt x="104" y="155"/>
                    </a:lnTo>
                    <a:lnTo>
                      <a:pt x="100" y="155"/>
                    </a:lnTo>
                    <a:lnTo>
                      <a:pt x="100" y="157"/>
                    </a:lnTo>
                    <a:lnTo>
                      <a:pt x="96" y="157"/>
                    </a:lnTo>
                    <a:lnTo>
                      <a:pt x="93" y="157"/>
                    </a:lnTo>
                    <a:lnTo>
                      <a:pt x="93" y="159"/>
                    </a:lnTo>
                    <a:lnTo>
                      <a:pt x="88" y="159"/>
                    </a:lnTo>
                    <a:lnTo>
                      <a:pt x="88" y="160"/>
                    </a:lnTo>
                    <a:lnTo>
                      <a:pt x="84" y="160"/>
                    </a:lnTo>
                    <a:lnTo>
                      <a:pt x="84" y="161"/>
                    </a:lnTo>
                    <a:lnTo>
                      <a:pt x="81" y="161"/>
                    </a:lnTo>
                    <a:lnTo>
                      <a:pt x="81" y="163"/>
                    </a:lnTo>
                    <a:lnTo>
                      <a:pt x="77" y="163"/>
                    </a:lnTo>
                    <a:lnTo>
                      <a:pt x="77" y="164"/>
                    </a:lnTo>
                    <a:lnTo>
                      <a:pt x="71" y="164"/>
                    </a:lnTo>
                    <a:lnTo>
                      <a:pt x="71" y="165"/>
                    </a:lnTo>
                    <a:lnTo>
                      <a:pt x="68" y="165"/>
                    </a:lnTo>
                    <a:lnTo>
                      <a:pt x="68" y="167"/>
                    </a:lnTo>
                    <a:lnTo>
                      <a:pt x="64" y="167"/>
                    </a:lnTo>
                    <a:lnTo>
                      <a:pt x="64" y="168"/>
                    </a:lnTo>
                    <a:lnTo>
                      <a:pt x="60" y="168"/>
                    </a:lnTo>
                    <a:lnTo>
                      <a:pt x="60" y="170"/>
                    </a:lnTo>
                    <a:lnTo>
                      <a:pt x="56" y="170"/>
                    </a:lnTo>
                    <a:lnTo>
                      <a:pt x="56" y="171"/>
                    </a:lnTo>
                    <a:lnTo>
                      <a:pt x="52" y="171"/>
                    </a:lnTo>
                    <a:lnTo>
                      <a:pt x="52" y="172"/>
                    </a:lnTo>
                    <a:lnTo>
                      <a:pt x="48" y="172"/>
                    </a:lnTo>
                    <a:lnTo>
                      <a:pt x="48" y="173"/>
                    </a:lnTo>
                    <a:lnTo>
                      <a:pt x="44" y="173"/>
                    </a:lnTo>
                    <a:lnTo>
                      <a:pt x="44" y="174"/>
                    </a:lnTo>
                    <a:lnTo>
                      <a:pt x="41" y="174"/>
                    </a:lnTo>
                    <a:lnTo>
                      <a:pt x="41" y="176"/>
                    </a:lnTo>
                    <a:lnTo>
                      <a:pt x="37" y="176"/>
                    </a:lnTo>
                    <a:lnTo>
                      <a:pt x="37" y="177"/>
                    </a:lnTo>
                    <a:lnTo>
                      <a:pt x="33" y="177"/>
                    </a:lnTo>
                    <a:lnTo>
                      <a:pt x="33" y="178"/>
                    </a:lnTo>
                    <a:lnTo>
                      <a:pt x="29" y="178"/>
                    </a:lnTo>
                    <a:lnTo>
                      <a:pt x="29" y="180"/>
                    </a:lnTo>
                    <a:lnTo>
                      <a:pt x="25" y="180"/>
                    </a:lnTo>
                    <a:lnTo>
                      <a:pt x="25" y="181"/>
                    </a:lnTo>
                    <a:lnTo>
                      <a:pt x="21" y="181"/>
                    </a:lnTo>
                    <a:lnTo>
                      <a:pt x="21" y="182"/>
                    </a:lnTo>
                    <a:lnTo>
                      <a:pt x="17" y="182"/>
                    </a:lnTo>
                    <a:lnTo>
                      <a:pt x="17" y="184"/>
                    </a:lnTo>
                    <a:lnTo>
                      <a:pt x="14" y="184"/>
                    </a:lnTo>
                    <a:lnTo>
                      <a:pt x="14" y="185"/>
                    </a:lnTo>
                    <a:lnTo>
                      <a:pt x="10" y="185"/>
                    </a:lnTo>
                    <a:lnTo>
                      <a:pt x="10" y="186"/>
                    </a:lnTo>
                    <a:lnTo>
                      <a:pt x="5" y="186"/>
                    </a:lnTo>
                    <a:lnTo>
                      <a:pt x="5" y="187"/>
                    </a:lnTo>
                    <a:lnTo>
                      <a:pt x="3" y="187"/>
                    </a:lnTo>
                    <a:lnTo>
                      <a:pt x="3" y="173"/>
                    </a:lnTo>
                    <a:lnTo>
                      <a:pt x="1" y="173"/>
                    </a:lnTo>
                    <a:lnTo>
                      <a:pt x="1" y="157"/>
                    </a:lnTo>
                    <a:lnTo>
                      <a:pt x="0" y="157"/>
                    </a:lnTo>
                    <a:lnTo>
                      <a:pt x="0" y="122"/>
                    </a:lnTo>
                    <a:lnTo>
                      <a:pt x="1" y="122"/>
                    </a:lnTo>
                    <a:lnTo>
                      <a:pt x="1" y="114"/>
                    </a:lnTo>
                    <a:lnTo>
                      <a:pt x="3" y="114"/>
                    </a:lnTo>
                    <a:lnTo>
                      <a:pt x="3" y="110"/>
                    </a:lnTo>
                    <a:lnTo>
                      <a:pt x="4" y="110"/>
                    </a:lnTo>
                    <a:lnTo>
                      <a:pt x="4" y="108"/>
                    </a:lnTo>
                    <a:lnTo>
                      <a:pt x="5" y="108"/>
                    </a:lnTo>
                    <a:lnTo>
                      <a:pt x="5" y="104"/>
                    </a:lnTo>
                    <a:lnTo>
                      <a:pt x="7" y="104"/>
                    </a:lnTo>
                    <a:lnTo>
                      <a:pt x="7" y="102"/>
                    </a:lnTo>
                    <a:lnTo>
                      <a:pt x="8" y="102"/>
                    </a:lnTo>
                    <a:lnTo>
                      <a:pt x="8" y="99"/>
                    </a:lnTo>
                    <a:lnTo>
                      <a:pt x="10" y="99"/>
                    </a:lnTo>
                    <a:lnTo>
                      <a:pt x="11" y="96"/>
                    </a:lnTo>
                    <a:lnTo>
                      <a:pt x="12" y="96"/>
                    </a:lnTo>
                    <a:lnTo>
                      <a:pt x="14" y="94"/>
                    </a:lnTo>
                    <a:lnTo>
                      <a:pt x="16" y="91"/>
                    </a:lnTo>
                    <a:lnTo>
                      <a:pt x="17" y="91"/>
                    </a:lnTo>
                    <a:lnTo>
                      <a:pt x="17" y="89"/>
                    </a:lnTo>
                    <a:lnTo>
                      <a:pt x="20" y="89"/>
                    </a:lnTo>
                    <a:lnTo>
                      <a:pt x="21" y="87"/>
                    </a:lnTo>
                    <a:lnTo>
                      <a:pt x="22" y="87"/>
                    </a:lnTo>
                    <a:lnTo>
                      <a:pt x="22" y="86"/>
                    </a:lnTo>
                    <a:lnTo>
                      <a:pt x="27" y="86"/>
                    </a:lnTo>
                    <a:lnTo>
                      <a:pt x="27" y="85"/>
                    </a:lnTo>
                    <a:lnTo>
                      <a:pt x="30" y="85"/>
                    </a:lnTo>
                    <a:lnTo>
                      <a:pt x="30" y="83"/>
                    </a:lnTo>
                    <a:lnTo>
                      <a:pt x="34" y="83"/>
                    </a:lnTo>
                    <a:lnTo>
                      <a:pt x="34" y="82"/>
                    </a:lnTo>
                    <a:lnTo>
                      <a:pt x="39" y="82"/>
                    </a:lnTo>
                    <a:lnTo>
                      <a:pt x="39" y="81"/>
                    </a:lnTo>
                    <a:lnTo>
                      <a:pt x="43" y="81"/>
                    </a:lnTo>
                    <a:lnTo>
                      <a:pt x="43" y="79"/>
                    </a:lnTo>
                    <a:lnTo>
                      <a:pt x="48" y="79"/>
                    </a:lnTo>
                    <a:lnTo>
                      <a:pt x="48" y="78"/>
                    </a:lnTo>
                    <a:lnTo>
                      <a:pt x="52" y="78"/>
                    </a:lnTo>
                    <a:lnTo>
                      <a:pt x="52" y="77"/>
                    </a:lnTo>
                    <a:lnTo>
                      <a:pt x="54" y="77"/>
                    </a:lnTo>
                    <a:lnTo>
                      <a:pt x="54" y="75"/>
                    </a:lnTo>
                    <a:lnTo>
                      <a:pt x="57" y="75"/>
                    </a:lnTo>
                    <a:lnTo>
                      <a:pt x="57" y="74"/>
                    </a:lnTo>
                    <a:lnTo>
                      <a:pt x="61" y="74"/>
                    </a:lnTo>
                    <a:lnTo>
                      <a:pt x="61" y="73"/>
                    </a:lnTo>
                    <a:lnTo>
                      <a:pt x="64" y="73"/>
                    </a:lnTo>
                    <a:lnTo>
                      <a:pt x="64" y="72"/>
                    </a:lnTo>
                    <a:lnTo>
                      <a:pt x="67" y="72"/>
                    </a:lnTo>
                    <a:lnTo>
                      <a:pt x="67" y="71"/>
                    </a:lnTo>
                    <a:lnTo>
                      <a:pt x="70" y="71"/>
                    </a:lnTo>
                    <a:lnTo>
                      <a:pt x="71" y="68"/>
                    </a:lnTo>
                    <a:lnTo>
                      <a:pt x="74" y="68"/>
                    </a:lnTo>
                    <a:lnTo>
                      <a:pt x="74" y="67"/>
                    </a:lnTo>
                    <a:lnTo>
                      <a:pt x="80" y="67"/>
                    </a:lnTo>
                    <a:lnTo>
                      <a:pt x="81" y="64"/>
                    </a:lnTo>
                    <a:lnTo>
                      <a:pt x="83" y="64"/>
                    </a:lnTo>
                    <a:lnTo>
                      <a:pt x="83" y="63"/>
                    </a:lnTo>
                    <a:lnTo>
                      <a:pt x="87" y="63"/>
                    </a:lnTo>
                    <a:lnTo>
                      <a:pt x="87" y="61"/>
                    </a:lnTo>
                    <a:lnTo>
                      <a:pt x="90" y="61"/>
                    </a:lnTo>
                    <a:lnTo>
                      <a:pt x="90" y="60"/>
                    </a:lnTo>
                    <a:lnTo>
                      <a:pt x="93" y="60"/>
                    </a:lnTo>
                    <a:lnTo>
                      <a:pt x="94" y="58"/>
                    </a:lnTo>
                    <a:lnTo>
                      <a:pt x="96" y="58"/>
                    </a:lnTo>
                    <a:lnTo>
                      <a:pt x="96" y="57"/>
                    </a:lnTo>
                    <a:lnTo>
                      <a:pt x="100" y="57"/>
                    </a:lnTo>
                    <a:lnTo>
                      <a:pt x="101" y="54"/>
                    </a:lnTo>
                    <a:lnTo>
                      <a:pt x="104" y="54"/>
                    </a:lnTo>
                    <a:lnTo>
                      <a:pt x="106" y="51"/>
                    </a:lnTo>
                    <a:lnTo>
                      <a:pt x="108" y="51"/>
                    </a:lnTo>
                    <a:lnTo>
                      <a:pt x="108" y="50"/>
                    </a:lnTo>
                    <a:lnTo>
                      <a:pt x="110" y="50"/>
                    </a:lnTo>
                    <a:lnTo>
                      <a:pt x="110" y="48"/>
                    </a:lnTo>
                    <a:lnTo>
                      <a:pt x="113" y="48"/>
                    </a:lnTo>
                    <a:lnTo>
                      <a:pt x="113" y="47"/>
                    </a:lnTo>
                    <a:lnTo>
                      <a:pt x="117" y="47"/>
                    </a:lnTo>
                    <a:lnTo>
                      <a:pt x="118" y="45"/>
                    </a:lnTo>
                    <a:lnTo>
                      <a:pt x="121" y="45"/>
                    </a:lnTo>
                    <a:lnTo>
                      <a:pt x="123" y="42"/>
                    </a:lnTo>
                    <a:lnTo>
                      <a:pt x="125" y="42"/>
                    </a:lnTo>
                    <a:lnTo>
                      <a:pt x="125" y="41"/>
                    </a:lnTo>
                    <a:lnTo>
                      <a:pt x="130" y="41"/>
                    </a:lnTo>
                    <a:lnTo>
                      <a:pt x="131" y="38"/>
                    </a:lnTo>
                    <a:lnTo>
                      <a:pt x="134" y="38"/>
                    </a:lnTo>
                    <a:lnTo>
                      <a:pt x="134" y="37"/>
                    </a:lnTo>
                    <a:lnTo>
                      <a:pt x="137" y="37"/>
                    </a:lnTo>
                    <a:lnTo>
                      <a:pt x="139" y="34"/>
                    </a:lnTo>
                    <a:lnTo>
                      <a:pt x="142" y="34"/>
                    </a:lnTo>
                    <a:lnTo>
                      <a:pt x="142" y="33"/>
                    </a:lnTo>
                    <a:lnTo>
                      <a:pt x="147" y="33"/>
                    </a:lnTo>
                    <a:lnTo>
                      <a:pt x="148" y="31"/>
                    </a:lnTo>
                    <a:lnTo>
                      <a:pt x="150" y="31"/>
                    </a:lnTo>
                    <a:lnTo>
                      <a:pt x="150" y="30"/>
                    </a:lnTo>
                    <a:lnTo>
                      <a:pt x="155" y="30"/>
                    </a:lnTo>
                    <a:lnTo>
                      <a:pt x="155" y="28"/>
                    </a:lnTo>
                    <a:lnTo>
                      <a:pt x="157" y="28"/>
                    </a:lnTo>
                    <a:lnTo>
                      <a:pt x="157" y="27"/>
                    </a:lnTo>
                    <a:lnTo>
                      <a:pt x="160" y="27"/>
                    </a:lnTo>
                    <a:lnTo>
                      <a:pt x="160" y="26"/>
                    </a:lnTo>
                    <a:lnTo>
                      <a:pt x="164" y="26"/>
                    </a:lnTo>
                    <a:lnTo>
                      <a:pt x="164" y="24"/>
                    </a:lnTo>
                    <a:lnTo>
                      <a:pt x="169" y="24"/>
                    </a:lnTo>
                    <a:lnTo>
                      <a:pt x="169" y="23"/>
                    </a:lnTo>
                    <a:lnTo>
                      <a:pt x="173" y="23"/>
                    </a:lnTo>
                    <a:lnTo>
                      <a:pt x="173" y="22"/>
                    </a:lnTo>
                    <a:lnTo>
                      <a:pt x="203" y="22"/>
                    </a:lnTo>
                    <a:lnTo>
                      <a:pt x="203" y="23"/>
                    </a:lnTo>
                    <a:lnTo>
                      <a:pt x="225" y="23"/>
                    </a:lnTo>
                    <a:lnTo>
                      <a:pt x="225" y="22"/>
                    </a:lnTo>
                    <a:lnTo>
                      <a:pt x="230" y="22"/>
                    </a:lnTo>
                    <a:lnTo>
                      <a:pt x="230" y="20"/>
                    </a:lnTo>
                    <a:lnTo>
                      <a:pt x="232" y="20"/>
                    </a:lnTo>
                    <a:lnTo>
                      <a:pt x="233" y="18"/>
                    </a:lnTo>
                    <a:lnTo>
                      <a:pt x="236" y="18"/>
                    </a:lnTo>
                    <a:lnTo>
                      <a:pt x="236" y="17"/>
                    </a:lnTo>
                    <a:lnTo>
                      <a:pt x="239" y="17"/>
                    </a:lnTo>
                    <a:lnTo>
                      <a:pt x="240" y="14"/>
                    </a:lnTo>
                    <a:lnTo>
                      <a:pt x="244" y="14"/>
                    </a:lnTo>
                    <a:lnTo>
                      <a:pt x="244" y="13"/>
                    </a:lnTo>
                    <a:lnTo>
                      <a:pt x="246" y="13"/>
                    </a:lnTo>
                    <a:lnTo>
                      <a:pt x="248" y="10"/>
                    </a:lnTo>
                    <a:lnTo>
                      <a:pt x="249" y="10"/>
                    </a:lnTo>
                    <a:lnTo>
                      <a:pt x="250" y="7"/>
                    </a:lnTo>
                    <a:lnTo>
                      <a:pt x="253" y="7"/>
                    </a:lnTo>
                    <a:lnTo>
                      <a:pt x="253" y="6"/>
                    </a:lnTo>
                    <a:lnTo>
                      <a:pt x="256" y="6"/>
                    </a:lnTo>
                    <a:lnTo>
                      <a:pt x="256" y="5"/>
                    </a:lnTo>
                    <a:lnTo>
                      <a:pt x="259" y="5"/>
                    </a:lnTo>
                    <a:lnTo>
                      <a:pt x="259" y="3"/>
                    </a:lnTo>
                    <a:lnTo>
                      <a:pt x="262" y="3"/>
                    </a:lnTo>
                    <a:lnTo>
                      <a:pt x="262" y="1"/>
                    </a:lnTo>
                    <a:lnTo>
                      <a:pt x="265" y="1"/>
                    </a:lnTo>
                    <a:lnTo>
                      <a:pt x="265" y="0"/>
                    </a:lnTo>
                    <a:lnTo>
                      <a:pt x="269" y="0"/>
                    </a:lnTo>
                  </a:path>
                </a:pathLst>
              </a:custGeom>
              <a:solidFill>
                <a:srgbClr val="C0C0C0"/>
              </a:solidFill>
              <a:ln w="12700" cap="rnd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251" name="Freeform 152"/>
              <p:cNvSpPr>
                <a:spLocks/>
              </p:cNvSpPr>
              <p:nvPr/>
            </p:nvSpPr>
            <p:spPr bwMode="auto">
              <a:xfrm>
                <a:off x="4953" y="2429"/>
                <a:ext cx="298" cy="196"/>
              </a:xfrm>
              <a:custGeom>
                <a:avLst/>
                <a:gdLst>
                  <a:gd name="T0" fmla="*/ 1 w 298"/>
                  <a:gd name="T1" fmla="*/ 195 h 196"/>
                  <a:gd name="T2" fmla="*/ 3 w 298"/>
                  <a:gd name="T3" fmla="*/ 182 h 196"/>
                  <a:gd name="T4" fmla="*/ 1 w 298"/>
                  <a:gd name="T5" fmla="*/ 164 h 196"/>
                  <a:gd name="T6" fmla="*/ 0 w 298"/>
                  <a:gd name="T7" fmla="*/ 129 h 196"/>
                  <a:gd name="T8" fmla="*/ 1 w 298"/>
                  <a:gd name="T9" fmla="*/ 121 h 196"/>
                  <a:gd name="T10" fmla="*/ 4 w 298"/>
                  <a:gd name="T11" fmla="*/ 114 h 196"/>
                  <a:gd name="T12" fmla="*/ 7 w 298"/>
                  <a:gd name="T13" fmla="*/ 107 h 196"/>
                  <a:gd name="T14" fmla="*/ 10 w 298"/>
                  <a:gd name="T15" fmla="*/ 102 h 196"/>
                  <a:gd name="T16" fmla="*/ 20 w 298"/>
                  <a:gd name="T17" fmla="*/ 93 h 196"/>
                  <a:gd name="T18" fmla="*/ 27 w 298"/>
                  <a:gd name="T19" fmla="*/ 89 h 196"/>
                  <a:gd name="T20" fmla="*/ 35 w 298"/>
                  <a:gd name="T21" fmla="*/ 86 h 196"/>
                  <a:gd name="T22" fmla="*/ 44 w 298"/>
                  <a:gd name="T23" fmla="*/ 84 h 196"/>
                  <a:gd name="T24" fmla="*/ 53 w 298"/>
                  <a:gd name="T25" fmla="*/ 81 h 196"/>
                  <a:gd name="T26" fmla="*/ 62 w 298"/>
                  <a:gd name="T27" fmla="*/ 77 h 196"/>
                  <a:gd name="T28" fmla="*/ 71 w 298"/>
                  <a:gd name="T29" fmla="*/ 73 h 196"/>
                  <a:gd name="T30" fmla="*/ 81 w 298"/>
                  <a:gd name="T31" fmla="*/ 69 h 196"/>
                  <a:gd name="T32" fmla="*/ 89 w 298"/>
                  <a:gd name="T33" fmla="*/ 65 h 196"/>
                  <a:gd name="T34" fmla="*/ 98 w 298"/>
                  <a:gd name="T35" fmla="*/ 60 h 196"/>
                  <a:gd name="T36" fmla="*/ 106 w 298"/>
                  <a:gd name="T37" fmla="*/ 56 h 196"/>
                  <a:gd name="T38" fmla="*/ 115 w 298"/>
                  <a:gd name="T39" fmla="*/ 50 h 196"/>
                  <a:gd name="T40" fmla="*/ 123 w 298"/>
                  <a:gd name="T41" fmla="*/ 47 h 196"/>
                  <a:gd name="T42" fmla="*/ 132 w 298"/>
                  <a:gd name="T43" fmla="*/ 42 h 196"/>
                  <a:gd name="T44" fmla="*/ 140 w 298"/>
                  <a:gd name="T45" fmla="*/ 38 h 196"/>
                  <a:gd name="T46" fmla="*/ 150 w 298"/>
                  <a:gd name="T47" fmla="*/ 35 h 196"/>
                  <a:gd name="T48" fmla="*/ 157 w 298"/>
                  <a:gd name="T49" fmla="*/ 31 h 196"/>
                  <a:gd name="T50" fmla="*/ 167 w 298"/>
                  <a:gd name="T51" fmla="*/ 26 h 196"/>
                  <a:gd name="T52" fmla="*/ 176 w 298"/>
                  <a:gd name="T53" fmla="*/ 24 h 196"/>
                  <a:gd name="T54" fmla="*/ 210 w 298"/>
                  <a:gd name="T55" fmla="*/ 25 h 196"/>
                  <a:gd name="T56" fmla="*/ 228 w 298"/>
                  <a:gd name="T57" fmla="*/ 24 h 196"/>
                  <a:gd name="T58" fmla="*/ 234 w 298"/>
                  <a:gd name="T59" fmla="*/ 22 h 196"/>
                  <a:gd name="T60" fmla="*/ 237 w 298"/>
                  <a:gd name="T61" fmla="*/ 20 h 196"/>
                  <a:gd name="T62" fmla="*/ 243 w 298"/>
                  <a:gd name="T63" fmla="*/ 17 h 196"/>
                  <a:gd name="T64" fmla="*/ 249 w 298"/>
                  <a:gd name="T65" fmla="*/ 15 h 196"/>
                  <a:gd name="T66" fmla="*/ 253 w 298"/>
                  <a:gd name="T67" fmla="*/ 10 h 196"/>
                  <a:gd name="T68" fmla="*/ 263 w 298"/>
                  <a:gd name="T69" fmla="*/ 6 h 196"/>
                  <a:gd name="T70" fmla="*/ 272 w 298"/>
                  <a:gd name="T71" fmla="*/ 0 h 196"/>
                  <a:gd name="T72" fmla="*/ 273 w 298"/>
                  <a:gd name="T73" fmla="*/ 6 h 196"/>
                  <a:gd name="T74" fmla="*/ 275 w 298"/>
                  <a:gd name="T75" fmla="*/ 12 h 196"/>
                  <a:gd name="T76" fmla="*/ 276 w 298"/>
                  <a:gd name="T77" fmla="*/ 17 h 196"/>
                  <a:gd name="T78" fmla="*/ 278 w 298"/>
                  <a:gd name="T79" fmla="*/ 22 h 196"/>
                  <a:gd name="T80" fmla="*/ 280 w 298"/>
                  <a:gd name="T81" fmla="*/ 29 h 196"/>
                  <a:gd name="T82" fmla="*/ 281 w 298"/>
                  <a:gd name="T83" fmla="*/ 35 h 196"/>
                  <a:gd name="T84" fmla="*/ 282 w 298"/>
                  <a:gd name="T85" fmla="*/ 41 h 196"/>
                  <a:gd name="T86" fmla="*/ 284 w 298"/>
                  <a:gd name="T87" fmla="*/ 47 h 196"/>
                  <a:gd name="T88" fmla="*/ 285 w 298"/>
                  <a:gd name="T89" fmla="*/ 52 h 196"/>
                  <a:gd name="T90" fmla="*/ 287 w 298"/>
                  <a:gd name="T91" fmla="*/ 59 h 196"/>
                  <a:gd name="T92" fmla="*/ 288 w 298"/>
                  <a:gd name="T93" fmla="*/ 63 h 196"/>
                  <a:gd name="T94" fmla="*/ 291 w 298"/>
                  <a:gd name="T95" fmla="*/ 69 h 196"/>
                  <a:gd name="T96" fmla="*/ 291 w 298"/>
                  <a:gd name="T97" fmla="*/ 75 h 196"/>
                  <a:gd name="T98" fmla="*/ 293 w 298"/>
                  <a:gd name="T99" fmla="*/ 81 h 196"/>
                  <a:gd name="T100" fmla="*/ 294 w 298"/>
                  <a:gd name="T101" fmla="*/ 86 h 196"/>
                  <a:gd name="T102" fmla="*/ 296 w 298"/>
                  <a:gd name="T103" fmla="*/ 92 h 196"/>
                  <a:gd name="T104" fmla="*/ 297 w 298"/>
                  <a:gd name="T105" fmla="*/ 97 h 19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w 298"/>
                  <a:gd name="T160" fmla="*/ 0 h 196"/>
                  <a:gd name="T161" fmla="*/ 298 w 298"/>
                  <a:gd name="T162" fmla="*/ 196 h 196"/>
                </a:gdLst>
                <a:ahLst/>
                <a:cxnLst>
                  <a:cxn ang="T106">
                    <a:pos x="T0" y="T1"/>
                  </a:cxn>
                  <a:cxn ang="T107">
                    <a:pos x="T2" y="T3"/>
                  </a:cxn>
                  <a:cxn ang="T108">
                    <a:pos x="T4" y="T5"/>
                  </a:cxn>
                  <a:cxn ang="T109">
                    <a:pos x="T6" y="T7"/>
                  </a:cxn>
                  <a:cxn ang="T110">
                    <a:pos x="T8" y="T9"/>
                  </a:cxn>
                  <a:cxn ang="T111">
                    <a:pos x="T10" y="T11"/>
                  </a:cxn>
                  <a:cxn ang="T112">
                    <a:pos x="T12" y="T13"/>
                  </a:cxn>
                  <a:cxn ang="T113">
                    <a:pos x="T14" y="T15"/>
                  </a:cxn>
                  <a:cxn ang="T114">
                    <a:pos x="T16" y="T17"/>
                  </a:cxn>
                  <a:cxn ang="T115">
                    <a:pos x="T18" y="T19"/>
                  </a:cxn>
                  <a:cxn ang="T116">
                    <a:pos x="T20" y="T21"/>
                  </a:cxn>
                  <a:cxn ang="T117">
                    <a:pos x="T22" y="T23"/>
                  </a:cxn>
                  <a:cxn ang="T118">
                    <a:pos x="T24" y="T25"/>
                  </a:cxn>
                  <a:cxn ang="T119">
                    <a:pos x="T26" y="T27"/>
                  </a:cxn>
                  <a:cxn ang="T120">
                    <a:pos x="T28" y="T29"/>
                  </a:cxn>
                  <a:cxn ang="T121">
                    <a:pos x="T30" y="T31"/>
                  </a:cxn>
                  <a:cxn ang="T122">
                    <a:pos x="T32" y="T33"/>
                  </a:cxn>
                  <a:cxn ang="T123">
                    <a:pos x="T34" y="T35"/>
                  </a:cxn>
                  <a:cxn ang="T124">
                    <a:pos x="T36" y="T37"/>
                  </a:cxn>
                  <a:cxn ang="T125">
                    <a:pos x="T38" y="T39"/>
                  </a:cxn>
                  <a:cxn ang="T126">
                    <a:pos x="T40" y="T41"/>
                  </a:cxn>
                  <a:cxn ang="T127">
                    <a:pos x="T42" y="T43"/>
                  </a:cxn>
                  <a:cxn ang="T128">
                    <a:pos x="T44" y="T45"/>
                  </a:cxn>
                  <a:cxn ang="T129">
                    <a:pos x="T46" y="T47"/>
                  </a:cxn>
                  <a:cxn ang="T130">
                    <a:pos x="T48" y="T49"/>
                  </a:cxn>
                  <a:cxn ang="T131">
                    <a:pos x="T50" y="T51"/>
                  </a:cxn>
                  <a:cxn ang="T132">
                    <a:pos x="T52" y="T53"/>
                  </a:cxn>
                  <a:cxn ang="T133">
                    <a:pos x="T54" y="T55"/>
                  </a:cxn>
                  <a:cxn ang="T134">
                    <a:pos x="T56" y="T57"/>
                  </a:cxn>
                  <a:cxn ang="T135">
                    <a:pos x="T58" y="T59"/>
                  </a:cxn>
                  <a:cxn ang="T136">
                    <a:pos x="T60" y="T61"/>
                  </a:cxn>
                  <a:cxn ang="T137">
                    <a:pos x="T62" y="T63"/>
                  </a:cxn>
                  <a:cxn ang="T138">
                    <a:pos x="T64" y="T65"/>
                  </a:cxn>
                  <a:cxn ang="T139">
                    <a:pos x="T66" y="T67"/>
                  </a:cxn>
                  <a:cxn ang="T140">
                    <a:pos x="T68" y="T69"/>
                  </a:cxn>
                  <a:cxn ang="T141">
                    <a:pos x="T70" y="T71"/>
                  </a:cxn>
                  <a:cxn ang="T142">
                    <a:pos x="T72" y="T73"/>
                  </a:cxn>
                  <a:cxn ang="T143">
                    <a:pos x="T74" y="T75"/>
                  </a:cxn>
                  <a:cxn ang="T144">
                    <a:pos x="T76" y="T77"/>
                  </a:cxn>
                  <a:cxn ang="T145">
                    <a:pos x="T78" y="T79"/>
                  </a:cxn>
                  <a:cxn ang="T146">
                    <a:pos x="T80" y="T81"/>
                  </a:cxn>
                  <a:cxn ang="T147">
                    <a:pos x="T82" y="T83"/>
                  </a:cxn>
                  <a:cxn ang="T148">
                    <a:pos x="T84" y="T85"/>
                  </a:cxn>
                  <a:cxn ang="T149">
                    <a:pos x="T86" y="T87"/>
                  </a:cxn>
                  <a:cxn ang="T150">
                    <a:pos x="T88" y="T89"/>
                  </a:cxn>
                  <a:cxn ang="T151">
                    <a:pos x="T90" y="T91"/>
                  </a:cxn>
                  <a:cxn ang="T152">
                    <a:pos x="T92" y="T93"/>
                  </a:cxn>
                  <a:cxn ang="T153">
                    <a:pos x="T94" y="T95"/>
                  </a:cxn>
                  <a:cxn ang="T154">
                    <a:pos x="T96" y="T97"/>
                  </a:cxn>
                  <a:cxn ang="T155">
                    <a:pos x="T98" y="T99"/>
                  </a:cxn>
                  <a:cxn ang="T156">
                    <a:pos x="T100" y="T101"/>
                  </a:cxn>
                  <a:cxn ang="T157">
                    <a:pos x="T102" y="T103"/>
                  </a:cxn>
                  <a:cxn ang="T158">
                    <a:pos x="T104" y="T105"/>
                  </a:cxn>
                </a:cxnLst>
                <a:rect l="T159" t="T160" r="T161" b="T162"/>
                <a:pathLst>
                  <a:path w="298" h="196">
                    <a:moveTo>
                      <a:pt x="297" y="97"/>
                    </a:moveTo>
                    <a:lnTo>
                      <a:pt x="1" y="195"/>
                    </a:lnTo>
                    <a:lnTo>
                      <a:pt x="3" y="195"/>
                    </a:lnTo>
                    <a:lnTo>
                      <a:pt x="3" y="182"/>
                    </a:lnTo>
                    <a:lnTo>
                      <a:pt x="1" y="178"/>
                    </a:lnTo>
                    <a:lnTo>
                      <a:pt x="1" y="164"/>
                    </a:lnTo>
                    <a:lnTo>
                      <a:pt x="0" y="161"/>
                    </a:lnTo>
                    <a:lnTo>
                      <a:pt x="0" y="129"/>
                    </a:lnTo>
                    <a:lnTo>
                      <a:pt x="1" y="125"/>
                    </a:lnTo>
                    <a:lnTo>
                      <a:pt x="1" y="121"/>
                    </a:lnTo>
                    <a:lnTo>
                      <a:pt x="3" y="117"/>
                    </a:lnTo>
                    <a:lnTo>
                      <a:pt x="4" y="114"/>
                    </a:lnTo>
                    <a:lnTo>
                      <a:pt x="6" y="110"/>
                    </a:lnTo>
                    <a:lnTo>
                      <a:pt x="7" y="107"/>
                    </a:lnTo>
                    <a:lnTo>
                      <a:pt x="8" y="105"/>
                    </a:lnTo>
                    <a:lnTo>
                      <a:pt x="10" y="102"/>
                    </a:lnTo>
                    <a:lnTo>
                      <a:pt x="17" y="94"/>
                    </a:lnTo>
                    <a:lnTo>
                      <a:pt x="20" y="93"/>
                    </a:lnTo>
                    <a:lnTo>
                      <a:pt x="23" y="91"/>
                    </a:lnTo>
                    <a:lnTo>
                      <a:pt x="27" y="89"/>
                    </a:lnTo>
                    <a:lnTo>
                      <a:pt x="30" y="88"/>
                    </a:lnTo>
                    <a:lnTo>
                      <a:pt x="35" y="86"/>
                    </a:lnTo>
                    <a:lnTo>
                      <a:pt x="40" y="85"/>
                    </a:lnTo>
                    <a:lnTo>
                      <a:pt x="44" y="84"/>
                    </a:lnTo>
                    <a:lnTo>
                      <a:pt x="49" y="82"/>
                    </a:lnTo>
                    <a:lnTo>
                      <a:pt x="53" y="81"/>
                    </a:lnTo>
                    <a:lnTo>
                      <a:pt x="58" y="78"/>
                    </a:lnTo>
                    <a:lnTo>
                      <a:pt x="62" y="77"/>
                    </a:lnTo>
                    <a:lnTo>
                      <a:pt x="68" y="75"/>
                    </a:lnTo>
                    <a:lnTo>
                      <a:pt x="71" y="73"/>
                    </a:lnTo>
                    <a:lnTo>
                      <a:pt x="75" y="70"/>
                    </a:lnTo>
                    <a:lnTo>
                      <a:pt x="81" y="69"/>
                    </a:lnTo>
                    <a:lnTo>
                      <a:pt x="84" y="66"/>
                    </a:lnTo>
                    <a:lnTo>
                      <a:pt x="89" y="65"/>
                    </a:lnTo>
                    <a:lnTo>
                      <a:pt x="94" y="63"/>
                    </a:lnTo>
                    <a:lnTo>
                      <a:pt x="98" y="60"/>
                    </a:lnTo>
                    <a:lnTo>
                      <a:pt x="102" y="59"/>
                    </a:lnTo>
                    <a:lnTo>
                      <a:pt x="106" y="56"/>
                    </a:lnTo>
                    <a:lnTo>
                      <a:pt x="110" y="53"/>
                    </a:lnTo>
                    <a:lnTo>
                      <a:pt x="115" y="50"/>
                    </a:lnTo>
                    <a:lnTo>
                      <a:pt x="119" y="49"/>
                    </a:lnTo>
                    <a:lnTo>
                      <a:pt x="123" y="47"/>
                    </a:lnTo>
                    <a:lnTo>
                      <a:pt x="127" y="44"/>
                    </a:lnTo>
                    <a:lnTo>
                      <a:pt x="132" y="42"/>
                    </a:lnTo>
                    <a:lnTo>
                      <a:pt x="136" y="40"/>
                    </a:lnTo>
                    <a:lnTo>
                      <a:pt x="140" y="38"/>
                    </a:lnTo>
                    <a:lnTo>
                      <a:pt x="144" y="36"/>
                    </a:lnTo>
                    <a:lnTo>
                      <a:pt x="150" y="35"/>
                    </a:lnTo>
                    <a:lnTo>
                      <a:pt x="153" y="32"/>
                    </a:lnTo>
                    <a:lnTo>
                      <a:pt x="157" y="31"/>
                    </a:lnTo>
                    <a:lnTo>
                      <a:pt x="163" y="28"/>
                    </a:lnTo>
                    <a:lnTo>
                      <a:pt x="167" y="26"/>
                    </a:lnTo>
                    <a:lnTo>
                      <a:pt x="172" y="25"/>
                    </a:lnTo>
                    <a:lnTo>
                      <a:pt x="176" y="24"/>
                    </a:lnTo>
                    <a:lnTo>
                      <a:pt x="206" y="24"/>
                    </a:lnTo>
                    <a:lnTo>
                      <a:pt x="210" y="25"/>
                    </a:lnTo>
                    <a:lnTo>
                      <a:pt x="227" y="25"/>
                    </a:lnTo>
                    <a:lnTo>
                      <a:pt x="228" y="24"/>
                    </a:lnTo>
                    <a:lnTo>
                      <a:pt x="231" y="24"/>
                    </a:lnTo>
                    <a:lnTo>
                      <a:pt x="234" y="22"/>
                    </a:lnTo>
                    <a:lnTo>
                      <a:pt x="235" y="22"/>
                    </a:lnTo>
                    <a:lnTo>
                      <a:pt x="237" y="20"/>
                    </a:lnTo>
                    <a:lnTo>
                      <a:pt x="240" y="19"/>
                    </a:lnTo>
                    <a:lnTo>
                      <a:pt x="243" y="17"/>
                    </a:lnTo>
                    <a:lnTo>
                      <a:pt x="244" y="16"/>
                    </a:lnTo>
                    <a:lnTo>
                      <a:pt x="249" y="15"/>
                    </a:lnTo>
                    <a:lnTo>
                      <a:pt x="251" y="13"/>
                    </a:lnTo>
                    <a:lnTo>
                      <a:pt x="253" y="10"/>
                    </a:lnTo>
                    <a:lnTo>
                      <a:pt x="258" y="8"/>
                    </a:lnTo>
                    <a:lnTo>
                      <a:pt x="263" y="6"/>
                    </a:lnTo>
                    <a:lnTo>
                      <a:pt x="267" y="3"/>
                    </a:lnTo>
                    <a:lnTo>
                      <a:pt x="272" y="0"/>
                    </a:lnTo>
                    <a:lnTo>
                      <a:pt x="273" y="3"/>
                    </a:lnTo>
                    <a:lnTo>
                      <a:pt x="273" y="6"/>
                    </a:lnTo>
                    <a:lnTo>
                      <a:pt x="275" y="8"/>
                    </a:lnTo>
                    <a:lnTo>
                      <a:pt x="275" y="12"/>
                    </a:lnTo>
                    <a:lnTo>
                      <a:pt x="276" y="15"/>
                    </a:lnTo>
                    <a:lnTo>
                      <a:pt x="276" y="17"/>
                    </a:lnTo>
                    <a:lnTo>
                      <a:pt x="278" y="20"/>
                    </a:lnTo>
                    <a:lnTo>
                      <a:pt x="278" y="22"/>
                    </a:lnTo>
                    <a:lnTo>
                      <a:pt x="278" y="26"/>
                    </a:lnTo>
                    <a:lnTo>
                      <a:pt x="280" y="29"/>
                    </a:lnTo>
                    <a:lnTo>
                      <a:pt x="280" y="32"/>
                    </a:lnTo>
                    <a:lnTo>
                      <a:pt x="281" y="35"/>
                    </a:lnTo>
                    <a:lnTo>
                      <a:pt x="281" y="37"/>
                    </a:lnTo>
                    <a:lnTo>
                      <a:pt x="282" y="41"/>
                    </a:lnTo>
                    <a:lnTo>
                      <a:pt x="282" y="44"/>
                    </a:lnTo>
                    <a:lnTo>
                      <a:pt x="284" y="47"/>
                    </a:lnTo>
                    <a:lnTo>
                      <a:pt x="285" y="49"/>
                    </a:lnTo>
                    <a:lnTo>
                      <a:pt x="285" y="52"/>
                    </a:lnTo>
                    <a:lnTo>
                      <a:pt x="287" y="54"/>
                    </a:lnTo>
                    <a:lnTo>
                      <a:pt x="287" y="59"/>
                    </a:lnTo>
                    <a:lnTo>
                      <a:pt x="288" y="61"/>
                    </a:lnTo>
                    <a:lnTo>
                      <a:pt x="288" y="63"/>
                    </a:lnTo>
                    <a:lnTo>
                      <a:pt x="289" y="66"/>
                    </a:lnTo>
                    <a:lnTo>
                      <a:pt x="291" y="69"/>
                    </a:lnTo>
                    <a:lnTo>
                      <a:pt x="291" y="72"/>
                    </a:lnTo>
                    <a:lnTo>
                      <a:pt x="291" y="75"/>
                    </a:lnTo>
                    <a:lnTo>
                      <a:pt x="291" y="78"/>
                    </a:lnTo>
                    <a:lnTo>
                      <a:pt x="293" y="81"/>
                    </a:lnTo>
                    <a:lnTo>
                      <a:pt x="293" y="84"/>
                    </a:lnTo>
                    <a:lnTo>
                      <a:pt x="294" y="86"/>
                    </a:lnTo>
                    <a:lnTo>
                      <a:pt x="294" y="89"/>
                    </a:lnTo>
                    <a:lnTo>
                      <a:pt x="296" y="92"/>
                    </a:lnTo>
                    <a:lnTo>
                      <a:pt x="296" y="97"/>
                    </a:lnTo>
                    <a:lnTo>
                      <a:pt x="297" y="97"/>
                    </a:lnTo>
                  </a:path>
                </a:pathLst>
              </a:custGeom>
              <a:solidFill>
                <a:schemeClr val="accent1"/>
              </a:solidFill>
              <a:ln w="12700" cap="rnd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252" name="Freeform 153"/>
              <p:cNvSpPr>
                <a:spLocks/>
              </p:cNvSpPr>
              <p:nvPr/>
            </p:nvSpPr>
            <p:spPr bwMode="auto">
              <a:xfrm>
                <a:off x="4871" y="2015"/>
                <a:ext cx="406" cy="400"/>
              </a:xfrm>
              <a:custGeom>
                <a:avLst/>
                <a:gdLst>
                  <a:gd name="T0" fmla="*/ 19 w 406"/>
                  <a:gd name="T1" fmla="*/ 116 h 400"/>
                  <a:gd name="T2" fmla="*/ 32 w 406"/>
                  <a:gd name="T3" fmla="*/ 128 h 400"/>
                  <a:gd name="T4" fmla="*/ 68 w 406"/>
                  <a:gd name="T5" fmla="*/ 144 h 400"/>
                  <a:gd name="T6" fmla="*/ 77 w 406"/>
                  <a:gd name="T7" fmla="*/ 159 h 400"/>
                  <a:gd name="T8" fmla="*/ 88 w 406"/>
                  <a:gd name="T9" fmla="*/ 173 h 400"/>
                  <a:gd name="T10" fmla="*/ 102 w 406"/>
                  <a:gd name="T11" fmla="*/ 184 h 400"/>
                  <a:gd name="T12" fmla="*/ 118 w 406"/>
                  <a:gd name="T13" fmla="*/ 202 h 400"/>
                  <a:gd name="T14" fmla="*/ 129 w 406"/>
                  <a:gd name="T15" fmla="*/ 217 h 400"/>
                  <a:gd name="T16" fmla="*/ 135 w 406"/>
                  <a:gd name="T17" fmla="*/ 238 h 400"/>
                  <a:gd name="T18" fmla="*/ 168 w 406"/>
                  <a:gd name="T19" fmla="*/ 235 h 400"/>
                  <a:gd name="T20" fmla="*/ 173 w 406"/>
                  <a:gd name="T21" fmla="*/ 233 h 400"/>
                  <a:gd name="T22" fmla="*/ 181 w 406"/>
                  <a:gd name="T23" fmla="*/ 229 h 400"/>
                  <a:gd name="T24" fmla="*/ 194 w 406"/>
                  <a:gd name="T25" fmla="*/ 222 h 400"/>
                  <a:gd name="T26" fmla="*/ 214 w 406"/>
                  <a:gd name="T27" fmla="*/ 213 h 400"/>
                  <a:gd name="T28" fmla="*/ 223 w 406"/>
                  <a:gd name="T29" fmla="*/ 213 h 400"/>
                  <a:gd name="T30" fmla="*/ 236 w 406"/>
                  <a:gd name="T31" fmla="*/ 222 h 400"/>
                  <a:gd name="T32" fmla="*/ 245 w 406"/>
                  <a:gd name="T33" fmla="*/ 234 h 400"/>
                  <a:gd name="T34" fmla="*/ 249 w 406"/>
                  <a:gd name="T35" fmla="*/ 242 h 400"/>
                  <a:gd name="T36" fmla="*/ 252 w 406"/>
                  <a:gd name="T37" fmla="*/ 250 h 400"/>
                  <a:gd name="T38" fmla="*/ 256 w 406"/>
                  <a:gd name="T39" fmla="*/ 261 h 400"/>
                  <a:gd name="T40" fmla="*/ 261 w 406"/>
                  <a:gd name="T41" fmla="*/ 279 h 400"/>
                  <a:gd name="T42" fmla="*/ 263 w 406"/>
                  <a:gd name="T43" fmla="*/ 290 h 400"/>
                  <a:gd name="T44" fmla="*/ 263 w 406"/>
                  <a:gd name="T45" fmla="*/ 337 h 400"/>
                  <a:gd name="T46" fmla="*/ 261 w 406"/>
                  <a:gd name="T47" fmla="*/ 364 h 400"/>
                  <a:gd name="T48" fmla="*/ 255 w 406"/>
                  <a:gd name="T49" fmla="*/ 371 h 400"/>
                  <a:gd name="T50" fmla="*/ 255 w 406"/>
                  <a:gd name="T51" fmla="*/ 379 h 400"/>
                  <a:gd name="T52" fmla="*/ 258 w 406"/>
                  <a:gd name="T53" fmla="*/ 385 h 400"/>
                  <a:gd name="T54" fmla="*/ 270 w 406"/>
                  <a:gd name="T55" fmla="*/ 392 h 400"/>
                  <a:gd name="T56" fmla="*/ 276 w 406"/>
                  <a:gd name="T57" fmla="*/ 395 h 400"/>
                  <a:gd name="T58" fmla="*/ 281 w 406"/>
                  <a:gd name="T59" fmla="*/ 398 h 400"/>
                  <a:gd name="T60" fmla="*/ 287 w 406"/>
                  <a:gd name="T61" fmla="*/ 396 h 400"/>
                  <a:gd name="T62" fmla="*/ 303 w 406"/>
                  <a:gd name="T63" fmla="*/ 393 h 400"/>
                  <a:gd name="T64" fmla="*/ 316 w 406"/>
                  <a:gd name="T65" fmla="*/ 390 h 400"/>
                  <a:gd name="T66" fmla="*/ 326 w 406"/>
                  <a:gd name="T67" fmla="*/ 386 h 400"/>
                  <a:gd name="T68" fmla="*/ 338 w 406"/>
                  <a:gd name="T69" fmla="*/ 378 h 400"/>
                  <a:gd name="T70" fmla="*/ 347 w 406"/>
                  <a:gd name="T71" fmla="*/ 366 h 400"/>
                  <a:gd name="T72" fmla="*/ 354 w 406"/>
                  <a:gd name="T73" fmla="*/ 353 h 400"/>
                  <a:gd name="T74" fmla="*/ 361 w 406"/>
                  <a:gd name="T75" fmla="*/ 337 h 400"/>
                  <a:gd name="T76" fmla="*/ 371 w 406"/>
                  <a:gd name="T77" fmla="*/ 308 h 400"/>
                  <a:gd name="T78" fmla="*/ 382 w 406"/>
                  <a:gd name="T79" fmla="*/ 275 h 400"/>
                  <a:gd name="T80" fmla="*/ 390 w 406"/>
                  <a:gd name="T81" fmla="*/ 241 h 400"/>
                  <a:gd name="T82" fmla="*/ 399 w 406"/>
                  <a:gd name="T83" fmla="*/ 208 h 400"/>
                  <a:gd name="T84" fmla="*/ 404 w 406"/>
                  <a:gd name="T85" fmla="*/ 174 h 400"/>
                  <a:gd name="T86" fmla="*/ 404 w 406"/>
                  <a:gd name="T87" fmla="*/ 120 h 400"/>
                  <a:gd name="T88" fmla="*/ 399 w 406"/>
                  <a:gd name="T89" fmla="*/ 92 h 400"/>
                  <a:gd name="T90" fmla="*/ 392 w 406"/>
                  <a:gd name="T91" fmla="*/ 77 h 400"/>
                  <a:gd name="T92" fmla="*/ 376 w 406"/>
                  <a:gd name="T93" fmla="*/ 62 h 400"/>
                  <a:gd name="T94" fmla="*/ 358 w 406"/>
                  <a:gd name="T95" fmla="*/ 45 h 400"/>
                  <a:gd name="T96" fmla="*/ 335 w 406"/>
                  <a:gd name="T97" fmla="*/ 26 h 400"/>
                  <a:gd name="T98" fmla="*/ 316 w 406"/>
                  <a:gd name="T99" fmla="*/ 13 h 400"/>
                  <a:gd name="T100" fmla="*/ 294 w 406"/>
                  <a:gd name="T101" fmla="*/ 4 h 400"/>
                  <a:gd name="T102" fmla="*/ 171 w 406"/>
                  <a:gd name="T103" fmla="*/ 0 h 400"/>
                  <a:gd name="T104" fmla="*/ 140 w 406"/>
                  <a:gd name="T105" fmla="*/ 3 h 400"/>
                  <a:gd name="T106" fmla="*/ 124 w 406"/>
                  <a:gd name="T107" fmla="*/ 6 h 400"/>
                  <a:gd name="T108" fmla="*/ 105 w 406"/>
                  <a:gd name="T109" fmla="*/ 12 h 400"/>
                  <a:gd name="T110" fmla="*/ 76 w 406"/>
                  <a:gd name="T111" fmla="*/ 20 h 400"/>
                  <a:gd name="T112" fmla="*/ 34 w 406"/>
                  <a:gd name="T113" fmla="*/ 32 h 400"/>
                  <a:gd name="T114" fmla="*/ 15 w 406"/>
                  <a:gd name="T115" fmla="*/ 41 h 400"/>
                  <a:gd name="T116" fmla="*/ 10 w 406"/>
                  <a:gd name="T117" fmla="*/ 48 h 400"/>
                  <a:gd name="T118" fmla="*/ 6 w 406"/>
                  <a:gd name="T119" fmla="*/ 57 h 400"/>
                  <a:gd name="T120" fmla="*/ 2 w 406"/>
                  <a:gd name="T121" fmla="*/ 66 h 400"/>
                  <a:gd name="T122" fmla="*/ 0 w 406"/>
                  <a:gd name="T123" fmla="*/ 86 h 400"/>
                  <a:gd name="T124" fmla="*/ 3 w 406"/>
                  <a:gd name="T125" fmla="*/ 97 h 400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  <a:gd name="T189" fmla="*/ 0 w 406"/>
                  <a:gd name="T190" fmla="*/ 0 h 400"/>
                  <a:gd name="T191" fmla="*/ 406 w 406"/>
                  <a:gd name="T192" fmla="*/ 400 h 400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T189" t="T190" r="T191" b="T192"/>
                <a:pathLst>
                  <a:path w="406" h="400">
                    <a:moveTo>
                      <a:pt x="5" y="100"/>
                    </a:moveTo>
                    <a:lnTo>
                      <a:pt x="13" y="108"/>
                    </a:lnTo>
                    <a:lnTo>
                      <a:pt x="15" y="110"/>
                    </a:lnTo>
                    <a:lnTo>
                      <a:pt x="19" y="116"/>
                    </a:lnTo>
                    <a:lnTo>
                      <a:pt x="21" y="119"/>
                    </a:lnTo>
                    <a:lnTo>
                      <a:pt x="28" y="126"/>
                    </a:lnTo>
                    <a:lnTo>
                      <a:pt x="31" y="126"/>
                    </a:lnTo>
                    <a:lnTo>
                      <a:pt x="32" y="128"/>
                    </a:lnTo>
                    <a:lnTo>
                      <a:pt x="63" y="128"/>
                    </a:lnTo>
                    <a:lnTo>
                      <a:pt x="64" y="133"/>
                    </a:lnTo>
                    <a:lnTo>
                      <a:pt x="67" y="139"/>
                    </a:lnTo>
                    <a:lnTo>
                      <a:pt x="68" y="144"/>
                    </a:lnTo>
                    <a:lnTo>
                      <a:pt x="70" y="148"/>
                    </a:lnTo>
                    <a:lnTo>
                      <a:pt x="72" y="153"/>
                    </a:lnTo>
                    <a:lnTo>
                      <a:pt x="75" y="157"/>
                    </a:lnTo>
                    <a:lnTo>
                      <a:pt x="77" y="159"/>
                    </a:lnTo>
                    <a:lnTo>
                      <a:pt x="79" y="163"/>
                    </a:lnTo>
                    <a:lnTo>
                      <a:pt x="84" y="168"/>
                    </a:lnTo>
                    <a:lnTo>
                      <a:pt x="85" y="171"/>
                    </a:lnTo>
                    <a:lnTo>
                      <a:pt x="88" y="173"/>
                    </a:lnTo>
                    <a:lnTo>
                      <a:pt x="95" y="179"/>
                    </a:lnTo>
                    <a:lnTo>
                      <a:pt x="97" y="180"/>
                    </a:lnTo>
                    <a:lnTo>
                      <a:pt x="100" y="183"/>
                    </a:lnTo>
                    <a:lnTo>
                      <a:pt x="102" y="184"/>
                    </a:lnTo>
                    <a:lnTo>
                      <a:pt x="104" y="187"/>
                    </a:lnTo>
                    <a:lnTo>
                      <a:pt x="106" y="188"/>
                    </a:lnTo>
                    <a:lnTo>
                      <a:pt x="117" y="199"/>
                    </a:lnTo>
                    <a:lnTo>
                      <a:pt x="118" y="202"/>
                    </a:lnTo>
                    <a:lnTo>
                      <a:pt x="121" y="205"/>
                    </a:lnTo>
                    <a:lnTo>
                      <a:pt x="124" y="208"/>
                    </a:lnTo>
                    <a:lnTo>
                      <a:pt x="126" y="213"/>
                    </a:lnTo>
                    <a:lnTo>
                      <a:pt x="129" y="217"/>
                    </a:lnTo>
                    <a:lnTo>
                      <a:pt x="130" y="222"/>
                    </a:lnTo>
                    <a:lnTo>
                      <a:pt x="133" y="228"/>
                    </a:lnTo>
                    <a:lnTo>
                      <a:pt x="135" y="233"/>
                    </a:lnTo>
                    <a:lnTo>
                      <a:pt x="135" y="238"/>
                    </a:lnTo>
                    <a:lnTo>
                      <a:pt x="163" y="238"/>
                    </a:lnTo>
                    <a:lnTo>
                      <a:pt x="164" y="237"/>
                    </a:lnTo>
                    <a:lnTo>
                      <a:pt x="167" y="237"/>
                    </a:lnTo>
                    <a:lnTo>
                      <a:pt x="168" y="235"/>
                    </a:lnTo>
                    <a:lnTo>
                      <a:pt x="169" y="235"/>
                    </a:lnTo>
                    <a:lnTo>
                      <a:pt x="171" y="234"/>
                    </a:lnTo>
                    <a:lnTo>
                      <a:pt x="172" y="234"/>
                    </a:lnTo>
                    <a:lnTo>
                      <a:pt x="173" y="233"/>
                    </a:lnTo>
                    <a:lnTo>
                      <a:pt x="175" y="233"/>
                    </a:lnTo>
                    <a:lnTo>
                      <a:pt x="178" y="232"/>
                    </a:lnTo>
                    <a:lnTo>
                      <a:pt x="179" y="231"/>
                    </a:lnTo>
                    <a:lnTo>
                      <a:pt x="181" y="229"/>
                    </a:lnTo>
                    <a:lnTo>
                      <a:pt x="184" y="228"/>
                    </a:lnTo>
                    <a:lnTo>
                      <a:pt x="188" y="226"/>
                    </a:lnTo>
                    <a:lnTo>
                      <a:pt x="191" y="224"/>
                    </a:lnTo>
                    <a:lnTo>
                      <a:pt x="194" y="222"/>
                    </a:lnTo>
                    <a:lnTo>
                      <a:pt x="198" y="220"/>
                    </a:lnTo>
                    <a:lnTo>
                      <a:pt x="204" y="219"/>
                    </a:lnTo>
                    <a:lnTo>
                      <a:pt x="209" y="216"/>
                    </a:lnTo>
                    <a:lnTo>
                      <a:pt x="214" y="213"/>
                    </a:lnTo>
                    <a:lnTo>
                      <a:pt x="214" y="212"/>
                    </a:lnTo>
                    <a:lnTo>
                      <a:pt x="218" y="212"/>
                    </a:lnTo>
                    <a:lnTo>
                      <a:pt x="220" y="213"/>
                    </a:lnTo>
                    <a:lnTo>
                      <a:pt x="223" y="213"/>
                    </a:lnTo>
                    <a:lnTo>
                      <a:pt x="226" y="216"/>
                    </a:lnTo>
                    <a:lnTo>
                      <a:pt x="227" y="216"/>
                    </a:lnTo>
                    <a:lnTo>
                      <a:pt x="230" y="217"/>
                    </a:lnTo>
                    <a:lnTo>
                      <a:pt x="236" y="222"/>
                    </a:lnTo>
                    <a:lnTo>
                      <a:pt x="236" y="225"/>
                    </a:lnTo>
                    <a:lnTo>
                      <a:pt x="241" y="229"/>
                    </a:lnTo>
                    <a:lnTo>
                      <a:pt x="242" y="232"/>
                    </a:lnTo>
                    <a:lnTo>
                      <a:pt x="245" y="234"/>
                    </a:lnTo>
                    <a:lnTo>
                      <a:pt x="246" y="237"/>
                    </a:lnTo>
                    <a:lnTo>
                      <a:pt x="247" y="238"/>
                    </a:lnTo>
                    <a:lnTo>
                      <a:pt x="247" y="240"/>
                    </a:lnTo>
                    <a:lnTo>
                      <a:pt x="249" y="242"/>
                    </a:lnTo>
                    <a:lnTo>
                      <a:pt x="251" y="245"/>
                    </a:lnTo>
                    <a:lnTo>
                      <a:pt x="251" y="248"/>
                    </a:lnTo>
                    <a:lnTo>
                      <a:pt x="252" y="249"/>
                    </a:lnTo>
                    <a:lnTo>
                      <a:pt x="252" y="250"/>
                    </a:lnTo>
                    <a:lnTo>
                      <a:pt x="254" y="253"/>
                    </a:lnTo>
                    <a:lnTo>
                      <a:pt x="255" y="254"/>
                    </a:lnTo>
                    <a:lnTo>
                      <a:pt x="255" y="255"/>
                    </a:lnTo>
                    <a:lnTo>
                      <a:pt x="256" y="261"/>
                    </a:lnTo>
                    <a:lnTo>
                      <a:pt x="258" y="266"/>
                    </a:lnTo>
                    <a:lnTo>
                      <a:pt x="258" y="271"/>
                    </a:lnTo>
                    <a:lnTo>
                      <a:pt x="259" y="275"/>
                    </a:lnTo>
                    <a:lnTo>
                      <a:pt x="261" y="279"/>
                    </a:lnTo>
                    <a:lnTo>
                      <a:pt x="261" y="282"/>
                    </a:lnTo>
                    <a:lnTo>
                      <a:pt x="262" y="286"/>
                    </a:lnTo>
                    <a:lnTo>
                      <a:pt x="262" y="289"/>
                    </a:lnTo>
                    <a:lnTo>
                      <a:pt x="263" y="290"/>
                    </a:lnTo>
                    <a:lnTo>
                      <a:pt x="263" y="295"/>
                    </a:lnTo>
                    <a:lnTo>
                      <a:pt x="264" y="296"/>
                    </a:lnTo>
                    <a:lnTo>
                      <a:pt x="264" y="332"/>
                    </a:lnTo>
                    <a:lnTo>
                      <a:pt x="263" y="337"/>
                    </a:lnTo>
                    <a:lnTo>
                      <a:pt x="263" y="362"/>
                    </a:lnTo>
                    <a:lnTo>
                      <a:pt x="262" y="362"/>
                    </a:lnTo>
                    <a:lnTo>
                      <a:pt x="262" y="363"/>
                    </a:lnTo>
                    <a:lnTo>
                      <a:pt x="261" y="364"/>
                    </a:lnTo>
                    <a:lnTo>
                      <a:pt x="261" y="366"/>
                    </a:lnTo>
                    <a:lnTo>
                      <a:pt x="258" y="369"/>
                    </a:lnTo>
                    <a:lnTo>
                      <a:pt x="259" y="367"/>
                    </a:lnTo>
                    <a:lnTo>
                      <a:pt x="255" y="371"/>
                    </a:lnTo>
                    <a:lnTo>
                      <a:pt x="255" y="373"/>
                    </a:lnTo>
                    <a:lnTo>
                      <a:pt x="254" y="374"/>
                    </a:lnTo>
                    <a:lnTo>
                      <a:pt x="254" y="378"/>
                    </a:lnTo>
                    <a:lnTo>
                      <a:pt x="255" y="379"/>
                    </a:lnTo>
                    <a:lnTo>
                      <a:pt x="255" y="380"/>
                    </a:lnTo>
                    <a:lnTo>
                      <a:pt x="256" y="382"/>
                    </a:lnTo>
                    <a:lnTo>
                      <a:pt x="256" y="383"/>
                    </a:lnTo>
                    <a:lnTo>
                      <a:pt x="258" y="385"/>
                    </a:lnTo>
                    <a:lnTo>
                      <a:pt x="259" y="385"/>
                    </a:lnTo>
                    <a:lnTo>
                      <a:pt x="264" y="390"/>
                    </a:lnTo>
                    <a:lnTo>
                      <a:pt x="267" y="390"/>
                    </a:lnTo>
                    <a:lnTo>
                      <a:pt x="270" y="392"/>
                    </a:lnTo>
                    <a:lnTo>
                      <a:pt x="271" y="392"/>
                    </a:lnTo>
                    <a:lnTo>
                      <a:pt x="272" y="393"/>
                    </a:lnTo>
                    <a:lnTo>
                      <a:pt x="275" y="395"/>
                    </a:lnTo>
                    <a:lnTo>
                      <a:pt x="276" y="395"/>
                    </a:lnTo>
                    <a:lnTo>
                      <a:pt x="278" y="396"/>
                    </a:lnTo>
                    <a:lnTo>
                      <a:pt x="279" y="396"/>
                    </a:lnTo>
                    <a:lnTo>
                      <a:pt x="280" y="398"/>
                    </a:lnTo>
                    <a:lnTo>
                      <a:pt x="281" y="398"/>
                    </a:lnTo>
                    <a:lnTo>
                      <a:pt x="283" y="399"/>
                    </a:lnTo>
                    <a:lnTo>
                      <a:pt x="284" y="398"/>
                    </a:lnTo>
                    <a:lnTo>
                      <a:pt x="283" y="398"/>
                    </a:lnTo>
                    <a:lnTo>
                      <a:pt x="287" y="396"/>
                    </a:lnTo>
                    <a:lnTo>
                      <a:pt x="292" y="396"/>
                    </a:lnTo>
                    <a:lnTo>
                      <a:pt x="296" y="395"/>
                    </a:lnTo>
                    <a:lnTo>
                      <a:pt x="300" y="395"/>
                    </a:lnTo>
                    <a:lnTo>
                      <a:pt x="303" y="393"/>
                    </a:lnTo>
                    <a:lnTo>
                      <a:pt x="306" y="392"/>
                    </a:lnTo>
                    <a:lnTo>
                      <a:pt x="310" y="392"/>
                    </a:lnTo>
                    <a:lnTo>
                      <a:pt x="313" y="391"/>
                    </a:lnTo>
                    <a:lnTo>
                      <a:pt x="316" y="390"/>
                    </a:lnTo>
                    <a:lnTo>
                      <a:pt x="319" y="390"/>
                    </a:lnTo>
                    <a:lnTo>
                      <a:pt x="322" y="389"/>
                    </a:lnTo>
                    <a:lnTo>
                      <a:pt x="325" y="387"/>
                    </a:lnTo>
                    <a:lnTo>
                      <a:pt x="326" y="386"/>
                    </a:lnTo>
                    <a:lnTo>
                      <a:pt x="329" y="385"/>
                    </a:lnTo>
                    <a:lnTo>
                      <a:pt x="332" y="383"/>
                    </a:lnTo>
                    <a:lnTo>
                      <a:pt x="335" y="379"/>
                    </a:lnTo>
                    <a:lnTo>
                      <a:pt x="338" y="378"/>
                    </a:lnTo>
                    <a:lnTo>
                      <a:pt x="339" y="376"/>
                    </a:lnTo>
                    <a:lnTo>
                      <a:pt x="343" y="371"/>
                    </a:lnTo>
                    <a:lnTo>
                      <a:pt x="345" y="369"/>
                    </a:lnTo>
                    <a:lnTo>
                      <a:pt x="347" y="366"/>
                    </a:lnTo>
                    <a:lnTo>
                      <a:pt x="348" y="362"/>
                    </a:lnTo>
                    <a:lnTo>
                      <a:pt x="350" y="360"/>
                    </a:lnTo>
                    <a:lnTo>
                      <a:pt x="351" y="357"/>
                    </a:lnTo>
                    <a:lnTo>
                      <a:pt x="354" y="353"/>
                    </a:lnTo>
                    <a:lnTo>
                      <a:pt x="355" y="349"/>
                    </a:lnTo>
                    <a:lnTo>
                      <a:pt x="357" y="345"/>
                    </a:lnTo>
                    <a:lnTo>
                      <a:pt x="358" y="341"/>
                    </a:lnTo>
                    <a:lnTo>
                      <a:pt x="361" y="337"/>
                    </a:lnTo>
                    <a:lnTo>
                      <a:pt x="361" y="332"/>
                    </a:lnTo>
                    <a:lnTo>
                      <a:pt x="364" y="324"/>
                    </a:lnTo>
                    <a:lnTo>
                      <a:pt x="367" y="316"/>
                    </a:lnTo>
                    <a:lnTo>
                      <a:pt x="371" y="308"/>
                    </a:lnTo>
                    <a:lnTo>
                      <a:pt x="374" y="300"/>
                    </a:lnTo>
                    <a:lnTo>
                      <a:pt x="376" y="292"/>
                    </a:lnTo>
                    <a:lnTo>
                      <a:pt x="379" y="283"/>
                    </a:lnTo>
                    <a:lnTo>
                      <a:pt x="382" y="275"/>
                    </a:lnTo>
                    <a:lnTo>
                      <a:pt x="384" y="267"/>
                    </a:lnTo>
                    <a:lnTo>
                      <a:pt x="387" y="258"/>
                    </a:lnTo>
                    <a:lnTo>
                      <a:pt x="389" y="250"/>
                    </a:lnTo>
                    <a:lnTo>
                      <a:pt x="390" y="241"/>
                    </a:lnTo>
                    <a:lnTo>
                      <a:pt x="393" y="233"/>
                    </a:lnTo>
                    <a:lnTo>
                      <a:pt x="395" y="225"/>
                    </a:lnTo>
                    <a:lnTo>
                      <a:pt x="397" y="216"/>
                    </a:lnTo>
                    <a:lnTo>
                      <a:pt x="399" y="208"/>
                    </a:lnTo>
                    <a:lnTo>
                      <a:pt x="400" y="199"/>
                    </a:lnTo>
                    <a:lnTo>
                      <a:pt x="402" y="191"/>
                    </a:lnTo>
                    <a:lnTo>
                      <a:pt x="402" y="183"/>
                    </a:lnTo>
                    <a:lnTo>
                      <a:pt x="404" y="174"/>
                    </a:lnTo>
                    <a:lnTo>
                      <a:pt x="404" y="166"/>
                    </a:lnTo>
                    <a:lnTo>
                      <a:pt x="405" y="158"/>
                    </a:lnTo>
                    <a:lnTo>
                      <a:pt x="405" y="128"/>
                    </a:lnTo>
                    <a:lnTo>
                      <a:pt x="404" y="120"/>
                    </a:lnTo>
                    <a:lnTo>
                      <a:pt x="402" y="113"/>
                    </a:lnTo>
                    <a:lnTo>
                      <a:pt x="402" y="106"/>
                    </a:lnTo>
                    <a:lnTo>
                      <a:pt x="400" y="99"/>
                    </a:lnTo>
                    <a:lnTo>
                      <a:pt x="399" y="92"/>
                    </a:lnTo>
                    <a:lnTo>
                      <a:pt x="396" y="87"/>
                    </a:lnTo>
                    <a:lnTo>
                      <a:pt x="393" y="80"/>
                    </a:lnTo>
                    <a:lnTo>
                      <a:pt x="392" y="79"/>
                    </a:lnTo>
                    <a:lnTo>
                      <a:pt x="392" y="77"/>
                    </a:lnTo>
                    <a:lnTo>
                      <a:pt x="390" y="77"/>
                    </a:lnTo>
                    <a:lnTo>
                      <a:pt x="388" y="75"/>
                    </a:lnTo>
                    <a:lnTo>
                      <a:pt x="387" y="72"/>
                    </a:lnTo>
                    <a:lnTo>
                      <a:pt x="376" y="62"/>
                    </a:lnTo>
                    <a:lnTo>
                      <a:pt x="374" y="58"/>
                    </a:lnTo>
                    <a:lnTo>
                      <a:pt x="370" y="55"/>
                    </a:lnTo>
                    <a:lnTo>
                      <a:pt x="361" y="48"/>
                    </a:lnTo>
                    <a:lnTo>
                      <a:pt x="358" y="45"/>
                    </a:lnTo>
                    <a:lnTo>
                      <a:pt x="350" y="37"/>
                    </a:lnTo>
                    <a:lnTo>
                      <a:pt x="345" y="33"/>
                    </a:lnTo>
                    <a:lnTo>
                      <a:pt x="341" y="30"/>
                    </a:lnTo>
                    <a:lnTo>
                      <a:pt x="335" y="26"/>
                    </a:lnTo>
                    <a:lnTo>
                      <a:pt x="330" y="22"/>
                    </a:lnTo>
                    <a:lnTo>
                      <a:pt x="326" y="20"/>
                    </a:lnTo>
                    <a:lnTo>
                      <a:pt x="321" y="16"/>
                    </a:lnTo>
                    <a:lnTo>
                      <a:pt x="316" y="13"/>
                    </a:lnTo>
                    <a:lnTo>
                      <a:pt x="310" y="10"/>
                    </a:lnTo>
                    <a:lnTo>
                      <a:pt x="305" y="8"/>
                    </a:lnTo>
                    <a:lnTo>
                      <a:pt x="300" y="6"/>
                    </a:lnTo>
                    <a:lnTo>
                      <a:pt x="294" y="4"/>
                    </a:lnTo>
                    <a:lnTo>
                      <a:pt x="288" y="3"/>
                    </a:lnTo>
                    <a:lnTo>
                      <a:pt x="283" y="1"/>
                    </a:lnTo>
                    <a:lnTo>
                      <a:pt x="278" y="0"/>
                    </a:lnTo>
                    <a:lnTo>
                      <a:pt x="171" y="0"/>
                    </a:lnTo>
                    <a:lnTo>
                      <a:pt x="164" y="1"/>
                    </a:lnTo>
                    <a:lnTo>
                      <a:pt x="149" y="1"/>
                    </a:lnTo>
                    <a:lnTo>
                      <a:pt x="144" y="3"/>
                    </a:lnTo>
                    <a:lnTo>
                      <a:pt x="140" y="3"/>
                    </a:lnTo>
                    <a:lnTo>
                      <a:pt x="135" y="4"/>
                    </a:lnTo>
                    <a:lnTo>
                      <a:pt x="133" y="6"/>
                    </a:lnTo>
                    <a:lnTo>
                      <a:pt x="129" y="6"/>
                    </a:lnTo>
                    <a:lnTo>
                      <a:pt x="124" y="6"/>
                    </a:lnTo>
                    <a:lnTo>
                      <a:pt x="120" y="8"/>
                    </a:lnTo>
                    <a:lnTo>
                      <a:pt x="115" y="9"/>
                    </a:lnTo>
                    <a:lnTo>
                      <a:pt x="111" y="10"/>
                    </a:lnTo>
                    <a:lnTo>
                      <a:pt x="105" y="12"/>
                    </a:lnTo>
                    <a:lnTo>
                      <a:pt x="98" y="14"/>
                    </a:lnTo>
                    <a:lnTo>
                      <a:pt x="92" y="16"/>
                    </a:lnTo>
                    <a:lnTo>
                      <a:pt x="85" y="19"/>
                    </a:lnTo>
                    <a:lnTo>
                      <a:pt x="76" y="20"/>
                    </a:lnTo>
                    <a:lnTo>
                      <a:pt x="67" y="22"/>
                    </a:lnTo>
                    <a:lnTo>
                      <a:pt x="57" y="25"/>
                    </a:lnTo>
                    <a:lnTo>
                      <a:pt x="46" y="28"/>
                    </a:lnTo>
                    <a:lnTo>
                      <a:pt x="34" y="32"/>
                    </a:lnTo>
                    <a:lnTo>
                      <a:pt x="19" y="35"/>
                    </a:lnTo>
                    <a:lnTo>
                      <a:pt x="17" y="37"/>
                    </a:lnTo>
                    <a:lnTo>
                      <a:pt x="17" y="38"/>
                    </a:lnTo>
                    <a:lnTo>
                      <a:pt x="15" y="41"/>
                    </a:lnTo>
                    <a:lnTo>
                      <a:pt x="15" y="42"/>
                    </a:lnTo>
                    <a:lnTo>
                      <a:pt x="13" y="43"/>
                    </a:lnTo>
                    <a:lnTo>
                      <a:pt x="12" y="46"/>
                    </a:lnTo>
                    <a:lnTo>
                      <a:pt x="10" y="48"/>
                    </a:lnTo>
                    <a:lnTo>
                      <a:pt x="9" y="50"/>
                    </a:lnTo>
                    <a:lnTo>
                      <a:pt x="8" y="51"/>
                    </a:lnTo>
                    <a:lnTo>
                      <a:pt x="6" y="54"/>
                    </a:lnTo>
                    <a:lnTo>
                      <a:pt x="6" y="57"/>
                    </a:lnTo>
                    <a:lnTo>
                      <a:pt x="5" y="59"/>
                    </a:lnTo>
                    <a:lnTo>
                      <a:pt x="3" y="61"/>
                    </a:lnTo>
                    <a:lnTo>
                      <a:pt x="2" y="63"/>
                    </a:lnTo>
                    <a:lnTo>
                      <a:pt x="2" y="66"/>
                    </a:lnTo>
                    <a:lnTo>
                      <a:pt x="1" y="68"/>
                    </a:lnTo>
                    <a:lnTo>
                      <a:pt x="1" y="71"/>
                    </a:lnTo>
                    <a:lnTo>
                      <a:pt x="0" y="75"/>
                    </a:lnTo>
                    <a:lnTo>
                      <a:pt x="0" y="86"/>
                    </a:lnTo>
                    <a:lnTo>
                      <a:pt x="1" y="88"/>
                    </a:lnTo>
                    <a:lnTo>
                      <a:pt x="1" y="91"/>
                    </a:lnTo>
                    <a:lnTo>
                      <a:pt x="2" y="95"/>
                    </a:lnTo>
                    <a:lnTo>
                      <a:pt x="3" y="97"/>
                    </a:lnTo>
                    <a:lnTo>
                      <a:pt x="5" y="100"/>
                    </a:lnTo>
                  </a:path>
                </a:pathLst>
              </a:custGeom>
              <a:solidFill>
                <a:srgbClr val="CC9900"/>
              </a:solidFill>
              <a:ln w="12700" cap="rnd">
                <a:solidFill>
                  <a:srgbClr val="CC99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253" name="Freeform 154"/>
              <p:cNvSpPr>
                <a:spLocks/>
              </p:cNvSpPr>
              <p:nvPr/>
            </p:nvSpPr>
            <p:spPr bwMode="auto">
              <a:xfrm>
                <a:off x="4790" y="2462"/>
                <a:ext cx="586" cy="286"/>
              </a:xfrm>
              <a:custGeom>
                <a:avLst/>
                <a:gdLst>
                  <a:gd name="T0" fmla="*/ 518 w 586"/>
                  <a:gd name="T1" fmla="*/ 7 h 286"/>
                  <a:gd name="T2" fmla="*/ 530 w 586"/>
                  <a:gd name="T3" fmla="*/ 20 h 286"/>
                  <a:gd name="T4" fmla="*/ 539 w 586"/>
                  <a:gd name="T5" fmla="*/ 33 h 286"/>
                  <a:gd name="T6" fmla="*/ 552 w 586"/>
                  <a:gd name="T7" fmla="*/ 46 h 286"/>
                  <a:gd name="T8" fmla="*/ 562 w 586"/>
                  <a:gd name="T9" fmla="*/ 65 h 286"/>
                  <a:gd name="T10" fmla="*/ 569 w 586"/>
                  <a:gd name="T11" fmla="*/ 78 h 286"/>
                  <a:gd name="T12" fmla="*/ 576 w 586"/>
                  <a:gd name="T13" fmla="*/ 92 h 286"/>
                  <a:gd name="T14" fmla="*/ 584 w 586"/>
                  <a:gd name="T15" fmla="*/ 103 h 286"/>
                  <a:gd name="T16" fmla="*/ 569 w 586"/>
                  <a:gd name="T17" fmla="*/ 114 h 286"/>
                  <a:gd name="T18" fmla="*/ 555 w 586"/>
                  <a:gd name="T19" fmla="*/ 126 h 286"/>
                  <a:gd name="T20" fmla="*/ 537 w 586"/>
                  <a:gd name="T21" fmla="*/ 136 h 286"/>
                  <a:gd name="T22" fmla="*/ 523 w 586"/>
                  <a:gd name="T23" fmla="*/ 148 h 286"/>
                  <a:gd name="T24" fmla="*/ 505 w 586"/>
                  <a:gd name="T25" fmla="*/ 158 h 286"/>
                  <a:gd name="T26" fmla="*/ 490 w 586"/>
                  <a:gd name="T27" fmla="*/ 170 h 286"/>
                  <a:gd name="T28" fmla="*/ 474 w 586"/>
                  <a:gd name="T29" fmla="*/ 179 h 286"/>
                  <a:gd name="T30" fmla="*/ 457 w 586"/>
                  <a:gd name="T31" fmla="*/ 192 h 286"/>
                  <a:gd name="T32" fmla="*/ 442 w 586"/>
                  <a:gd name="T33" fmla="*/ 201 h 286"/>
                  <a:gd name="T34" fmla="*/ 425 w 586"/>
                  <a:gd name="T35" fmla="*/ 214 h 286"/>
                  <a:gd name="T36" fmla="*/ 409 w 586"/>
                  <a:gd name="T37" fmla="*/ 223 h 286"/>
                  <a:gd name="T38" fmla="*/ 394 w 586"/>
                  <a:gd name="T39" fmla="*/ 235 h 286"/>
                  <a:gd name="T40" fmla="*/ 376 w 586"/>
                  <a:gd name="T41" fmla="*/ 245 h 286"/>
                  <a:gd name="T42" fmla="*/ 361 w 586"/>
                  <a:gd name="T43" fmla="*/ 256 h 286"/>
                  <a:gd name="T44" fmla="*/ 345 w 586"/>
                  <a:gd name="T45" fmla="*/ 267 h 286"/>
                  <a:gd name="T46" fmla="*/ 329 w 586"/>
                  <a:gd name="T47" fmla="*/ 279 h 286"/>
                  <a:gd name="T48" fmla="*/ 308 w 586"/>
                  <a:gd name="T49" fmla="*/ 284 h 286"/>
                  <a:gd name="T50" fmla="*/ 291 w 586"/>
                  <a:gd name="T51" fmla="*/ 278 h 286"/>
                  <a:gd name="T52" fmla="*/ 270 w 586"/>
                  <a:gd name="T53" fmla="*/ 272 h 286"/>
                  <a:gd name="T54" fmla="*/ 248 w 586"/>
                  <a:gd name="T55" fmla="*/ 266 h 286"/>
                  <a:gd name="T56" fmla="*/ 231 w 586"/>
                  <a:gd name="T57" fmla="*/ 259 h 286"/>
                  <a:gd name="T58" fmla="*/ 210 w 586"/>
                  <a:gd name="T59" fmla="*/ 254 h 286"/>
                  <a:gd name="T60" fmla="*/ 193 w 586"/>
                  <a:gd name="T61" fmla="*/ 248 h 286"/>
                  <a:gd name="T62" fmla="*/ 171 w 586"/>
                  <a:gd name="T63" fmla="*/ 242 h 286"/>
                  <a:gd name="T64" fmla="*/ 154 w 586"/>
                  <a:gd name="T65" fmla="*/ 236 h 286"/>
                  <a:gd name="T66" fmla="*/ 133 w 586"/>
                  <a:gd name="T67" fmla="*/ 231 h 286"/>
                  <a:gd name="T68" fmla="*/ 116 w 586"/>
                  <a:gd name="T69" fmla="*/ 224 h 286"/>
                  <a:gd name="T70" fmla="*/ 94 w 586"/>
                  <a:gd name="T71" fmla="*/ 219 h 286"/>
                  <a:gd name="T72" fmla="*/ 77 w 586"/>
                  <a:gd name="T73" fmla="*/ 213 h 286"/>
                  <a:gd name="T74" fmla="*/ 56 w 586"/>
                  <a:gd name="T75" fmla="*/ 207 h 286"/>
                  <a:gd name="T76" fmla="*/ 39 w 586"/>
                  <a:gd name="T77" fmla="*/ 201 h 286"/>
                  <a:gd name="T78" fmla="*/ 16 w 586"/>
                  <a:gd name="T79" fmla="*/ 195 h 286"/>
                  <a:gd name="T80" fmla="*/ 2 w 586"/>
                  <a:gd name="T81" fmla="*/ 185 h 286"/>
                  <a:gd name="T82" fmla="*/ 8 w 586"/>
                  <a:gd name="T83" fmla="*/ 170 h 286"/>
                  <a:gd name="T84" fmla="*/ 14 w 586"/>
                  <a:gd name="T85" fmla="*/ 158 h 286"/>
                  <a:gd name="T86" fmla="*/ 25 w 586"/>
                  <a:gd name="T87" fmla="*/ 143 h 286"/>
                  <a:gd name="T88" fmla="*/ 39 w 586"/>
                  <a:gd name="T89" fmla="*/ 129 h 286"/>
                  <a:gd name="T90" fmla="*/ 55 w 586"/>
                  <a:gd name="T91" fmla="*/ 119 h 286"/>
                  <a:gd name="T92" fmla="*/ 73 w 586"/>
                  <a:gd name="T93" fmla="*/ 114 h 286"/>
                  <a:gd name="T94" fmla="*/ 91 w 586"/>
                  <a:gd name="T95" fmla="*/ 107 h 286"/>
                  <a:gd name="T96" fmla="*/ 126 w 586"/>
                  <a:gd name="T97" fmla="*/ 102 h 286"/>
                  <a:gd name="T98" fmla="*/ 167 w 586"/>
                  <a:gd name="T99" fmla="*/ 96 h 286"/>
                  <a:gd name="T100" fmla="*/ 204 w 586"/>
                  <a:gd name="T101" fmla="*/ 90 h 286"/>
                  <a:gd name="T102" fmla="*/ 222 w 586"/>
                  <a:gd name="T103" fmla="*/ 84 h 286"/>
                  <a:gd name="T104" fmla="*/ 237 w 586"/>
                  <a:gd name="T105" fmla="*/ 79 h 286"/>
                  <a:gd name="T106" fmla="*/ 250 w 586"/>
                  <a:gd name="T107" fmla="*/ 70 h 286"/>
                  <a:gd name="T108" fmla="*/ 265 w 586"/>
                  <a:gd name="T109" fmla="*/ 62 h 286"/>
                  <a:gd name="T110" fmla="*/ 276 w 586"/>
                  <a:gd name="T111" fmla="*/ 52 h 286"/>
                  <a:gd name="T112" fmla="*/ 289 w 586"/>
                  <a:gd name="T113" fmla="*/ 44 h 286"/>
                  <a:gd name="T114" fmla="*/ 302 w 586"/>
                  <a:gd name="T115" fmla="*/ 35 h 286"/>
                  <a:gd name="T116" fmla="*/ 318 w 586"/>
                  <a:gd name="T117" fmla="*/ 30 h 286"/>
                  <a:gd name="T118" fmla="*/ 339 w 586"/>
                  <a:gd name="T119" fmla="*/ 23 h 286"/>
                  <a:gd name="T120" fmla="*/ 442 w 586"/>
                  <a:gd name="T121" fmla="*/ 18 h 286"/>
                  <a:gd name="T122" fmla="*/ 458 w 586"/>
                  <a:gd name="T123" fmla="*/ 12 h 286"/>
                  <a:gd name="T124" fmla="*/ 473 w 586"/>
                  <a:gd name="T125" fmla="*/ 5 h 28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  <a:gd name="T189" fmla="*/ 0 w 586"/>
                  <a:gd name="T190" fmla="*/ 0 h 286"/>
                  <a:gd name="T191" fmla="*/ 586 w 586"/>
                  <a:gd name="T192" fmla="*/ 286 h 28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T189" t="T190" r="T191" b="T192"/>
                <a:pathLst>
                  <a:path w="586" h="286">
                    <a:moveTo>
                      <a:pt x="507" y="0"/>
                    </a:moveTo>
                    <a:lnTo>
                      <a:pt x="507" y="1"/>
                    </a:lnTo>
                    <a:lnTo>
                      <a:pt x="512" y="1"/>
                    </a:lnTo>
                    <a:lnTo>
                      <a:pt x="512" y="3"/>
                    </a:lnTo>
                    <a:lnTo>
                      <a:pt x="514" y="3"/>
                    </a:lnTo>
                    <a:lnTo>
                      <a:pt x="516" y="3"/>
                    </a:lnTo>
                    <a:lnTo>
                      <a:pt x="516" y="6"/>
                    </a:lnTo>
                    <a:lnTo>
                      <a:pt x="518" y="6"/>
                    </a:lnTo>
                    <a:lnTo>
                      <a:pt x="518" y="7"/>
                    </a:lnTo>
                    <a:lnTo>
                      <a:pt x="521" y="9"/>
                    </a:lnTo>
                    <a:lnTo>
                      <a:pt x="521" y="12"/>
                    </a:lnTo>
                    <a:lnTo>
                      <a:pt x="524" y="13"/>
                    </a:lnTo>
                    <a:lnTo>
                      <a:pt x="524" y="14"/>
                    </a:lnTo>
                    <a:lnTo>
                      <a:pt x="525" y="14"/>
                    </a:lnTo>
                    <a:lnTo>
                      <a:pt x="525" y="16"/>
                    </a:lnTo>
                    <a:lnTo>
                      <a:pt x="527" y="18"/>
                    </a:lnTo>
                    <a:lnTo>
                      <a:pt x="527" y="19"/>
                    </a:lnTo>
                    <a:lnTo>
                      <a:pt x="530" y="20"/>
                    </a:lnTo>
                    <a:lnTo>
                      <a:pt x="530" y="22"/>
                    </a:lnTo>
                    <a:lnTo>
                      <a:pt x="532" y="22"/>
                    </a:lnTo>
                    <a:lnTo>
                      <a:pt x="532" y="24"/>
                    </a:lnTo>
                    <a:lnTo>
                      <a:pt x="534" y="26"/>
                    </a:lnTo>
                    <a:lnTo>
                      <a:pt x="534" y="29"/>
                    </a:lnTo>
                    <a:lnTo>
                      <a:pt x="537" y="30"/>
                    </a:lnTo>
                    <a:lnTo>
                      <a:pt x="537" y="31"/>
                    </a:lnTo>
                    <a:lnTo>
                      <a:pt x="539" y="32"/>
                    </a:lnTo>
                    <a:lnTo>
                      <a:pt x="539" y="33"/>
                    </a:lnTo>
                    <a:lnTo>
                      <a:pt x="542" y="35"/>
                    </a:lnTo>
                    <a:lnTo>
                      <a:pt x="542" y="36"/>
                    </a:lnTo>
                    <a:lnTo>
                      <a:pt x="545" y="37"/>
                    </a:lnTo>
                    <a:lnTo>
                      <a:pt x="545" y="40"/>
                    </a:lnTo>
                    <a:lnTo>
                      <a:pt x="547" y="41"/>
                    </a:lnTo>
                    <a:lnTo>
                      <a:pt x="547" y="43"/>
                    </a:lnTo>
                    <a:lnTo>
                      <a:pt x="550" y="44"/>
                    </a:lnTo>
                    <a:lnTo>
                      <a:pt x="550" y="45"/>
                    </a:lnTo>
                    <a:lnTo>
                      <a:pt x="552" y="46"/>
                    </a:lnTo>
                    <a:lnTo>
                      <a:pt x="552" y="50"/>
                    </a:lnTo>
                    <a:lnTo>
                      <a:pt x="555" y="52"/>
                    </a:lnTo>
                    <a:lnTo>
                      <a:pt x="555" y="53"/>
                    </a:lnTo>
                    <a:lnTo>
                      <a:pt x="556" y="53"/>
                    </a:lnTo>
                    <a:lnTo>
                      <a:pt x="556" y="57"/>
                    </a:lnTo>
                    <a:lnTo>
                      <a:pt x="559" y="58"/>
                    </a:lnTo>
                    <a:lnTo>
                      <a:pt x="559" y="61"/>
                    </a:lnTo>
                    <a:lnTo>
                      <a:pt x="562" y="62"/>
                    </a:lnTo>
                    <a:lnTo>
                      <a:pt x="562" y="65"/>
                    </a:lnTo>
                    <a:lnTo>
                      <a:pt x="563" y="65"/>
                    </a:lnTo>
                    <a:lnTo>
                      <a:pt x="563" y="69"/>
                    </a:lnTo>
                    <a:lnTo>
                      <a:pt x="564" y="69"/>
                    </a:lnTo>
                    <a:lnTo>
                      <a:pt x="564" y="71"/>
                    </a:lnTo>
                    <a:lnTo>
                      <a:pt x="566" y="73"/>
                    </a:lnTo>
                    <a:lnTo>
                      <a:pt x="566" y="75"/>
                    </a:lnTo>
                    <a:lnTo>
                      <a:pt x="568" y="75"/>
                    </a:lnTo>
                    <a:lnTo>
                      <a:pt x="568" y="78"/>
                    </a:lnTo>
                    <a:lnTo>
                      <a:pt x="569" y="78"/>
                    </a:lnTo>
                    <a:lnTo>
                      <a:pt x="569" y="80"/>
                    </a:lnTo>
                    <a:lnTo>
                      <a:pt x="572" y="82"/>
                    </a:lnTo>
                    <a:lnTo>
                      <a:pt x="572" y="84"/>
                    </a:lnTo>
                    <a:lnTo>
                      <a:pt x="573" y="84"/>
                    </a:lnTo>
                    <a:lnTo>
                      <a:pt x="573" y="87"/>
                    </a:lnTo>
                    <a:lnTo>
                      <a:pt x="575" y="87"/>
                    </a:lnTo>
                    <a:lnTo>
                      <a:pt x="575" y="89"/>
                    </a:lnTo>
                    <a:lnTo>
                      <a:pt x="576" y="89"/>
                    </a:lnTo>
                    <a:lnTo>
                      <a:pt x="576" y="92"/>
                    </a:lnTo>
                    <a:lnTo>
                      <a:pt x="577" y="92"/>
                    </a:lnTo>
                    <a:lnTo>
                      <a:pt x="577" y="95"/>
                    </a:lnTo>
                    <a:lnTo>
                      <a:pt x="579" y="95"/>
                    </a:lnTo>
                    <a:lnTo>
                      <a:pt x="579" y="97"/>
                    </a:lnTo>
                    <a:lnTo>
                      <a:pt x="580" y="97"/>
                    </a:lnTo>
                    <a:lnTo>
                      <a:pt x="580" y="100"/>
                    </a:lnTo>
                    <a:lnTo>
                      <a:pt x="581" y="100"/>
                    </a:lnTo>
                    <a:lnTo>
                      <a:pt x="581" y="102"/>
                    </a:lnTo>
                    <a:lnTo>
                      <a:pt x="584" y="103"/>
                    </a:lnTo>
                    <a:lnTo>
                      <a:pt x="585" y="103"/>
                    </a:lnTo>
                    <a:lnTo>
                      <a:pt x="584" y="106"/>
                    </a:lnTo>
                    <a:lnTo>
                      <a:pt x="581" y="106"/>
                    </a:lnTo>
                    <a:lnTo>
                      <a:pt x="580" y="109"/>
                    </a:lnTo>
                    <a:lnTo>
                      <a:pt x="577" y="109"/>
                    </a:lnTo>
                    <a:lnTo>
                      <a:pt x="576" y="112"/>
                    </a:lnTo>
                    <a:lnTo>
                      <a:pt x="573" y="112"/>
                    </a:lnTo>
                    <a:lnTo>
                      <a:pt x="572" y="114"/>
                    </a:lnTo>
                    <a:lnTo>
                      <a:pt x="569" y="114"/>
                    </a:lnTo>
                    <a:lnTo>
                      <a:pt x="568" y="116"/>
                    </a:lnTo>
                    <a:lnTo>
                      <a:pt x="566" y="116"/>
                    </a:lnTo>
                    <a:lnTo>
                      <a:pt x="564" y="119"/>
                    </a:lnTo>
                    <a:lnTo>
                      <a:pt x="562" y="119"/>
                    </a:lnTo>
                    <a:lnTo>
                      <a:pt x="560" y="122"/>
                    </a:lnTo>
                    <a:lnTo>
                      <a:pt x="559" y="122"/>
                    </a:lnTo>
                    <a:lnTo>
                      <a:pt x="559" y="123"/>
                    </a:lnTo>
                    <a:lnTo>
                      <a:pt x="556" y="123"/>
                    </a:lnTo>
                    <a:lnTo>
                      <a:pt x="555" y="126"/>
                    </a:lnTo>
                    <a:lnTo>
                      <a:pt x="552" y="126"/>
                    </a:lnTo>
                    <a:lnTo>
                      <a:pt x="551" y="129"/>
                    </a:lnTo>
                    <a:lnTo>
                      <a:pt x="549" y="129"/>
                    </a:lnTo>
                    <a:lnTo>
                      <a:pt x="547" y="131"/>
                    </a:lnTo>
                    <a:lnTo>
                      <a:pt x="545" y="131"/>
                    </a:lnTo>
                    <a:lnTo>
                      <a:pt x="543" y="133"/>
                    </a:lnTo>
                    <a:lnTo>
                      <a:pt x="540" y="133"/>
                    </a:lnTo>
                    <a:lnTo>
                      <a:pt x="539" y="136"/>
                    </a:lnTo>
                    <a:lnTo>
                      <a:pt x="537" y="136"/>
                    </a:lnTo>
                    <a:lnTo>
                      <a:pt x="536" y="139"/>
                    </a:lnTo>
                    <a:lnTo>
                      <a:pt x="533" y="139"/>
                    </a:lnTo>
                    <a:lnTo>
                      <a:pt x="532" y="141"/>
                    </a:lnTo>
                    <a:lnTo>
                      <a:pt x="530" y="141"/>
                    </a:lnTo>
                    <a:lnTo>
                      <a:pt x="530" y="143"/>
                    </a:lnTo>
                    <a:lnTo>
                      <a:pt x="527" y="143"/>
                    </a:lnTo>
                    <a:lnTo>
                      <a:pt x="526" y="145"/>
                    </a:lnTo>
                    <a:lnTo>
                      <a:pt x="524" y="145"/>
                    </a:lnTo>
                    <a:lnTo>
                      <a:pt x="523" y="148"/>
                    </a:lnTo>
                    <a:lnTo>
                      <a:pt x="520" y="148"/>
                    </a:lnTo>
                    <a:lnTo>
                      <a:pt x="518" y="150"/>
                    </a:lnTo>
                    <a:lnTo>
                      <a:pt x="516" y="150"/>
                    </a:lnTo>
                    <a:lnTo>
                      <a:pt x="514" y="153"/>
                    </a:lnTo>
                    <a:lnTo>
                      <a:pt x="512" y="153"/>
                    </a:lnTo>
                    <a:lnTo>
                      <a:pt x="511" y="156"/>
                    </a:lnTo>
                    <a:lnTo>
                      <a:pt x="508" y="156"/>
                    </a:lnTo>
                    <a:lnTo>
                      <a:pt x="507" y="158"/>
                    </a:lnTo>
                    <a:lnTo>
                      <a:pt x="505" y="158"/>
                    </a:lnTo>
                    <a:lnTo>
                      <a:pt x="505" y="159"/>
                    </a:lnTo>
                    <a:lnTo>
                      <a:pt x="503" y="159"/>
                    </a:lnTo>
                    <a:lnTo>
                      <a:pt x="501" y="162"/>
                    </a:lnTo>
                    <a:lnTo>
                      <a:pt x="499" y="162"/>
                    </a:lnTo>
                    <a:lnTo>
                      <a:pt x="497" y="165"/>
                    </a:lnTo>
                    <a:lnTo>
                      <a:pt x="495" y="165"/>
                    </a:lnTo>
                    <a:lnTo>
                      <a:pt x="494" y="167"/>
                    </a:lnTo>
                    <a:lnTo>
                      <a:pt x="491" y="167"/>
                    </a:lnTo>
                    <a:lnTo>
                      <a:pt x="490" y="170"/>
                    </a:lnTo>
                    <a:lnTo>
                      <a:pt x="487" y="170"/>
                    </a:lnTo>
                    <a:lnTo>
                      <a:pt x="486" y="172"/>
                    </a:lnTo>
                    <a:lnTo>
                      <a:pt x="483" y="172"/>
                    </a:lnTo>
                    <a:lnTo>
                      <a:pt x="482" y="175"/>
                    </a:lnTo>
                    <a:lnTo>
                      <a:pt x="479" y="175"/>
                    </a:lnTo>
                    <a:lnTo>
                      <a:pt x="478" y="178"/>
                    </a:lnTo>
                    <a:lnTo>
                      <a:pt x="477" y="178"/>
                    </a:lnTo>
                    <a:lnTo>
                      <a:pt x="477" y="179"/>
                    </a:lnTo>
                    <a:lnTo>
                      <a:pt x="474" y="179"/>
                    </a:lnTo>
                    <a:lnTo>
                      <a:pt x="473" y="182"/>
                    </a:lnTo>
                    <a:lnTo>
                      <a:pt x="470" y="182"/>
                    </a:lnTo>
                    <a:lnTo>
                      <a:pt x="469" y="184"/>
                    </a:lnTo>
                    <a:lnTo>
                      <a:pt x="466" y="184"/>
                    </a:lnTo>
                    <a:lnTo>
                      <a:pt x="465" y="186"/>
                    </a:lnTo>
                    <a:lnTo>
                      <a:pt x="462" y="186"/>
                    </a:lnTo>
                    <a:lnTo>
                      <a:pt x="461" y="189"/>
                    </a:lnTo>
                    <a:lnTo>
                      <a:pt x="458" y="189"/>
                    </a:lnTo>
                    <a:lnTo>
                      <a:pt x="457" y="192"/>
                    </a:lnTo>
                    <a:lnTo>
                      <a:pt x="455" y="192"/>
                    </a:lnTo>
                    <a:lnTo>
                      <a:pt x="453" y="195"/>
                    </a:lnTo>
                    <a:lnTo>
                      <a:pt x="452" y="195"/>
                    </a:lnTo>
                    <a:lnTo>
                      <a:pt x="452" y="196"/>
                    </a:lnTo>
                    <a:lnTo>
                      <a:pt x="449" y="196"/>
                    </a:lnTo>
                    <a:lnTo>
                      <a:pt x="448" y="199"/>
                    </a:lnTo>
                    <a:lnTo>
                      <a:pt x="445" y="199"/>
                    </a:lnTo>
                    <a:lnTo>
                      <a:pt x="444" y="201"/>
                    </a:lnTo>
                    <a:lnTo>
                      <a:pt x="442" y="201"/>
                    </a:lnTo>
                    <a:lnTo>
                      <a:pt x="440" y="203"/>
                    </a:lnTo>
                    <a:lnTo>
                      <a:pt x="438" y="203"/>
                    </a:lnTo>
                    <a:lnTo>
                      <a:pt x="436" y="206"/>
                    </a:lnTo>
                    <a:lnTo>
                      <a:pt x="433" y="206"/>
                    </a:lnTo>
                    <a:lnTo>
                      <a:pt x="432" y="209"/>
                    </a:lnTo>
                    <a:lnTo>
                      <a:pt x="429" y="209"/>
                    </a:lnTo>
                    <a:lnTo>
                      <a:pt x="428" y="212"/>
                    </a:lnTo>
                    <a:lnTo>
                      <a:pt x="426" y="212"/>
                    </a:lnTo>
                    <a:lnTo>
                      <a:pt x="425" y="214"/>
                    </a:lnTo>
                    <a:lnTo>
                      <a:pt x="423" y="214"/>
                    </a:lnTo>
                    <a:lnTo>
                      <a:pt x="423" y="215"/>
                    </a:lnTo>
                    <a:lnTo>
                      <a:pt x="420" y="215"/>
                    </a:lnTo>
                    <a:lnTo>
                      <a:pt x="419" y="218"/>
                    </a:lnTo>
                    <a:lnTo>
                      <a:pt x="416" y="218"/>
                    </a:lnTo>
                    <a:lnTo>
                      <a:pt x="415" y="220"/>
                    </a:lnTo>
                    <a:lnTo>
                      <a:pt x="413" y="220"/>
                    </a:lnTo>
                    <a:lnTo>
                      <a:pt x="411" y="223"/>
                    </a:lnTo>
                    <a:lnTo>
                      <a:pt x="409" y="223"/>
                    </a:lnTo>
                    <a:lnTo>
                      <a:pt x="407" y="226"/>
                    </a:lnTo>
                    <a:lnTo>
                      <a:pt x="405" y="226"/>
                    </a:lnTo>
                    <a:lnTo>
                      <a:pt x="403" y="228"/>
                    </a:lnTo>
                    <a:lnTo>
                      <a:pt x="401" y="228"/>
                    </a:lnTo>
                    <a:lnTo>
                      <a:pt x="400" y="231"/>
                    </a:lnTo>
                    <a:lnTo>
                      <a:pt x="398" y="231"/>
                    </a:lnTo>
                    <a:lnTo>
                      <a:pt x="398" y="232"/>
                    </a:lnTo>
                    <a:lnTo>
                      <a:pt x="396" y="232"/>
                    </a:lnTo>
                    <a:lnTo>
                      <a:pt x="394" y="235"/>
                    </a:lnTo>
                    <a:lnTo>
                      <a:pt x="392" y="235"/>
                    </a:lnTo>
                    <a:lnTo>
                      <a:pt x="390" y="237"/>
                    </a:lnTo>
                    <a:lnTo>
                      <a:pt x="387" y="237"/>
                    </a:lnTo>
                    <a:lnTo>
                      <a:pt x="387" y="240"/>
                    </a:lnTo>
                    <a:lnTo>
                      <a:pt x="384" y="240"/>
                    </a:lnTo>
                    <a:lnTo>
                      <a:pt x="383" y="242"/>
                    </a:lnTo>
                    <a:lnTo>
                      <a:pt x="380" y="242"/>
                    </a:lnTo>
                    <a:lnTo>
                      <a:pt x="379" y="245"/>
                    </a:lnTo>
                    <a:lnTo>
                      <a:pt x="376" y="245"/>
                    </a:lnTo>
                    <a:lnTo>
                      <a:pt x="374" y="248"/>
                    </a:lnTo>
                    <a:lnTo>
                      <a:pt x="372" y="248"/>
                    </a:lnTo>
                    <a:lnTo>
                      <a:pt x="371" y="250"/>
                    </a:lnTo>
                    <a:lnTo>
                      <a:pt x="370" y="250"/>
                    </a:lnTo>
                    <a:lnTo>
                      <a:pt x="370" y="252"/>
                    </a:lnTo>
                    <a:lnTo>
                      <a:pt x="367" y="252"/>
                    </a:lnTo>
                    <a:lnTo>
                      <a:pt x="366" y="254"/>
                    </a:lnTo>
                    <a:lnTo>
                      <a:pt x="363" y="254"/>
                    </a:lnTo>
                    <a:lnTo>
                      <a:pt x="361" y="256"/>
                    </a:lnTo>
                    <a:lnTo>
                      <a:pt x="359" y="256"/>
                    </a:lnTo>
                    <a:lnTo>
                      <a:pt x="358" y="259"/>
                    </a:lnTo>
                    <a:lnTo>
                      <a:pt x="355" y="259"/>
                    </a:lnTo>
                    <a:lnTo>
                      <a:pt x="354" y="262"/>
                    </a:lnTo>
                    <a:lnTo>
                      <a:pt x="351" y="262"/>
                    </a:lnTo>
                    <a:lnTo>
                      <a:pt x="350" y="265"/>
                    </a:lnTo>
                    <a:lnTo>
                      <a:pt x="347" y="265"/>
                    </a:lnTo>
                    <a:lnTo>
                      <a:pt x="346" y="267"/>
                    </a:lnTo>
                    <a:lnTo>
                      <a:pt x="345" y="267"/>
                    </a:lnTo>
                    <a:lnTo>
                      <a:pt x="345" y="269"/>
                    </a:lnTo>
                    <a:lnTo>
                      <a:pt x="342" y="269"/>
                    </a:lnTo>
                    <a:lnTo>
                      <a:pt x="341" y="271"/>
                    </a:lnTo>
                    <a:lnTo>
                      <a:pt x="338" y="271"/>
                    </a:lnTo>
                    <a:lnTo>
                      <a:pt x="337" y="273"/>
                    </a:lnTo>
                    <a:lnTo>
                      <a:pt x="334" y="273"/>
                    </a:lnTo>
                    <a:lnTo>
                      <a:pt x="333" y="276"/>
                    </a:lnTo>
                    <a:lnTo>
                      <a:pt x="331" y="276"/>
                    </a:lnTo>
                    <a:lnTo>
                      <a:pt x="329" y="279"/>
                    </a:lnTo>
                    <a:lnTo>
                      <a:pt x="326" y="279"/>
                    </a:lnTo>
                    <a:lnTo>
                      <a:pt x="325" y="282"/>
                    </a:lnTo>
                    <a:lnTo>
                      <a:pt x="322" y="282"/>
                    </a:lnTo>
                    <a:lnTo>
                      <a:pt x="321" y="284"/>
                    </a:lnTo>
                    <a:lnTo>
                      <a:pt x="318" y="284"/>
                    </a:lnTo>
                    <a:lnTo>
                      <a:pt x="318" y="285"/>
                    </a:lnTo>
                    <a:lnTo>
                      <a:pt x="313" y="285"/>
                    </a:lnTo>
                    <a:lnTo>
                      <a:pt x="313" y="284"/>
                    </a:lnTo>
                    <a:lnTo>
                      <a:pt x="308" y="284"/>
                    </a:lnTo>
                    <a:lnTo>
                      <a:pt x="308" y="283"/>
                    </a:lnTo>
                    <a:lnTo>
                      <a:pt x="305" y="283"/>
                    </a:lnTo>
                    <a:lnTo>
                      <a:pt x="305" y="282"/>
                    </a:lnTo>
                    <a:lnTo>
                      <a:pt x="300" y="282"/>
                    </a:lnTo>
                    <a:lnTo>
                      <a:pt x="300" y="280"/>
                    </a:lnTo>
                    <a:lnTo>
                      <a:pt x="296" y="280"/>
                    </a:lnTo>
                    <a:lnTo>
                      <a:pt x="296" y="279"/>
                    </a:lnTo>
                    <a:lnTo>
                      <a:pt x="291" y="279"/>
                    </a:lnTo>
                    <a:lnTo>
                      <a:pt x="291" y="278"/>
                    </a:lnTo>
                    <a:lnTo>
                      <a:pt x="287" y="278"/>
                    </a:lnTo>
                    <a:lnTo>
                      <a:pt x="287" y="276"/>
                    </a:lnTo>
                    <a:lnTo>
                      <a:pt x="283" y="276"/>
                    </a:lnTo>
                    <a:lnTo>
                      <a:pt x="283" y="275"/>
                    </a:lnTo>
                    <a:lnTo>
                      <a:pt x="278" y="275"/>
                    </a:lnTo>
                    <a:lnTo>
                      <a:pt x="278" y="273"/>
                    </a:lnTo>
                    <a:lnTo>
                      <a:pt x="274" y="273"/>
                    </a:lnTo>
                    <a:lnTo>
                      <a:pt x="274" y="272"/>
                    </a:lnTo>
                    <a:lnTo>
                      <a:pt x="270" y="272"/>
                    </a:lnTo>
                    <a:lnTo>
                      <a:pt x="270" y="271"/>
                    </a:lnTo>
                    <a:lnTo>
                      <a:pt x="266" y="271"/>
                    </a:lnTo>
                    <a:lnTo>
                      <a:pt x="266" y="269"/>
                    </a:lnTo>
                    <a:lnTo>
                      <a:pt x="261" y="269"/>
                    </a:lnTo>
                    <a:lnTo>
                      <a:pt x="257" y="269"/>
                    </a:lnTo>
                    <a:lnTo>
                      <a:pt x="257" y="267"/>
                    </a:lnTo>
                    <a:lnTo>
                      <a:pt x="253" y="267"/>
                    </a:lnTo>
                    <a:lnTo>
                      <a:pt x="253" y="266"/>
                    </a:lnTo>
                    <a:lnTo>
                      <a:pt x="248" y="266"/>
                    </a:lnTo>
                    <a:lnTo>
                      <a:pt x="248" y="265"/>
                    </a:lnTo>
                    <a:lnTo>
                      <a:pt x="244" y="265"/>
                    </a:lnTo>
                    <a:lnTo>
                      <a:pt x="244" y="263"/>
                    </a:lnTo>
                    <a:lnTo>
                      <a:pt x="240" y="263"/>
                    </a:lnTo>
                    <a:lnTo>
                      <a:pt x="240" y="262"/>
                    </a:lnTo>
                    <a:lnTo>
                      <a:pt x="236" y="262"/>
                    </a:lnTo>
                    <a:lnTo>
                      <a:pt x="236" y="261"/>
                    </a:lnTo>
                    <a:lnTo>
                      <a:pt x="231" y="261"/>
                    </a:lnTo>
                    <a:lnTo>
                      <a:pt x="231" y="259"/>
                    </a:lnTo>
                    <a:lnTo>
                      <a:pt x="227" y="259"/>
                    </a:lnTo>
                    <a:lnTo>
                      <a:pt x="227" y="258"/>
                    </a:lnTo>
                    <a:lnTo>
                      <a:pt x="223" y="258"/>
                    </a:lnTo>
                    <a:lnTo>
                      <a:pt x="223" y="256"/>
                    </a:lnTo>
                    <a:lnTo>
                      <a:pt x="218" y="256"/>
                    </a:lnTo>
                    <a:lnTo>
                      <a:pt x="218" y="255"/>
                    </a:lnTo>
                    <a:lnTo>
                      <a:pt x="214" y="255"/>
                    </a:lnTo>
                    <a:lnTo>
                      <a:pt x="214" y="254"/>
                    </a:lnTo>
                    <a:lnTo>
                      <a:pt x="210" y="254"/>
                    </a:lnTo>
                    <a:lnTo>
                      <a:pt x="210" y="253"/>
                    </a:lnTo>
                    <a:lnTo>
                      <a:pt x="206" y="253"/>
                    </a:lnTo>
                    <a:lnTo>
                      <a:pt x="206" y="252"/>
                    </a:lnTo>
                    <a:lnTo>
                      <a:pt x="201" y="252"/>
                    </a:lnTo>
                    <a:lnTo>
                      <a:pt x="201" y="250"/>
                    </a:lnTo>
                    <a:lnTo>
                      <a:pt x="197" y="250"/>
                    </a:lnTo>
                    <a:lnTo>
                      <a:pt x="197" y="249"/>
                    </a:lnTo>
                    <a:lnTo>
                      <a:pt x="193" y="249"/>
                    </a:lnTo>
                    <a:lnTo>
                      <a:pt x="193" y="248"/>
                    </a:lnTo>
                    <a:lnTo>
                      <a:pt x="188" y="248"/>
                    </a:lnTo>
                    <a:lnTo>
                      <a:pt x="188" y="246"/>
                    </a:lnTo>
                    <a:lnTo>
                      <a:pt x="184" y="246"/>
                    </a:lnTo>
                    <a:lnTo>
                      <a:pt x="184" y="245"/>
                    </a:lnTo>
                    <a:lnTo>
                      <a:pt x="180" y="245"/>
                    </a:lnTo>
                    <a:lnTo>
                      <a:pt x="180" y="244"/>
                    </a:lnTo>
                    <a:lnTo>
                      <a:pt x="176" y="244"/>
                    </a:lnTo>
                    <a:lnTo>
                      <a:pt x="176" y="242"/>
                    </a:lnTo>
                    <a:lnTo>
                      <a:pt x="171" y="242"/>
                    </a:lnTo>
                    <a:lnTo>
                      <a:pt x="171" y="241"/>
                    </a:lnTo>
                    <a:lnTo>
                      <a:pt x="167" y="241"/>
                    </a:lnTo>
                    <a:lnTo>
                      <a:pt x="167" y="240"/>
                    </a:lnTo>
                    <a:lnTo>
                      <a:pt x="163" y="240"/>
                    </a:lnTo>
                    <a:lnTo>
                      <a:pt x="163" y="239"/>
                    </a:lnTo>
                    <a:lnTo>
                      <a:pt x="158" y="239"/>
                    </a:lnTo>
                    <a:lnTo>
                      <a:pt x="158" y="237"/>
                    </a:lnTo>
                    <a:lnTo>
                      <a:pt x="154" y="237"/>
                    </a:lnTo>
                    <a:lnTo>
                      <a:pt x="154" y="236"/>
                    </a:lnTo>
                    <a:lnTo>
                      <a:pt x="150" y="236"/>
                    </a:lnTo>
                    <a:lnTo>
                      <a:pt x="150" y="235"/>
                    </a:lnTo>
                    <a:lnTo>
                      <a:pt x="146" y="235"/>
                    </a:lnTo>
                    <a:lnTo>
                      <a:pt x="146" y="233"/>
                    </a:lnTo>
                    <a:lnTo>
                      <a:pt x="141" y="233"/>
                    </a:lnTo>
                    <a:lnTo>
                      <a:pt x="141" y="232"/>
                    </a:lnTo>
                    <a:lnTo>
                      <a:pt x="137" y="232"/>
                    </a:lnTo>
                    <a:lnTo>
                      <a:pt x="137" y="231"/>
                    </a:lnTo>
                    <a:lnTo>
                      <a:pt x="133" y="231"/>
                    </a:lnTo>
                    <a:lnTo>
                      <a:pt x="133" y="229"/>
                    </a:lnTo>
                    <a:lnTo>
                      <a:pt x="129" y="229"/>
                    </a:lnTo>
                    <a:lnTo>
                      <a:pt x="129" y="228"/>
                    </a:lnTo>
                    <a:lnTo>
                      <a:pt x="124" y="228"/>
                    </a:lnTo>
                    <a:lnTo>
                      <a:pt x="124" y="227"/>
                    </a:lnTo>
                    <a:lnTo>
                      <a:pt x="120" y="227"/>
                    </a:lnTo>
                    <a:lnTo>
                      <a:pt x="120" y="226"/>
                    </a:lnTo>
                    <a:lnTo>
                      <a:pt x="116" y="226"/>
                    </a:lnTo>
                    <a:lnTo>
                      <a:pt x="116" y="224"/>
                    </a:lnTo>
                    <a:lnTo>
                      <a:pt x="111" y="224"/>
                    </a:lnTo>
                    <a:lnTo>
                      <a:pt x="111" y="223"/>
                    </a:lnTo>
                    <a:lnTo>
                      <a:pt x="107" y="223"/>
                    </a:lnTo>
                    <a:lnTo>
                      <a:pt x="107" y="222"/>
                    </a:lnTo>
                    <a:lnTo>
                      <a:pt x="103" y="222"/>
                    </a:lnTo>
                    <a:lnTo>
                      <a:pt x="103" y="220"/>
                    </a:lnTo>
                    <a:lnTo>
                      <a:pt x="99" y="220"/>
                    </a:lnTo>
                    <a:lnTo>
                      <a:pt x="99" y="219"/>
                    </a:lnTo>
                    <a:lnTo>
                      <a:pt x="94" y="219"/>
                    </a:lnTo>
                    <a:lnTo>
                      <a:pt x="94" y="218"/>
                    </a:lnTo>
                    <a:lnTo>
                      <a:pt x="90" y="218"/>
                    </a:lnTo>
                    <a:lnTo>
                      <a:pt x="90" y="216"/>
                    </a:lnTo>
                    <a:lnTo>
                      <a:pt x="86" y="216"/>
                    </a:lnTo>
                    <a:lnTo>
                      <a:pt x="86" y="215"/>
                    </a:lnTo>
                    <a:lnTo>
                      <a:pt x="81" y="215"/>
                    </a:lnTo>
                    <a:lnTo>
                      <a:pt x="81" y="214"/>
                    </a:lnTo>
                    <a:lnTo>
                      <a:pt x="77" y="214"/>
                    </a:lnTo>
                    <a:lnTo>
                      <a:pt x="77" y="213"/>
                    </a:lnTo>
                    <a:lnTo>
                      <a:pt x="73" y="213"/>
                    </a:lnTo>
                    <a:lnTo>
                      <a:pt x="73" y="212"/>
                    </a:lnTo>
                    <a:lnTo>
                      <a:pt x="69" y="212"/>
                    </a:lnTo>
                    <a:lnTo>
                      <a:pt x="69" y="210"/>
                    </a:lnTo>
                    <a:lnTo>
                      <a:pt x="64" y="210"/>
                    </a:lnTo>
                    <a:lnTo>
                      <a:pt x="64" y="209"/>
                    </a:lnTo>
                    <a:lnTo>
                      <a:pt x="60" y="209"/>
                    </a:lnTo>
                    <a:lnTo>
                      <a:pt x="60" y="207"/>
                    </a:lnTo>
                    <a:lnTo>
                      <a:pt x="56" y="207"/>
                    </a:lnTo>
                    <a:lnTo>
                      <a:pt x="56" y="206"/>
                    </a:lnTo>
                    <a:lnTo>
                      <a:pt x="51" y="206"/>
                    </a:lnTo>
                    <a:lnTo>
                      <a:pt x="51" y="205"/>
                    </a:lnTo>
                    <a:lnTo>
                      <a:pt x="47" y="205"/>
                    </a:lnTo>
                    <a:lnTo>
                      <a:pt x="47" y="203"/>
                    </a:lnTo>
                    <a:lnTo>
                      <a:pt x="43" y="203"/>
                    </a:lnTo>
                    <a:lnTo>
                      <a:pt x="43" y="202"/>
                    </a:lnTo>
                    <a:lnTo>
                      <a:pt x="39" y="202"/>
                    </a:lnTo>
                    <a:lnTo>
                      <a:pt x="39" y="201"/>
                    </a:lnTo>
                    <a:lnTo>
                      <a:pt x="34" y="201"/>
                    </a:lnTo>
                    <a:lnTo>
                      <a:pt x="34" y="199"/>
                    </a:lnTo>
                    <a:lnTo>
                      <a:pt x="29" y="199"/>
                    </a:lnTo>
                    <a:lnTo>
                      <a:pt x="26" y="199"/>
                    </a:lnTo>
                    <a:lnTo>
                      <a:pt x="26" y="197"/>
                    </a:lnTo>
                    <a:lnTo>
                      <a:pt x="21" y="197"/>
                    </a:lnTo>
                    <a:lnTo>
                      <a:pt x="21" y="196"/>
                    </a:lnTo>
                    <a:lnTo>
                      <a:pt x="16" y="196"/>
                    </a:lnTo>
                    <a:lnTo>
                      <a:pt x="16" y="195"/>
                    </a:lnTo>
                    <a:lnTo>
                      <a:pt x="13" y="195"/>
                    </a:lnTo>
                    <a:lnTo>
                      <a:pt x="13" y="193"/>
                    </a:lnTo>
                    <a:lnTo>
                      <a:pt x="9" y="193"/>
                    </a:lnTo>
                    <a:lnTo>
                      <a:pt x="9" y="192"/>
                    </a:lnTo>
                    <a:lnTo>
                      <a:pt x="3" y="192"/>
                    </a:lnTo>
                    <a:lnTo>
                      <a:pt x="3" y="190"/>
                    </a:lnTo>
                    <a:lnTo>
                      <a:pt x="0" y="190"/>
                    </a:lnTo>
                    <a:lnTo>
                      <a:pt x="1" y="188"/>
                    </a:lnTo>
                    <a:lnTo>
                      <a:pt x="2" y="185"/>
                    </a:lnTo>
                    <a:lnTo>
                      <a:pt x="2" y="183"/>
                    </a:lnTo>
                    <a:lnTo>
                      <a:pt x="3" y="183"/>
                    </a:lnTo>
                    <a:lnTo>
                      <a:pt x="3" y="178"/>
                    </a:lnTo>
                    <a:lnTo>
                      <a:pt x="5" y="178"/>
                    </a:lnTo>
                    <a:lnTo>
                      <a:pt x="5" y="175"/>
                    </a:lnTo>
                    <a:lnTo>
                      <a:pt x="6" y="175"/>
                    </a:lnTo>
                    <a:lnTo>
                      <a:pt x="6" y="172"/>
                    </a:lnTo>
                    <a:lnTo>
                      <a:pt x="8" y="172"/>
                    </a:lnTo>
                    <a:lnTo>
                      <a:pt x="8" y="170"/>
                    </a:lnTo>
                    <a:lnTo>
                      <a:pt x="9" y="170"/>
                    </a:lnTo>
                    <a:lnTo>
                      <a:pt x="9" y="166"/>
                    </a:lnTo>
                    <a:lnTo>
                      <a:pt x="10" y="166"/>
                    </a:lnTo>
                    <a:lnTo>
                      <a:pt x="10" y="163"/>
                    </a:lnTo>
                    <a:lnTo>
                      <a:pt x="12" y="163"/>
                    </a:lnTo>
                    <a:lnTo>
                      <a:pt x="12" y="161"/>
                    </a:lnTo>
                    <a:lnTo>
                      <a:pt x="13" y="161"/>
                    </a:lnTo>
                    <a:lnTo>
                      <a:pt x="13" y="158"/>
                    </a:lnTo>
                    <a:lnTo>
                      <a:pt x="14" y="158"/>
                    </a:lnTo>
                    <a:lnTo>
                      <a:pt x="14" y="156"/>
                    </a:lnTo>
                    <a:lnTo>
                      <a:pt x="15" y="156"/>
                    </a:lnTo>
                    <a:lnTo>
                      <a:pt x="16" y="153"/>
                    </a:lnTo>
                    <a:lnTo>
                      <a:pt x="18" y="150"/>
                    </a:lnTo>
                    <a:lnTo>
                      <a:pt x="19" y="148"/>
                    </a:lnTo>
                    <a:lnTo>
                      <a:pt x="21" y="148"/>
                    </a:lnTo>
                    <a:lnTo>
                      <a:pt x="22" y="145"/>
                    </a:lnTo>
                    <a:lnTo>
                      <a:pt x="23" y="145"/>
                    </a:lnTo>
                    <a:lnTo>
                      <a:pt x="25" y="143"/>
                    </a:lnTo>
                    <a:lnTo>
                      <a:pt x="26" y="140"/>
                    </a:lnTo>
                    <a:lnTo>
                      <a:pt x="27" y="140"/>
                    </a:lnTo>
                    <a:lnTo>
                      <a:pt x="29" y="137"/>
                    </a:lnTo>
                    <a:lnTo>
                      <a:pt x="31" y="135"/>
                    </a:lnTo>
                    <a:lnTo>
                      <a:pt x="32" y="135"/>
                    </a:lnTo>
                    <a:lnTo>
                      <a:pt x="34" y="132"/>
                    </a:lnTo>
                    <a:lnTo>
                      <a:pt x="36" y="132"/>
                    </a:lnTo>
                    <a:lnTo>
                      <a:pt x="38" y="129"/>
                    </a:lnTo>
                    <a:lnTo>
                      <a:pt x="39" y="129"/>
                    </a:lnTo>
                    <a:lnTo>
                      <a:pt x="40" y="127"/>
                    </a:lnTo>
                    <a:lnTo>
                      <a:pt x="43" y="127"/>
                    </a:lnTo>
                    <a:lnTo>
                      <a:pt x="43" y="126"/>
                    </a:lnTo>
                    <a:lnTo>
                      <a:pt x="45" y="126"/>
                    </a:lnTo>
                    <a:lnTo>
                      <a:pt x="47" y="123"/>
                    </a:lnTo>
                    <a:lnTo>
                      <a:pt x="49" y="123"/>
                    </a:lnTo>
                    <a:lnTo>
                      <a:pt x="49" y="122"/>
                    </a:lnTo>
                    <a:lnTo>
                      <a:pt x="53" y="122"/>
                    </a:lnTo>
                    <a:lnTo>
                      <a:pt x="55" y="119"/>
                    </a:lnTo>
                    <a:lnTo>
                      <a:pt x="56" y="119"/>
                    </a:lnTo>
                    <a:lnTo>
                      <a:pt x="56" y="118"/>
                    </a:lnTo>
                    <a:lnTo>
                      <a:pt x="60" y="118"/>
                    </a:lnTo>
                    <a:lnTo>
                      <a:pt x="60" y="116"/>
                    </a:lnTo>
                    <a:lnTo>
                      <a:pt x="64" y="116"/>
                    </a:lnTo>
                    <a:lnTo>
                      <a:pt x="64" y="115"/>
                    </a:lnTo>
                    <a:lnTo>
                      <a:pt x="69" y="115"/>
                    </a:lnTo>
                    <a:lnTo>
                      <a:pt x="69" y="114"/>
                    </a:lnTo>
                    <a:lnTo>
                      <a:pt x="73" y="114"/>
                    </a:lnTo>
                    <a:lnTo>
                      <a:pt x="73" y="113"/>
                    </a:lnTo>
                    <a:lnTo>
                      <a:pt x="77" y="113"/>
                    </a:lnTo>
                    <a:lnTo>
                      <a:pt x="77" y="112"/>
                    </a:lnTo>
                    <a:lnTo>
                      <a:pt x="82" y="112"/>
                    </a:lnTo>
                    <a:lnTo>
                      <a:pt x="82" y="110"/>
                    </a:lnTo>
                    <a:lnTo>
                      <a:pt x="86" y="110"/>
                    </a:lnTo>
                    <a:lnTo>
                      <a:pt x="86" y="109"/>
                    </a:lnTo>
                    <a:lnTo>
                      <a:pt x="91" y="109"/>
                    </a:lnTo>
                    <a:lnTo>
                      <a:pt x="91" y="107"/>
                    </a:lnTo>
                    <a:lnTo>
                      <a:pt x="97" y="107"/>
                    </a:lnTo>
                    <a:lnTo>
                      <a:pt x="97" y="106"/>
                    </a:lnTo>
                    <a:lnTo>
                      <a:pt x="103" y="106"/>
                    </a:lnTo>
                    <a:lnTo>
                      <a:pt x="103" y="105"/>
                    </a:lnTo>
                    <a:lnTo>
                      <a:pt x="110" y="105"/>
                    </a:lnTo>
                    <a:lnTo>
                      <a:pt x="110" y="103"/>
                    </a:lnTo>
                    <a:lnTo>
                      <a:pt x="121" y="103"/>
                    </a:lnTo>
                    <a:lnTo>
                      <a:pt x="121" y="102"/>
                    </a:lnTo>
                    <a:lnTo>
                      <a:pt x="126" y="102"/>
                    </a:lnTo>
                    <a:lnTo>
                      <a:pt x="126" y="101"/>
                    </a:lnTo>
                    <a:lnTo>
                      <a:pt x="139" y="101"/>
                    </a:lnTo>
                    <a:lnTo>
                      <a:pt x="139" y="100"/>
                    </a:lnTo>
                    <a:lnTo>
                      <a:pt x="150" y="100"/>
                    </a:lnTo>
                    <a:lnTo>
                      <a:pt x="150" y="99"/>
                    </a:lnTo>
                    <a:lnTo>
                      <a:pt x="162" y="99"/>
                    </a:lnTo>
                    <a:lnTo>
                      <a:pt x="162" y="97"/>
                    </a:lnTo>
                    <a:lnTo>
                      <a:pt x="167" y="97"/>
                    </a:lnTo>
                    <a:lnTo>
                      <a:pt x="167" y="96"/>
                    </a:lnTo>
                    <a:lnTo>
                      <a:pt x="178" y="96"/>
                    </a:lnTo>
                    <a:lnTo>
                      <a:pt x="178" y="95"/>
                    </a:lnTo>
                    <a:lnTo>
                      <a:pt x="188" y="95"/>
                    </a:lnTo>
                    <a:lnTo>
                      <a:pt x="188" y="93"/>
                    </a:lnTo>
                    <a:lnTo>
                      <a:pt x="193" y="93"/>
                    </a:lnTo>
                    <a:lnTo>
                      <a:pt x="193" y="92"/>
                    </a:lnTo>
                    <a:lnTo>
                      <a:pt x="198" y="92"/>
                    </a:lnTo>
                    <a:lnTo>
                      <a:pt x="198" y="90"/>
                    </a:lnTo>
                    <a:lnTo>
                      <a:pt x="204" y="90"/>
                    </a:lnTo>
                    <a:lnTo>
                      <a:pt x="204" y="89"/>
                    </a:lnTo>
                    <a:lnTo>
                      <a:pt x="208" y="89"/>
                    </a:lnTo>
                    <a:lnTo>
                      <a:pt x="208" y="88"/>
                    </a:lnTo>
                    <a:lnTo>
                      <a:pt x="214" y="88"/>
                    </a:lnTo>
                    <a:lnTo>
                      <a:pt x="214" y="87"/>
                    </a:lnTo>
                    <a:lnTo>
                      <a:pt x="219" y="87"/>
                    </a:lnTo>
                    <a:lnTo>
                      <a:pt x="219" y="86"/>
                    </a:lnTo>
                    <a:lnTo>
                      <a:pt x="222" y="86"/>
                    </a:lnTo>
                    <a:lnTo>
                      <a:pt x="222" y="84"/>
                    </a:lnTo>
                    <a:lnTo>
                      <a:pt x="224" y="84"/>
                    </a:lnTo>
                    <a:lnTo>
                      <a:pt x="224" y="83"/>
                    </a:lnTo>
                    <a:lnTo>
                      <a:pt x="227" y="83"/>
                    </a:lnTo>
                    <a:lnTo>
                      <a:pt x="227" y="82"/>
                    </a:lnTo>
                    <a:lnTo>
                      <a:pt x="230" y="82"/>
                    </a:lnTo>
                    <a:lnTo>
                      <a:pt x="230" y="80"/>
                    </a:lnTo>
                    <a:lnTo>
                      <a:pt x="235" y="80"/>
                    </a:lnTo>
                    <a:lnTo>
                      <a:pt x="235" y="79"/>
                    </a:lnTo>
                    <a:lnTo>
                      <a:pt x="237" y="79"/>
                    </a:lnTo>
                    <a:lnTo>
                      <a:pt x="237" y="78"/>
                    </a:lnTo>
                    <a:lnTo>
                      <a:pt x="240" y="78"/>
                    </a:lnTo>
                    <a:lnTo>
                      <a:pt x="240" y="76"/>
                    </a:lnTo>
                    <a:lnTo>
                      <a:pt x="243" y="76"/>
                    </a:lnTo>
                    <a:lnTo>
                      <a:pt x="243" y="75"/>
                    </a:lnTo>
                    <a:lnTo>
                      <a:pt x="246" y="75"/>
                    </a:lnTo>
                    <a:lnTo>
                      <a:pt x="247" y="73"/>
                    </a:lnTo>
                    <a:lnTo>
                      <a:pt x="249" y="73"/>
                    </a:lnTo>
                    <a:lnTo>
                      <a:pt x="250" y="70"/>
                    </a:lnTo>
                    <a:lnTo>
                      <a:pt x="253" y="70"/>
                    </a:lnTo>
                    <a:lnTo>
                      <a:pt x="253" y="69"/>
                    </a:lnTo>
                    <a:lnTo>
                      <a:pt x="256" y="69"/>
                    </a:lnTo>
                    <a:lnTo>
                      <a:pt x="257" y="66"/>
                    </a:lnTo>
                    <a:lnTo>
                      <a:pt x="260" y="66"/>
                    </a:lnTo>
                    <a:lnTo>
                      <a:pt x="261" y="63"/>
                    </a:lnTo>
                    <a:lnTo>
                      <a:pt x="263" y="63"/>
                    </a:lnTo>
                    <a:lnTo>
                      <a:pt x="263" y="62"/>
                    </a:lnTo>
                    <a:lnTo>
                      <a:pt x="265" y="62"/>
                    </a:lnTo>
                    <a:lnTo>
                      <a:pt x="266" y="59"/>
                    </a:lnTo>
                    <a:lnTo>
                      <a:pt x="267" y="59"/>
                    </a:lnTo>
                    <a:lnTo>
                      <a:pt x="267" y="58"/>
                    </a:lnTo>
                    <a:lnTo>
                      <a:pt x="270" y="58"/>
                    </a:lnTo>
                    <a:lnTo>
                      <a:pt x="272" y="56"/>
                    </a:lnTo>
                    <a:lnTo>
                      <a:pt x="273" y="56"/>
                    </a:lnTo>
                    <a:lnTo>
                      <a:pt x="273" y="54"/>
                    </a:lnTo>
                    <a:lnTo>
                      <a:pt x="276" y="54"/>
                    </a:lnTo>
                    <a:lnTo>
                      <a:pt x="276" y="52"/>
                    </a:lnTo>
                    <a:lnTo>
                      <a:pt x="278" y="52"/>
                    </a:lnTo>
                    <a:lnTo>
                      <a:pt x="278" y="50"/>
                    </a:lnTo>
                    <a:lnTo>
                      <a:pt x="280" y="50"/>
                    </a:lnTo>
                    <a:lnTo>
                      <a:pt x="282" y="48"/>
                    </a:lnTo>
                    <a:lnTo>
                      <a:pt x="283" y="48"/>
                    </a:lnTo>
                    <a:lnTo>
                      <a:pt x="283" y="46"/>
                    </a:lnTo>
                    <a:lnTo>
                      <a:pt x="286" y="46"/>
                    </a:lnTo>
                    <a:lnTo>
                      <a:pt x="287" y="44"/>
                    </a:lnTo>
                    <a:lnTo>
                      <a:pt x="289" y="44"/>
                    </a:lnTo>
                    <a:lnTo>
                      <a:pt x="289" y="43"/>
                    </a:lnTo>
                    <a:lnTo>
                      <a:pt x="291" y="43"/>
                    </a:lnTo>
                    <a:lnTo>
                      <a:pt x="291" y="41"/>
                    </a:lnTo>
                    <a:lnTo>
                      <a:pt x="294" y="41"/>
                    </a:lnTo>
                    <a:lnTo>
                      <a:pt x="294" y="40"/>
                    </a:lnTo>
                    <a:lnTo>
                      <a:pt x="296" y="40"/>
                    </a:lnTo>
                    <a:lnTo>
                      <a:pt x="298" y="37"/>
                    </a:lnTo>
                    <a:lnTo>
                      <a:pt x="300" y="37"/>
                    </a:lnTo>
                    <a:lnTo>
                      <a:pt x="302" y="35"/>
                    </a:lnTo>
                    <a:lnTo>
                      <a:pt x="305" y="35"/>
                    </a:lnTo>
                    <a:lnTo>
                      <a:pt x="305" y="33"/>
                    </a:lnTo>
                    <a:lnTo>
                      <a:pt x="308" y="33"/>
                    </a:lnTo>
                    <a:lnTo>
                      <a:pt x="308" y="32"/>
                    </a:lnTo>
                    <a:lnTo>
                      <a:pt x="311" y="32"/>
                    </a:lnTo>
                    <a:lnTo>
                      <a:pt x="311" y="31"/>
                    </a:lnTo>
                    <a:lnTo>
                      <a:pt x="313" y="31"/>
                    </a:lnTo>
                    <a:lnTo>
                      <a:pt x="313" y="30"/>
                    </a:lnTo>
                    <a:lnTo>
                      <a:pt x="318" y="30"/>
                    </a:lnTo>
                    <a:lnTo>
                      <a:pt x="318" y="29"/>
                    </a:lnTo>
                    <a:lnTo>
                      <a:pt x="321" y="29"/>
                    </a:lnTo>
                    <a:lnTo>
                      <a:pt x="321" y="27"/>
                    </a:lnTo>
                    <a:lnTo>
                      <a:pt x="325" y="27"/>
                    </a:lnTo>
                    <a:lnTo>
                      <a:pt x="325" y="26"/>
                    </a:lnTo>
                    <a:lnTo>
                      <a:pt x="332" y="26"/>
                    </a:lnTo>
                    <a:lnTo>
                      <a:pt x="332" y="24"/>
                    </a:lnTo>
                    <a:lnTo>
                      <a:pt x="339" y="24"/>
                    </a:lnTo>
                    <a:lnTo>
                      <a:pt x="339" y="23"/>
                    </a:lnTo>
                    <a:lnTo>
                      <a:pt x="426" y="23"/>
                    </a:lnTo>
                    <a:lnTo>
                      <a:pt x="426" y="22"/>
                    </a:lnTo>
                    <a:lnTo>
                      <a:pt x="428" y="22"/>
                    </a:lnTo>
                    <a:lnTo>
                      <a:pt x="428" y="20"/>
                    </a:lnTo>
                    <a:lnTo>
                      <a:pt x="435" y="20"/>
                    </a:lnTo>
                    <a:lnTo>
                      <a:pt x="435" y="19"/>
                    </a:lnTo>
                    <a:lnTo>
                      <a:pt x="439" y="19"/>
                    </a:lnTo>
                    <a:lnTo>
                      <a:pt x="439" y="18"/>
                    </a:lnTo>
                    <a:lnTo>
                      <a:pt x="442" y="18"/>
                    </a:lnTo>
                    <a:lnTo>
                      <a:pt x="442" y="16"/>
                    </a:lnTo>
                    <a:lnTo>
                      <a:pt x="445" y="16"/>
                    </a:lnTo>
                    <a:lnTo>
                      <a:pt x="448" y="16"/>
                    </a:lnTo>
                    <a:lnTo>
                      <a:pt x="448" y="14"/>
                    </a:lnTo>
                    <a:lnTo>
                      <a:pt x="452" y="14"/>
                    </a:lnTo>
                    <a:lnTo>
                      <a:pt x="452" y="13"/>
                    </a:lnTo>
                    <a:lnTo>
                      <a:pt x="455" y="13"/>
                    </a:lnTo>
                    <a:lnTo>
                      <a:pt x="455" y="12"/>
                    </a:lnTo>
                    <a:lnTo>
                      <a:pt x="458" y="12"/>
                    </a:lnTo>
                    <a:lnTo>
                      <a:pt x="458" y="10"/>
                    </a:lnTo>
                    <a:lnTo>
                      <a:pt x="462" y="10"/>
                    </a:lnTo>
                    <a:lnTo>
                      <a:pt x="462" y="9"/>
                    </a:lnTo>
                    <a:lnTo>
                      <a:pt x="466" y="9"/>
                    </a:lnTo>
                    <a:lnTo>
                      <a:pt x="466" y="7"/>
                    </a:lnTo>
                    <a:lnTo>
                      <a:pt x="470" y="7"/>
                    </a:lnTo>
                    <a:lnTo>
                      <a:pt x="470" y="6"/>
                    </a:lnTo>
                    <a:lnTo>
                      <a:pt x="473" y="6"/>
                    </a:lnTo>
                    <a:lnTo>
                      <a:pt x="473" y="5"/>
                    </a:lnTo>
                    <a:lnTo>
                      <a:pt x="477" y="5"/>
                    </a:lnTo>
                    <a:lnTo>
                      <a:pt x="477" y="3"/>
                    </a:lnTo>
                    <a:lnTo>
                      <a:pt x="481" y="3"/>
                    </a:lnTo>
                    <a:lnTo>
                      <a:pt x="483" y="3"/>
                    </a:lnTo>
                    <a:lnTo>
                      <a:pt x="483" y="1"/>
                    </a:lnTo>
                    <a:lnTo>
                      <a:pt x="491" y="1"/>
                    </a:lnTo>
                    <a:lnTo>
                      <a:pt x="491" y="0"/>
                    </a:lnTo>
                    <a:lnTo>
                      <a:pt x="507" y="0"/>
                    </a:lnTo>
                  </a:path>
                </a:pathLst>
              </a:custGeom>
              <a:solidFill>
                <a:schemeClr val="accent1"/>
              </a:solidFill>
              <a:ln w="12700" cap="rnd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9243" name="Text Box 155"/>
            <p:cNvSpPr txBox="1">
              <a:spLocks noChangeArrowheads="1"/>
            </p:cNvSpPr>
            <p:nvPr/>
          </p:nvSpPr>
          <p:spPr bwMode="auto">
            <a:xfrm>
              <a:off x="1780" y="3555"/>
              <a:ext cx="528" cy="1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altLang="zh-CN" sz="1200">
                  <a:latin typeface="宋体" pitchFamily="2" charset="-122"/>
                </a:rPr>
                <a:t>IT</a:t>
              </a:r>
              <a:r>
                <a:rPr lang="zh-CN" altLang="en-US" sz="1200">
                  <a:latin typeface="宋体" pitchFamily="2" charset="-122"/>
                </a:rPr>
                <a:t>管理员</a:t>
              </a:r>
            </a:p>
          </p:txBody>
        </p:sp>
      </p:grpSp>
      <p:sp>
        <p:nvSpPr>
          <p:cNvPr id="9239" name="Line 156"/>
          <p:cNvSpPr>
            <a:spLocks noChangeShapeType="1"/>
          </p:cNvSpPr>
          <p:nvPr/>
        </p:nvSpPr>
        <p:spPr bwMode="auto">
          <a:xfrm>
            <a:off x="1870075" y="6138863"/>
            <a:ext cx="36353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13280" name="Line 160"/>
          <p:cNvSpPr>
            <a:spLocks noChangeShapeType="1"/>
          </p:cNvSpPr>
          <p:nvPr/>
        </p:nvSpPr>
        <p:spPr bwMode="auto">
          <a:xfrm flipV="1">
            <a:off x="6019800" y="3200400"/>
            <a:ext cx="695325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pic>
        <p:nvPicPr>
          <p:cNvPr id="9241" name="Picture 160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819400" y="1295400"/>
            <a:ext cx="6172200" cy="441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strips dir="r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13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13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132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4132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4132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4132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4132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4132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4132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4132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4132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4132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4132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4132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4132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4132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4132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4132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13125" grpId="0" animBg="1"/>
      <p:bldP spid="1413260" grpId="0" animBg="1"/>
      <p:bldP spid="1413261" grpId="0" animBg="1"/>
      <p:bldP spid="1413262" grpId="0" animBg="1"/>
      <p:bldP spid="1413280" grpId="0" animBg="1"/>
    </p:bldLst>
  </p:timing>
</p:sld>
</file>

<file path=ppt/theme/theme1.xml><?xml version="1.0" encoding="utf-8"?>
<a:theme xmlns:a="http://schemas.openxmlformats.org/drawingml/2006/main" name="6_Office 主题">
  <a:themeElements>
    <a:clrScheme name="6_Office 主题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6_Office 主题">
      <a:majorFont>
        <a:latin typeface="Calibri"/>
        <a:ea typeface="黑体"/>
        <a:cs typeface="宋体"/>
      </a:majorFont>
      <a:minorFont>
        <a:latin typeface="Calibri"/>
        <a:ea typeface="黑体"/>
        <a:cs typeface="宋体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6_Office 主题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0.xml><?xml version="1.0" encoding="utf-8"?>
<a:theme xmlns:a="http://schemas.openxmlformats.org/drawingml/2006/main" name="39_Office 主题">
  <a:themeElements>
    <a:clrScheme name="39_Office 主题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39_Office 主题">
      <a:majorFont>
        <a:latin typeface="Calibri"/>
        <a:ea typeface="黑体"/>
        <a:cs typeface="宋体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39_Office 主题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1.xml><?xml version="1.0" encoding="utf-8"?>
<a:theme xmlns:a="http://schemas.openxmlformats.org/drawingml/2006/main" name="41_Office 主题">
  <a:themeElements>
    <a:clrScheme name="41_Office 主题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41_Office 主题">
      <a:majorFont>
        <a:latin typeface="Calibri"/>
        <a:ea typeface="黑体"/>
        <a:cs typeface="宋体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41_Office 主题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2.xml><?xml version="1.0" encoding="utf-8"?>
<a:theme xmlns:a="http://schemas.openxmlformats.org/drawingml/2006/main" name="42_Office 主题">
  <a:themeElements>
    <a:clrScheme name="42_Office 主题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42_Office 主题">
      <a:majorFont>
        <a:latin typeface="Calibri"/>
        <a:ea typeface="黑体"/>
        <a:cs typeface="宋体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42_Office 主题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3.xml><?xml version="1.0" encoding="utf-8"?>
<a:theme xmlns:a="http://schemas.openxmlformats.org/drawingml/2006/main" name="43_Office 主题">
  <a:themeElements>
    <a:clrScheme name="43_Office 主题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43_Office 主题">
      <a:majorFont>
        <a:latin typeface="Calibri"/>
        <a:ea typeface="黑体"/>
        <a:cs typeface="宋体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43_Office 主题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4.xml><?xml version="1.0" encoding="utf-8"?>
<a:theme xmlns:a="http://schemas.openxmlformats.org/drawingml/2006/main" name="53_Office 主题">
  <a:themeElements>
    <a:clrScheme name="43_Office 主题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43_Office 主题">
      <a:majorFont>
        <a:latin typeface="Calibri"/>
        <a:ea typeface="黑体"/>
        <a:cs typeface="宋体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43_Office 主题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5.xml><?xml version="1.0" encoding="utf-8"?>
<a:theme xmlns:a="http://schemas.openxmlformats.org/drawingml/2006/main" name="8_Office 主题">
  <a:themeElements>
    <a:clrScheme name="8_Office 主题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8_Office 主题">
      <a:majorFont>
        <a:latin typeface="Calibri"/>
        <a:ea typeface="黑体"/>
        <a:cs typeface="宋体"/>
      </a:majorFont>
      <a:minorFont>
        <a:latin typeface="Calibri"/>
        <a:ea typeface="黑体"/>
        <a:cs typeface="宋体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8_Office 主题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6.xml><?xml version="1.0" encoding="utf-8"?>
<a:theme xmlns:a="http://schemas.openxmlformats.org/drawingml/2006/main" name="45_Office 主题">
  <a:themeElements>
    <a:clrScheme name="45_Office 主题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45_Office 主题">
      <a:majorFont>
        <a:latin typeface="Calibri"/>
        <a:ea typeface="黑体"/>
        <a:cs typeface="宋体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45_Office 主题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7.xml><?xml version="1.0" encoding="utf-8"?>
<a:theme xmlns:a="http://schemas.openxmlformats.org/drawingml/2006/main" name="47_Office 主题">
  <a:themeElements>
    <a:clrScheme name="47_Office 主题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47_Office 主题">
      <a:majorFont>
        <a:latin typeface="Calibri"/>
        <a:ea typeface="黑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47_Office 主题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8.xml><?xml version="1.0" encoding="utf-8"?>
<a:theme xmlns:a="http://schemas.openxmlformats.org/drawingml/2006/main" name="9_Office 主题">
  <a:themeElements>
    <a:clrScheme name="9_Office 主题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9_Office 主题">
      <a:majorFont>
        <a:latin typeface="Calibri"/>
        <a:ea typeface="黑体"/>
        <a:cs typeface="宋体"/>
      </a:majorFont>
      <a:minorFont>
        <a:latin typeface="Calibri"/>
        <a:ea typeface="黑体"/>
        <a:cs typeface="宋体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9_Office 主题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9.xml><?xml version="1.0" encoding="utf-8"?>
<a:theme xmlns:a="http://schemas.openxmlformats.org/drawingml/2006/main" name="46_Office 主题">
  <a:themeElements>
    <a:clrScheme name="46_Office 主题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46_Office 主题">
      <a:majorFont>
        <a:latin typeface="Calibri"/>
        <a:ea typeface="黑体"/>
        <a:cs typeface="宋体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46_Office 主题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自定义设计方案">
  <a:themeElements>
    <a:clrScheme name="自定义设计方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自定义设计方案">
      <a:majorFont>
        <a:latin typeface="Arial"/>
        <a:ea typeface="黑体"/>
        <a:cs typeface="宋体"/>
      </a:majorFont>
      <a:minorFont>
        <a:latin typeface="Arial"/>
        <a:ea typeface="黑体"/>
        <a:cs typeface="宋体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自定义设计方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0.xml><?xml version="1.0" encoding="utf-8"?>
<a:theme xmlns:a="http://schemas.openxmlformats.org/drawingml/2006/main" name="10_Office 主题">
  <a:themeElements>
    <a:clrScheme name="10_Office 主题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10_Office 主题">
      <a:majorFont>
        <a:latin typeface="Calibri"/>
        <a:ea typeface="黑体"/>
        <a:cs typeface="宋体"/>
      </a:majorFont>
      <a:minorFont>
        <a:latin typeface="Calibri"/>
        <a:ea typeface="黑体"/>
        <a:cs typeface="宋体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0_Office 主题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1.xml><?xml version="1.0" encoding="utf-8"?>
<a:theme xmlns:a="http://schemas.openxmlformats.org/drawingml/2006/main" name="48_Office 主题">
  <a:themeElements>
    <a:clrScheme name="48_Office 主题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48_Office 主题">
      <a:majorFont>
        <a:latin typeface="Calibri"/>
        <a:ea typeface="黑体"/>
        <a:cs typeface="宋体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48_Office 主题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2.xml><?xml version="1.0" encoding="utf-8"?>
<a:theme xmlns:a="http://schemas.openxmlformats.org/drawingml/2006/main" name="11_Office 主题">
  <a:themeElements>
    <a:clrScheme name="11_Office 主题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11_Office 主题">
      <a:majorFont>
        <a:latin typeface="Calibri"/>
        <a:ea typeface="黑体"/>
        <a:cs typeface="宋体"/>
      </a:majorFont>
      <a:minorFont>
        <a:latin typeface="Calibri"/>
        <a:ea typeface="黑体"/>
        <a:cs typeface="宋体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1_Office 主题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3.xml><?xml version="1.0" encoding="utf-8"?>
<a:theme xmlns:a="http://schemas.openxmlformats.org/drawingml/2006/main" name="49_Office 主题">
  <a:themeElements>
    <a:clrScheme name="49_Office 主题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49_Office 主题">
      <a:majorFont>
        <a:latin typeface="Calibri"/>
        <a:ea typeface="黑体"/>
        <a:cs typeface="宋体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49_Office 主题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4.xml><?xml version="1.0" encoding="utf-8"?>
<a:theme xmlns:a="http://schemas.openxmlformats.org/drawingml/2006/main" name="12_Office 主题">
  <a:themeElements>
    <a:clrScheme name="12_Office 主题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12_Office 主题">
      <a:majorFont>
        <a:latin typeface="Calibri"/>
        <a:ea typeface="黑体"/>
        <a:cs typeface="宋体"/>
      </a:majorFont>
      <a:minorFont>
        <a:latin typeface="Calibri"/>
        <a:ea typeface="黑体"/>
        <a:cs typeface="宋体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2_Office 主题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5.xml><?xml version="1.0" encoding="utf-8"?>
<a:theme xmlns:a="http://schemas.openxmlformats.org/drawingml/2006/main" name="50_Office 主题">
  <a:themeElements>
    <a:clrScheme name="50_Office 主题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50_Office 主题">
      <a:majorFont>
        <a:latin typeface="Calibri"/>
        <a:ea typeface="黑体"/>
        <a:cs typeface="宋体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50_Office 主题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6.xml><?xml version="1.0" encoding="utf-8"?>
<a:theme xmlns:a="http://schemas.openxmlformats.org/drawingml/2006/main" name="13_Office 主题">
  <a:themeElements>
    <a:clrScheme name="13_Office 主题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13_Office 主题">
      <a:majorFont>
        <a:latin typeface="Calibri"/>
        <a:ea typeface="黑体"/>
        <a:cs typeface="宋体"/>
      </a:majorFont>
      <a:minorFont>
        <a:latin typeface="Calibri"/>
        <a:ea typeface="黑体"/>
        <a:cs typeface="宋体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3_Office 主题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7.xml><?xml version="1.0" encoding="utf-8"?>
<a:theme xmlns:a="http://schemas.openxmlformats.org/drawingml/2006/main" name="51_Office 主题">
  <a:themeElements>
    <a:clrScheme name="51_Office 主题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51_Office 主题">
      <a:majorFont>
        <a:latin typeface="Calibri"/>
        <a:ea typeface="黑体"/>
        <a:cs typeface="宋体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51_Office 主题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8.xml><?xml version="1.0" encoding="utf-8"?>
<a:theme xmlns:a="http://schemas.openxmlformats.org/drawingml/2006/main" name="14_Office 主题">
  <a:themeElements>
    <a:clrScheme name="14_Office 主题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14_Office 主题">
      <a:majorFont>
        <a:latin typeface="Calibri"/>
        <a:ea typeface="黑体"/>
        <a:cs typeface="宋体"/>
      </a:majorFont>
      <a:minorFont>
        <a:latin typeface="Calibri"/>
        <a:ea typeface="黑体"/>
        <a:cs typeface="宋体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4_Office 主题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9.xml><?xml version="1.0" encoding="utf-8"?>
<a:theme xmlns:a="http://schemas.openxmlformats.org/drawingml/2006/main" name="52_Office 主题">
  <a:themeElements>
    <a:clrScheme name="52_Office 主题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52_Office 主题">
      <a:majorFont>
        <a:latin typeface="Calibri"/>
        <a:ea typeface="黑体"/>
        <a:cs typeface="宋体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52_Office 主题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1_自定义设计方案">
  <a:themeElements>
    <a:clrScheme name="1_自定义设计方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自定义设计方案">
      <a:majorFont>
        <a:latin typeface="Arial"/>
        <a:ea typeface="黑体"/>
        <a:cs typeface="宋体"/>
      </a:majorFont>
      <a:minorFont>
        <a:latin typeface="Arial"/>
        <a:ea typeface="黑体"/>
        <a:cs typeface="宋体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自定义设计方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定义设计方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定义设计方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定义设计方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定义设计方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定义设计方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0.xml><?xml version="1.0" encoding="utf-8"?>
<a:theme xmlns:a="http://schemas.openxmlformats.org/drawingml/2006/main" name="16_Office 主题">
  <a:themeElements>
    <a:clrScheme name="14_Office 主题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14_Office 主题">
      <a:majorFont>
        <a:latin typeface="Calibri"/>
        <a:ea typeface="黑体"/>
        <a:cs typeface="宋体"/>
      </a:majorFont>
      <a:minorFont>
        <a:latin typeface="Calibri"/>
        <a:ea typeface="黑体"/>
        <a:cs typeface="宋体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4_Office 主题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1.xml><?xml version="1.0" encoding="utf-8"?>
<a:theme xmlns:a="http://schemas.openxmlformats.org/drawingml/2006/main" name="35_Office 主题">
  <a:themeElements>
    <a:clrScheme name="35_Office 主题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35_Office 主题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35_Office 主题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4_Office 主题">
  <a:themeElements>
    <a:clrScheme name="4_Office 主题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4_Office 主题">
      <a:majorFont>
        <a:latin typeface="Calibri"/>
        <a:ea typeface="黑体"/>
        <a:cs typeface="宋体"/>
      </a:majorFont>
      <a:minorFont>
        <a:latin typeface="Calibri"/>
        <a:ea typeface="黑体"/>
        <a:cs typeface="宋体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4_Office 主题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5_Office 主题">
  <a:themeElements>
    <a:clrScheme name="5_Office 主题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5_Office 主题">
      <a:majorFont>
        <a:latin typeface="Calibri"/>
        <a:ea typeface="黑体"/>
        <a:cs typeface="宋体"/>
      </a:majorFont>
      <a:minorFont>
        <a:latin typeface="Calibri"/>
        <a:ea typeface="黑体"/>
        <a:cs typeface="宋体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5_Office 主题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7_Office 主题">
  <a:themeElements>
    <a:clrScheme name="7_Office 主题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7_Office 主题">
      <a:majorFont>
        <a:latin typeface="Calibri"/>
        <a:ea typeface="黑体"/>
        <a:cs typeface="宋体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7_Office 主题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15_Office 主题">
  <a:themeElements>
    <a:clrScheme name="15_Office 主题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15_Office 主题">
      <a:majorFont>
        <a:latin typeface="Calibri"/>
        <a:ea typeface="黑体"/>
        <a:cs typeface="宋体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5_Office 主题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37_Office 主题">
  <a:themeElements>
    <a:clrScheme name="37_Office 主题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37_Office 主题">
      <a:majorFont>
        <a:latin typeface="Calibri"/>
        <a:ea typeface="黑体"/>
        <a:cs typeface="宋体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37_Office 主题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9.xml><?xml version="1.0" encoding="utf-8"?>
<a:theme xmlns:a="http://schemas.openxmlformats.org/drawingml/2006/main" name="38_Office 主题">
  <a:themeElements>
    <a:clrScheme name="38_Office 主题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38_Office 主题">
      <a:majorFont>
        <a:latin typeface="Calibri"/>
        <a:ea typeface="黑体"/>
        <a:cs typeface="宋体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38_Office 主题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6287</TotalTime>
  <Words>341</Words>
  <Application>Microsoft Office PowerPoint</Application>
  <PresentationFormat>全屏显示(4:3)</PresentationFormat>
  <Paragraphs>108</Paragraphs>
  <Slides>30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31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30</vt:i4>
      </vt:variant>
    </vt:vector>
  </HeadingPairs>
  <TitlesOfParts>
    <vt:vector size="73" baseType="lpstr">
      <vt:lpstr>Arial</vt:lpstr>
      <vt:lpstr>宋体</vt:lpstr>
      <vt:lpstr>Calibri</vt:lpstr>
      <vt:lpstr>黑体</vt:lpstr>
      <vt:lpstr>Arial Black</vt:lpstr>
      <vt:lpstr>Wingdings</vt:lpstr>
      <vt:lpstr>Times New Roman</vt:lpstr>
      <vt:lpstr>楷体_GB2312</vt:lpstr>
      <vt:lpstr>微软雅黑</vt:lpstr>
      <vt:lpstr>Tahoma</vt:lpstr>
      <vt:lpstr>6_Office 主题</vt:lpstr>
      <vt:lpstr>自定义设计方案</vt:lpstr>
      <vt:lpstr>1_自定义设计方案</vt:lpstr>
      <vt:lpstr>4_Office 主题</vt:lpstr>
      <vt:lpstr>5_Office 主题</vt:lpstr>
      <vt:lpstr>7_Office 主题</vt:lpstr>
      <vt:lpstr>15_Office 主题</vt:lpstr>
      <vt:lpstr>37_Office 主题</vt:lpstr>
      <vt:lpstr>38_Office 主题</vt:lpstr>
      <vt:lpstr>39_Office 主题</vt:lpstr>
      <vt:lpstr>41_Office 主题</vt:lpstr>
      <vt:lpstr>42_Office 主题</vt:lpstr>
      <vt:lpstr>43_Office 主题</vt:lpstr>
      <vt:lpstr>53_Office 主题</vt:lpstr>
      <vt:lpstr>8_Office 主题</vt:lpstr>
      <vt:lpstr>45_Office 主题</vt:lpstr>
      <vt:lpstr>47_Office 主题</vt:lpstr>
      <vt:lpstr>9_Office 主题</vt:lpstr>
      <vt:lpstr>46_Office 主题</vt:lpstr>
      <vt:lpstr>10_Office 主题</vt:lpstr>
      <vt:lpstr>48_Office 主题</vt:lpstr>
      <vt:lpstr>11_Office 主题</vt:lpstr>
      <vt:lpstr>49_Office 主题</vt:lpstr>
      <vt:lpstr>12_Office 主题</vt:lpstr>
      <vt:lpstr>50_Office 主题</vt:lpstr>
      <vt:lpstr>13_Office 主题</vt:lpstr>
      <vt:lpstr>51_Office 主题</vt:lpstr>
      <vt:lpstr>14_Office 主题</vt:lpstr>
      <vt:lpstr>52_Office 主题</vt:lpstr>
      <vt:lpstr>16_Office 主题</vt:lpstr>
      <vt:lpstr>35_Office 主题</vt:lpstr>
      <vt:lpstr>位图图像</vt:lpstr>
      <vt:lpstr>Microsoft Clip Gallery</vt:lpstr>
      <vt:lpstr>广东省国资委监管信息系统</vt:lpstr>
      <vt:lpstr>国资监管信息系统的总体规划</vt:lpstr>
      <vt:lpstr>国资监管系统的部署模式</vt:lpstr>
      <vt:lpstr>国资监管系统的内部模块关系</vt:lpstr>
      <vt:lpstr>数据采集平台：统一数据标准，建设数据中心</vt:lpstr>
      <vt:lpstr>决策分析：面向领导应用的八大主题</vt:lpstr>
      <vt:lpstr>协同办公：实现监管信息的协同和共享</vt:lpstr>
      <vt:lpstr>报告内容</vt:lpstr>
      <vt:lpstr>幻灯片 9</vt:lpstr>
      <vt:lpstr>领导决策-首页</vt:lpstr>
      <vt:lpstr>领导决策-资金监管</vt:lpstr>
      <vt:lpstr>领导决策-经济运行</vt:lpstr>
      <vt:lpstr>领导决策-财务风险</vt:lpstr>
      <vt:lpstr>领导决策-企业数据</vt:lpstr>
      <vt:lpstr>幻灯片 15</vt:lpstr>
      <vt:lpstr>首页</vt:lpstr>
      <vt:lpstr>幻灯片 17</vt:lpstr>
      <vt:lpstr>财务分析</vt:lpstr>
      <vt:lpstr>幻灯片 19</vt:lpstr>
      <vt:lpstr>幻灯片 20</vt:lpstr>
      <vt:lpstr>幻灯片 21</vt:lpstr>
      <vt:lpstr>幻灯片 22</vt:lpstr>
      <vt:lpstr>幻灯片 23</vt:lpstr>
      <vt:lpstr>幻灯片 24</vt:lpstr>
      <vt:lpstr>数据填报系统</vt:lpstr>
      <vt:lpstr>填报界面</vt:lpstr>
      <vt:lpstr>幻灯片 27</vt:lpstr>
      <vt:lpstr>幻灯片 28</vt:lpstr>
      <vt:lpstr>幻灯片 29</vt:lpstr>
      <vt:lpstr>幻灯片 30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lenovo</dc:creator>
  <cp:lastModifiedBy>ZhangWei</cp:lastModifiedBy>
  <cp:revision>594</cp:revision>
  <cp:lastPrinted>1601-01-01T00:00:00Z</cp:lastPrinted>
  <dcterms:created xsi:type="dcterms:W3CDTF">2009-12-16T05:52:57Z</dcterms:created>
  <dcterms:modified xsi:type="dcterms:W3CDTF">2010-11-10T06:08:38Z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</Properties>
</file>